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228"/>
  </p:notesMasterIdLst>
  <p:handoutMasterIdLst>
    <p:handoutMasterId r:id="rId229"/>
  </p:handoutMasterIdLst>
  <p:sldIdLst>
    <p:sldId id="256" r:id="rId3"/>
    <p:sldId id="270" r:id="rId4"/>
    <p:sldId id="282" r:id="rId5"/>
    <p:sldId id="276" r:id="rId6"/>
    <p:sldId id="273" r:id="rId7"/>
    <p:sldId id="284" r:id="rId8"/>
    <p:sldId id="412" r:id="rId9"/>
    <p:sldId id="413" r:id="rId10"/>
    <p:sldId id="283" r:id="rId11"/>
    <p:sldId id="296" r:id="rId12"/>
    <p:sldId id="292" r:id="rId13"/>
    <p:sldId id="289" r:id="rId14"/>
    <p:sldId id="290" r:id="rId15"/>
    <p:sldId id="294" r:id="rId16"/>
    <p:sldId id="285" r:id="rId17"/>
    <p:sldId id="293" r:id="rId18"/>
    <p:sldId id="291" r:id="rId19"/>
    <p:sldId id="295" r:id="rId20"/>
    <p:sldId id="288" r:id="rId21"/>
    <p:sldId id="261" r:id="rId22"/>
    <p:sldId id="266" r:id="rId23"/>
    <p:sldId id="267" r:id="rId24"/>
    <p:sldId id="299" r:id="rId25"/>
    <p:sldId id="297" r:id="rId26"/>
    <p:sldId id="298" r:id="rId27"/>
    <p:sldId id="262" r:id="rId28"/>
    <p:sldId id="300" r:id="rId29"/>
    <p:sldId id="301" r:id="rId30"/>
    <p:sldId id="414" r:id="rId31"/>
    <p:sldId id="415" r:id="rId32"/>
    <p:sldId id="416" r:id="rId33"/>
    <p:sldId id="417" r:id="rId34"/>
    <p:sldId id="418" r:id="rId35"/>
    <p:sldId id="419" r:id="rId36"/>
    <p:sldId id="420" r:id="rId37"/>
    <p:sldId id="303" r:id="rId38"/>
    <p:sldId id="304" r:id="rId39"/>
    <p:sldId id="352" r:id="rId40"/>
    <p:sldId id="306" r:id="rId41"/>
    <p:sldId id="353" r:id="rId42"/>
    <p:sldId id="340" r:id="rId43"/>
    <p:sldId id="343" r:id="rId44"/>
    <p:sldId id="344" r:id="rId45"/>
    <p:sldId id="345" r:id="rId46"/>
    <p:sldId id="346" r:id="rId47"/>
    <p:sldId id="347" r:id="rId48"/>
    <p:sldId id="349" r:id="rId49"/>
    <p:sldId id="350" r:id="rId50"/>
    <p:sldId id="351" r:id="rId51"/>
    <p:sldId id="305" r:id="rId52"/>
    <p:sldId id="339" r:id="rId53"/>
    <p:sldId id="307" r:id="rId54"/>
    <p:sldId id="308" r:id="rId55"/>
    <p:sldId id="309" r:id="rId56"/>
    <p:sldId id="310" r:id="rId57"/>
    <p:sldId id="311" r:id="rId58"/>
    <p:sldId id="354" r:id="rId59"/>
    <p:sldId id="520" r:id="rId60"/>
    <p:sldId id="312" r:id="rId61"/>
    <p:sldId id="313" r:id="rId62"/>
    <p:sldId id="314" r:id="rId63"/>
    <p:sldId id="315" r:id="rId64"/>
    <p:sldId id="317" r:id="rId65"/>
    <p:sldId id="316" r:id="rId66"/>
    <p:sldId id="318" r:id="rId67"/>
    <p:sldId id="319" r:id="rId68"/>
    <p:sldId id="321" r:id="rId69"/>
    <p:sldId id="322" r:id="rId70"/>
    <p:sldId id="361" r:id="rId71"/>
    <p:sldId id="320" r:id="rId72"/>
    <p:sldId id="326" r:id="rId73"/>
    <p:sldId id="327" r:id="rId74"/>
    <p:sldId id="328" r:id="rId75"/>
    <p:sldId id="324" r:id="rId76"/>
    <p:sldId id="329" r:id="rId77"/>
    <p:sldId id="330" r:id="rId78"/>
    <p:sldId id="331" r:id="rId79"/>
    <p:sldId id="323" r:id="rId80"/>
    <p:sldId id="325" r:id="rId81"/>
    <p:sldId id="333" r:id="rId82"/>
    <p:sldId id="334" r:id="rId83"/>
    <p:sldId id="335" r:id="rId84"/>
    <p:sldId id="332" r:id="rId85"/>
    <p:sldId id="336" r:id="rId86"/>
    <p:sldId id="396" r:id="rId87"/>
    <p:sldId id="356" r:id="rId88"/>
    <p:sldId id="372" r:id="rId89"/>
    <p:sldId id="355" r:id="rId90"/>
    <p:sldId id="371" r:id="rId91"/>
    <p:sldId id="357" r:id="rId92"/>
    <p:sldId id="358" r:id="rId93"/>
    <p:sldId id="359" r:id="rId94"/>
    <p:sldId id="360" r:id="rId95"/>
    <p:sldId id="362" r:id="rId96"/>
    <p:sldId id="369" r:id="rId97"/>
    <p:sldId id="370" r:id="rId98"/>
    <p:sldId id="363" r:id="rId99"/>
    <p:sldId id="367" r:id="rId100"/>
    <p:sldId id="368" r:id="rId101"/>
    <p:sldId id="364" r:id="rId102"/>
    <p:sldId id="365" r:id="rId103"/>
    <p:sldId id="366" r:id="rId104"/>
    <p:sldId id="373" r:id="rId105"/>
    <p:sldId id="374" r:id="rId106"/>
    <p:sldId id="375" r:id="rId107"/>
    <p:sldId id="382" r:id="rId108"/>
    <p:sldId id="381" r:id="rId109"/>
    <p:sldId id="380" r:id="rId110"/>
    <p:sldId id="379" r:id="rId111"/>
    <p:sldId id="378" r:id="rId112"/>
    <p:sldId id="377" r:id="rId113"/>
    <p:sldId id="391" r:id="rId114"/>
    <p:sldId id="384" r:id="rId115"/>
    <p:sldId id="386" r:id="rId116"/>
    <p:sldId id="385" r:id="rId117"/>
    <p:sldId id="392" r:id="rId118"/>
    <p:sldId id="393" r:id="rId119"/>
    <p:sldId id="521" r:id="rId120"/>
    <p:sldId id="394" r:id="rId121"/>
    <p:sldId id="395" r:id="rId122"/>
    <p:sldId id="401" r:id="rId123"/>
    <p:sldId id="403" r:id="rId124"/>
    <p:sldId id="402" r:id="rId125"/>
    <p:sldId id="404" r:id="rId126"/>
    <p:sldId id="405" r:id="rId127"/>
    <p:sldId id="431" r:id="rId128"/>
    <p:sldId id="400" r:id="rId129"/>
    <p:sldId id="407" r:id="rId130"/>
    <p:sldId id="426" r:id="rId131"/>
    <p:sldId id="432" r:id="rId132"/>
    <p:sldId id="433" r:id="rId133"/>
    <p:sldId id="434" r:id="rId134"/>
    <p:sldId id="435" r:id="rId135"/>
    <p:sldId id="436" r:id="rId136"/>
    <p:sldId id="437" r:id="rId137"/>
    <p:sldId id="440" r:id="rId138"/>
    <p:sldId id="439" r:id="rId139"/>
    <p:sldId id="438" r:id="rId140"/>
    <p:sldId id="526" r:id="rId141"/>
    <p:sldId id="441" r:id="rId142"/>
    <p:sldId id="442" r:id="rId143"/>
    <p:sldId id="443" r:id="rId144"/>
    <p:sldId id="444" r:id="rId145"/>
    <p:sldId id="449" r:id="rId146"/>
    <p:sldId id="451" r:id="rId147"/>
    <p:sldId id="448" r:id="rId148"/>
    <p:sldId id="450" r:id="rId149"/>
    <p:sldId id="452" r:id="rId150"/>
    <p:sldId id="453" r:id="rId151"/>
    <p:sldId id="455" r:id="rId152"/>
    <p:sldId id="454" r:id="rId153"/>
    <p:sldId id="456" r:id="rId154"/>
    <p:sldId id="457" r:id="rId155"/>
    <p:sldId id="522" r:id="rId156"/>
    <p:sldId id="408" r:id="rId157"/>
    <p:sldId id="427" r:id="rId158"/>
    <p:sldId id="458" r:id="rId159"/>
    <p:sldId id="459" r:id="rId160"/>
    <p:sldId id="469" r:id="rId161"/>
    <p:sldId id="531" r:id="rId162"/>
    <p:sldId id="470" r:id="rId163"/>
    <p:sldId id="532" r:id="rId164"/>
    <p:sldId id="461" r:id="rId165"/>
    <p:sldId id="466" r:id="rId166"/>
    <p:sldId id="465" r:id="rId167"/>
    <p:sldId id="464" r:id="rId168"/>
    <p:sldId id="463" r:id="rId169"/>
    <p:sldId id="462" r:id="rId170"/>
    <p:sldId id="468" r:id="rId171"/>
    <p:sldId id="409" r:id="rId172"/>
    <p:sldId id="428" r:id="rId173"/>
    <p:sldId id="471" r:id="rId174"/>
    <p:sldId id="472" r:id="rId175"/>
    <p:sldId id="473" r:id="rId176"/>
    <p:sldId id="475" r:id="rId177"/>
    <p:sldId id="474" r:id="rId178"/>
    <p:sldId id="477" r:id="rId179"/>
    <p:sldId id="476" r:id="rId180"/>
    <p:sldId id="478" r:id="rId181"/>
    <p:sldId id="479" r:id="rId182"/>
    <p:sldId id="480" r:id="rId183"/>
    <p:sldId id="481" r:id="rId184"/>
    <p:sldId id="482" r:id="rId185"/>
    <p:sldId id="530" r:id="rId186"/>
    <p:sldId id="483" r:id="rId187"/>
    <p:sldId id="523" r:id="rId188"/>
    <p:sldId id="410" r:id="rId189"/>
    <p:sldId id="429" r:id="rId190"/>
    <p:sldId id="500" r:id="rId191"/>
    <p:sldId id="499" r:id="rId192"/>
    <p:sldId id="518" r:id="rId193"/>
    <p:sldId id="488" r:id="rId194"/>
    <p:sldId id="486" r:id="rId195"/>
    <p:sldId id="491" r:id="rId196"/>
    <p:sldId id="487" r:id="rId197"/>
    <p:sldId id="494" r:id="rId198"/>
    <p:sldId id="489" r:id="rId199"/>
    <p:sldId id="493" r:id="rId200"/>
    <p:sldId id="490" r:id="rId201"/>
    <p:sldId id="495" r:id="rId202"/>
    <p:sldId id="492" r:id="rId203"/>
    <p:sldId id="528" r:id="rId204"/>
    <p:sldId id="529" r:id="rId205"/>
    <p:sldId id="519" r:id="rId206"/>
    <p:sldId id="496" r:id="rId207"/>
    <p:sldId id="498" r:id="rId208"/>
    <p:sldId id="524" r:id="rId209"/>
    <p:sldId id="411" r:id="rId210"/>
    <p:sldId id="430" r:id="rId211"/>
    <p:sldId id="501" r:id="rId212"/>
    <p:sldId id="502" r:id="rId213"/>
    <p:sldId id="527" r:id="rId214"/>
    <p:sldId id="503" r:id="rId215"/>
    <p:sldId id="504" r:id="rId216"/>
    <p:sldId id="505" r:id="rId217"/>
    <p:sldId id="506" r:id="rId218"/>
    <p:sldId id="507" r:id="rId219"/>
    <p:sldId id="511" r:id="rId220"/>
    <p:sldId id="510" r:id="rId221"/>
    <p:sldId id="509" r:id="rId222"/>
    <p:sldId id="508" r:id="rId223"/>
    <p:sldId id="525" r:id="rId224"/>
    <p:sldId id="512" r:id="rId225"/>
    <p:sldId id="513" r:id="rId226"/>
    <p:sldId id="425" r:id="rId227"/>
  </p:sldIdLst>
  <p:sldSz cx="12188825"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0" autoAdjust="0"/>
    <p:restoredTop sz="94660"/>
  </p:normalViewPr>
  <p:slideViewPr>
    <p:cSldViewPr>
      <p:cViewPr varScale="1">
        <p:scale>
          <a:sx n="82" d="100"/>
          <a:sy n="82" d="100"/>
        </p:scale>
        <p:origin x="230" y="77"/>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slide" Target="slides/slide204.xml"/><Relationship Id="rId227" Type="http://schemas.openxmlformats.org/officeDocument/2006/relationships/slide" Target="slides/slide225.xml"/><Relationship Id="rId201" Type="http://schemas.openxmlformats.org/officeDocument/2006/relationships/slide" Target="slides/slide199.xml"/><Relationship Id="rId222" Type="http://schemas.openxmlformats.org/officeDocument/2006/relationships/slide" Target="slides/slide220.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slide" Target="slides/slide215.xml"/><Relationship Id="rId1" Type="http://schemas.openxmlformats.org/officeDocument/2006/relationships/customXml" Target="../customXml/item1.xml"/><Relationship Id="rId6" Type="http://schemas.openxmlformats.org/officeDocument/2006/relationships/slide" Target="slides/slide4.xml"/><Relationship Id="rId212" Type="http://schemas.openxmlformats.org/officeDocument/2006/relationships/slide" Target="slides/slide210.xml"/><Relationship Id="rId233" Type="http://schemas.openxmlformats.org/officeDocument/2006/relationships/tableStyles" Target="tableStyles.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notesMaster" Target="notesMasters/notes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handoutMaster" Target="handoutMasters/handoutMaster1.xml"/><Relationship Id="rId19" Type="http://schemas.openxmlformats.org/officeDocument/2006/relationships/slide" Target="slides/slide17.xml"/><Relationship Id="rId224" Type="http://schemas.openxmlformats.org/officeDocument/2006/relationships/slide" Target="slides/slide222.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presProps" Target="presProps.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6" Type="http://schemas.openxmlformats.org/officeDocument/2006/relationships/slide" Target="slides/slide24.xml"/><Relationship Id="rId231" Type="http://schemas.openxmlformats.org/officeDocument/2006/relationships/viewProps" Target="viewProps.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theme" Target="theme/theme1.xml"/></Relationships>
</file>

<file path=ppt/diagrams/_rels/data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image" Target="../media/image43.jpeg"/></Relationships>
</file>

<file path=ppt/diagrams/_rels/data2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image" Target="../media/image43.jpeg"/></Relationships>
</file>

<file path=ppt/diagrams/_rels/data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image" Target="../media/image43.jpeg"/></Relationships>
</file>

<file path=ppt/diagrams/_rels/data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s>
</file>

<file path=ppt/diagrams/_rels/drawing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image" Target="../media/image43.jpeg"/></Relationships>
</file>

<file path=ppt/diagrams/_rels/drawing2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image" Target="../media/image43.jpeg"/></Relationships>
</file>

<file path=ppt/diagrams/_rels/drawing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image" Target="../media/image43.jpeg"/></Relationships>
</file>

<file path=ppt/diagrams/_rels/drawing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3C67E77D-62FA-499D-B5E6-E79A091C5267}">
      <dgm:prSet phldrT="[Text]"/>
      <dgm:spPr/>
      <dgm:t>
        <a:bodyPr/>
        <a:lstStyle/>
        <a:p>
          <a:r>
            <a:rPr lang="en-US" dirty="0"/>
            <a:t>Governing Powers</a:t>
          </a:r>
        </a:p>
      </dgm: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CC6B7442-0B72-4EF2-9F13-1325B51AFF9F}">
      <dgm:prSet phldrT="[Text]"/>
      <dgm:spPr/>
      <dgm:t>
        <a:bodyPr/>
        <a:lstStyle/>
        <a:p>
          <a:r>
            <a:rPr lang="en-US" dirty="0"/>
            <a:t>Real Estate Licensee Information</a:t>
          </a:r>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FE0A3CAE-D039-42F2-AF12-1E6F6793A633}">
      <dgm:prSet phldrT="[Text]"/>
      <dgm:spPr/>
      <dgm:t>
        <a:bodyPr/>
        <a:lstStyle/>
        <a:p>
          <a:r>
            <a:rPr lang="en-US" dirty="0"/>
            <a:t>Where do I find testing information? </a:t>
          </a:r>
        </a:p>
      </dgm:t>
    </dgm:pt>
    <dgm:pt modelId="{7E2ED2D1-AFF4-4DED-BB53-30A310825CE2}" type="parTrans" cxnId="{A6FB3C49-AB75-4315-BB6B-886AA454F16F}">
      <dgm:prSet/>
      <dgm:spPr/>
      <dgm:t>
        <a:bodyPr/>
        <a:lstStyle/>
        <a:p>
          <a:endParaRPr lang="en-US"/>
        </a:p>
      </dgm:t>
    </dgm:pt>
    <dgm:pt modelId="{417BDEF2-191B-4000-BDE8-D3D22A51FCF3}" type="sibTrans" cxnId="{A6FB3C49-AB75-4315-BB6B-886AA454F16F}">
      <dgm:prSet/>
      <dgm:spPr/>
      <dgm:t>
        <a:bodyPr/>
        <a:lstStyle/>
        <a:p>
          <a:endParaRPr lang="en-US"/>
        </a:p>
      </dgm:t>
    </dgm:pt>
    <dgm:pt modelId="{F02AEC08-0A4E-4B07-B321-161B03C3D055}">
      <dgm:prSet phldrT="[Text]"/>
      <dgm:spPr/>
      <dgm:t>
        <a:bodyPr/>
        <a:lstStyle/>
        <a:p>
          <a:r>
            <a:rPr lang="en-US" dirty="0"/>
            <a:t>When should I start interviews?</a:t>
          </a:r>
        </a:p>
      </dgm:t>
    </dgm:pt>
    <dgm:pt modelId="{218FCECE-9DC8-47B8-B963-C4594469DCE0}" type="parTrans" cxnId="{E317D624-320B-4108-9EFC-E20AD27E4369}">
      <dgm:prSet/>
      <dgm:spPr/>
      <dgm:t>
        <a:bodyPr/>
        <a:lstStyle/>
        <a:p>
          <a:endParaRPr lang="en-US"/>
        </a:p>
      </dgm:t>
    </dgm:pt>
    <dgm:pt modelId="{353E70FF-54F9-4CE5-9E4B-122D288DC718}" type="sibTrans" cxnId="{E317D624-320B-4108-9EFC-E20AD27E4369}">
      <dgm:prSet/>
      <dgm:spPr/>
      <dgm:t>
        <a:bodyPr/>
        <a:lstStyle/>
        <a:p>
          <a:endParaRPr lang="en-US"/>
        </a:p>
      </dgm:t>
    </dgm:pt>
    <dgm:pt modelId="{874621AA-2111-469B-91D0-C6E0545D39E0}">
      <dgm:prSet phldrT="[Text]"/>
      <dgm:spPr/>
      <dgm:t>
        <a:bodyPr/>
        <a:lstStyle/>
        <a:p>
          <a:r>
            <a:rPr lang="en-US" dirty="0"/>
            <a:t>ARELLO, NAR, NREC, and NRA</a:t>
          </a:r>
        </a:p>
      </dgm:t>
    </dgm:pt>
    <dgm:pt modelId="{D5F08823-0E74-4F68-9064-A23D0B54FA96}" type="parTrans" cxnId="{09ABF228-894D-4BAB-ADBD-90640921E127}">
      <dgm:prSet/>
      <dgm:spPr/>
      <dgm:t>
        <a:bodyPr/>
        <a:lstStyle/>
        <a:p>
          <a:endParaRPr lang="en-US"/>
        </a:p>
      </dgm:t>
    </dgm:pt>
    <dgm:pt modelId="{711EBD64-4CD9-4199-9604-89E7F5C82DCE}" type="sibTrans" cxnId="{09ABF228-894D-4BAB-ADBD-90640921E127}">
      <dgm:prSet/>
      <dgm:spPr/>
      <dgm:t>
        <a:bodyPr/>
        <a:lstStyle/>
        <a:p>
          <a:endParaRPr lang="en-US"/>
        </a:p>
      </dgm:t>
    </dgm:pt>
    <dgm:pt modelId="{71D67D5D-013C-4885-A61E-A3F99D7C7108}">
      <dgm:prSet phldrT="[Text]"/>
      <dgm:spPr/>
      <dgm:t>
        <a:bodyPr/>
        <a:lstStyle/>
        <a:p>
          <a:r>
            <a:rPr lang="en-US" dirty="0"/>
            <a:t>Definition of a license and license law.</a:t>
          </a:r>
        </a:p>
      </dgm:t>
    </dgm:pt>
    <dgm:pt modelId="{BC16BF20-A847-48B0-889B-BA6389A79929}" type="sibTrans" cxnId="{7CDF5A89-87DF-4CC1-8943-7A0E14869583}">
      <dgm:prSet/>
      <dgm:spPr/>
      <dgm:t>
        <a:bodyPr/>
        <a:lstStyle/>
        <a:p>
          <a:endParaRPr lang="en-US"/>
        </a:p>
      </dgm:t>
    </dgm:pt>
    <dgm:pt modelId="{13FD8B77-EC9C-4F7D-85F3-A7191A755A86}" type="parTrans" cxnId="{7CDF5A89-87DF-4CC1-8943-7A0E14869583}">
      <dgm:prSet/>
      <dgm:spPr/>
      <dgm:t>
        <a:bodyPr/>
        <a:lstStyle/>
        <a:p>
          <a:endParaRPr lang="en-US"/>
        </a:p>
      </dgm:t>
    </dgm:pt>
    <dgm:pt modelId="{C111C18A-FD96-4E63-821A-54D70D8DC65F}">
      <dgm:prSet phldrT="[Text]"/>
      <dgm:spPr/>
      <dgm:t>
        <a:bodyPr/>
        <a:lstStyle/>
        <a:p>
          <a:r>
            <a:rPr lang="en-US" dirty="0"/>
            <a:t>License Law</a:t>
          </a:r>
        </a:p>
      </dgm:t>
    </dgm:pt>
    <dgm:pt modelId="{B4F34DE2-2DAE-4F88-8C78-BD8892EBF4FF}" type="sibTrans" cxnId="{FFD8B471-C98F-4DB5-8DE3-2AB7E896ADD5}">
      <dgm:prSet/>
      <dgm:spPr/>
      <dgm:t>
        <a:bodyPr/>
        <a:lstStyle/>
        <a:p>
          <a:endParaRPr lang="en-US"/>
        </a:p>
      </dgm:t>
    </dgm:pt>
    <dgm:pt modelId="{83BE74EF-FAB4-45A2-BBED-7CD5259AB210}" type="parTrans" cxnId="{FFD8B471-C98F-4DB5-8DE3-2AB7E896ADD5}">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47A942F6-847D-4AE7-9CA0-5319E5F60B4F}" type="pres">
      <dgm:prSet presAssocID="{C111C18A-FD96-4E63-821A-54D70D8DC65F}" presName="parentText" presStyleLbl="node1" presStyleIdx="0" presStyleCnt="3">
        <dgm:presLayoutVars>
          <dgm:chMax val="0"/>
          <dgm:bulletEnabled val="1"/>
        </dgm:presLayoutVars>
      </dgm:prSet>
      <dgm:spPr/>
    </dgm:pt>
    <dgm:pt modelId="{6EA3914A-CB7F-4A5E-9543-C3A39D9197C9}" type="pres">
      <dgm:prSet presAssocID="{C111C18A-FD96-4E63-821A-54D70D8DC65F}" presName="childText" presStyleLbl="revTx" presStyleIdx="0" presStyleCnt="3">
        <dgm:presLayoutVars>
          <dgm:bulletEnabled val="1"/>
        </dgm:presLayoutVars>
      </dgm:prSet>
      <dgm:spPr/>
    </dgm:pt>
    <dgm:pt modelId="{81203336-F3DE-4B3A-BCF4-0F68C23AC2BB}" type="pres">
      <dgm:prSet presAssocID="{3C67E77D-62FA-499D-B5E6-E79A091C5267}" presName="parentText" presStyleLbl="node1" presStyleIdx="1" presStyleCnt="3">
        <dgm:presLayoutVars>
          <dgm:chMax val="0"/>
          <dgm:bulletEnabled val="1"/>
        </dgm:presLayoutVars>
      </dgm:prSet>
      <dgm:spPr/>
    </dgm:pt>
    <dgm:pt modelId="{782956A5-ADC8-4959-B856-589B9D9B9635}" type="pres">
      <dgm:prSet presAssocID="{3C67E77D-62FA-499D-B5E6-E79A091C5267}" presName="childText" presStyleLbl="revTx" presStyleIdx="1" presStyleCnt="3">
        <dgm:presLayoutVars>
          <dgm:bulletEnabled val="1"/>
        </dgm:presLayoutVars>
      </dgm:prSet>
      <dgm:spPr/>
    </dgm:pt>
    <dgm:pt modelId="{D64CB5D5-837D-47FC-9E42-A26D800BC695}" type="pres">
      <dgm:prSet presAssocID="{CC6B7442-0B72-4EF2-9F13-1325B51AFF9F}" presName="parentText" presStyleLbl="node1" presStyleIdx="2" presStyleCnt="3">
        <dgm:presLayoutVars>
          <dgm:chMax val="0"/>
          <dgm:bulletEnabled val="1"/>
        </dgm:presLayoutVars>
      </dgm:prSet>
      <dgm:spPr/>
    </dgm:pt>
    <dgm:pt modelId="{08B7B17B-8600-44B0-B235-389E5D71D804}" type="pres">
      <dgm:prSet presAssocID="{CC6B7442-0B72-4EF2-9F13-1325B51AFF9F}" presName="childText" presStyleLbl="revTx" presStyleIdx="2" presStyleCnt="3">
        <dgm:presLayoutVars>
          <dgm:bulletEnabled val="1"/>
        </dgm:presLayoutVars>
      </dgm:prSet>
      <dgm:spPr/>
    </dgm:pt>
  </dgm:ptLst>
  <dgm:cxnLst>
    <dgm:cxn modelId="{C37B6112-2040-4348-B215-46F4F5D2EE62}" type="presOf" srcId="{3C67E77D-62FA-499D-B5E6-E79A091C5267}" destId="{81203336-F3DE-4B3A-BCF4-0F68C23AC2BB}" srcOrd="0" destOrd="0" presId="urn:microsoft.com/office/officeart/2005/8/layout/vList2"/>
    <dgm:cxn modelId="{E317D624-320B-4108-9EFC-E20AD27E4369}" srcId="{CC6B7442-0B72-4EF2-9F13-1325B51AFF9F}" destId="{F02AEC08-0A4E-4B07-B321-161B03C3D055}" srcOrd="1" destOrd="0" parTransId="{218FCECE-9DC8-47B8-B963-C4594469DCE0}" sibTransId="{353E70FF-54F9-4CE5-9E4B-122D288DC718}"/>
    <dgm:cxn modelId="{09ABF228-894D-4BAB-ADBD-90640921E127}" srcId="{3C67E77D-62FA-499D-B5E6-E79A091C5267}" destId="{874621AA-2111-469B-91D0-C6E0545D39E0}" srcOrd="0" destOrd="0" parTransId="{D5F08823-0E74-4F68-9064-A23D0B54FA96}" sibTransId="{711EBD64-4CD9-4199-9604-89E7F5C82DCE}"/>
    <dgm:cxn modelId="{32AA6160-4426-4C4D-93AE-E2F474E37AD9}" srcId="{90119837-5B71-4D44-BB01-DB0B084933C8}" destId="{3C67E77D-62FA-499D-B5E6-E79A091C5267}" srcOrd="1" destOrd="0" parTransId="{5337D229-E330-4525-B0FA-14EC5A80604A}" sibTransId="{C056AC5D-B04E-4376-A1CB-3EAB7BE5AF5B}"/>
    <dgm:cxn modelId="{EE896344-E4D4-4152-8316-FFF14EFE4CC2}" type="presOf" srcId="{CC6B7442-0B72-4EF2-9F13-1325B51AFF9F}" destId="{D64CB5D5-837D-47FC-9E42-A26D800BC695}" srcOrd="0" destOrd="0" presId="urn:microsoft.com/office/officeart/2005/8/layout/vList2"/>
    <dgm:cxn modelId="{A6FB3C49-AB75-4315-BB6B-886AA454F16F}" srcId="{CC6B7442-0B72-4EF2-9F13-1325B51AFF9F}" destId="{FE0A3CAE-D039-42F2-AF12-1E6F6793A633}" srcOrd="0" destOrd="0" parTransId="{7E2ED2D1-AFF4-4DED-BB53-30A310825CE2}" sibTransId="{417BDEF2-191B-4000-BDE8-D3D22A51FCF3}"/>
    <dgm:cxn modelId="{102D6D4D-90C9-40F4-A001-35DCC329B127}" srcId="{90119837-5B71-4D44-BB01-DB0B084933C8}" destId="{CC6B7442-0B72-4EF2-9F13-1325B51AFF9F}" srcOrd="2" destOrd="0" parTransId="{E3D139E0-5DC2-4F8E-9F8F-B3F0EBCD4689}" sibTransId="{FF80E1BA-0D6F-4EE8-9640-892A5897DBCD}"/>
    <dgm:cxn modelId="{FFD8B471-C98F-4DB5-8DE3-2AB7E896ADD5}" srcId="{90119837-5B71-4D44-BB01-DB0B084933C8}" destId="{C111C18A-FD96-4E63-821A-54D70D8DC65F}" srcOrd="0" destOrd="0" parTransId="{83BE74EF-FAB4-45A2-BBED-7CD5259AB210}" sibTransId="{B4F34DE2-2DAE-4F88-8C78-BD8892EBF4FF}"/>
    <dgm:cxn modelId="{D770275A-B0DF-44CF-A384-EACC135C5342}" type="presOf" srcId="{FE0A3CAE-D039-42F2-AF12-1E6F6793A633}" destId="{08B7B17B-8600-44B0-B235-389E5D71D804}" srcOrd="0" destOrd="0" presId="urn:microsoft.com/office/officeart/2005/8/layout/vList2"/>
    <dgm:cxn modelId="{7CDF5A89-87DF-4CC1-8943-7A0E14869583}" srcId="{C111C18A-FD96-4E63-821A-54D70D8DC65F}" destId="{71D67D5D-013C-4885-A61E-A3F99D7C7108}" srcOrd="0" destOrd="0" parTransId="{13FD8B77-EC9C-4F7D-85F3-A7191A755A86}" sibTransId="{BC16BF20-A847-48B0-889B-BA6389A79929}"/>
    <dgm:cxn modelId="{1198B798-FD3F-417E-8919-BBF7F44A1F6A}" type="presOf" srcId="{90119837-5B71-4D44-BB01-DB0B084933C8}" destId="{ED5DCCC5-BCA8-4491-AA37-BAF153ECA184}" srcOrd="0" destOrd="0" presId="urn:microsoft.com/office/officeart/2005/8/layout/vList2"/>
    <dgm:cxn modelId="{68DAE8B9-15FE-4552-91F9-C4AFCEB9594B}" type="presOf" srcId="{71D67D5D-013C-4885-A61E-A3F99D7C7108}" destId="{6EA3914A-CB7F-4A5E-9543-C3A39D9197C9}" srcOrd="0" destOrd="0" presId="urn:microsoft.com/office/officeart/2005/8/layout/vList2"/>
    <dgm:cxn modelId="{C11FA8BF-85BE-4B3D-9CEF-3E3035CBF739}" type="presOf" srcId="{874621AA-2111-469B-91D0-C6E0545D39E0}" destId="{782956A5-ADC8-4959-B856-589B9D9B9635}" srcOrd="0" destOrd="0" presId="urn:microsoft.com/office/officeart/2005/8/layout/vList2"/>
    <dgm:cxn modelId="{5AA98BCA-1539-4DF4-ABB3-8AB98C08E64C}" type="presOf" srcId="{C111C18A-FD96-4E63-821A-54D70D8DC65F}" destId="{47A942F6-847D-4AE7-9CA0-5319E5F60B4F}" srcOrd="0" destOrd="0" presId="urn:microsoft.com/office/officeart/2005/8/layout/vList2"/>
    <dgm:cxn modelId="{213EB0CE-861E-49E0-9735-6DAC22C34BE7}" type="presOf" srcId="{F02AEC08-0A4E-4B07-B321-161B03C3D055}" destId="{08B7B17B-8600-44B0-B235-389E5D71D804}" srcOrd="0" destOrd="1" presId="urn:microsoft.com/office/officeart/2005/8/layout/vList2"/>
    <dgm:cxn modelId="{23BC3725-9E25-4B83-8F30-3577C7EDEACD}" type="presParOf" srcId="{ED5DCCC5-BCA8-4491-AA37-BAF153ECA184}" destId="{47A942F6-847D-4AE7-9CA0-5319E5F60B4F}" srcOrd="0" destOrd="0" presId="urn:microsoft.com/office/officeart/2005/8/layout/vList2"/>
    <dgm:cxn modelId="{35B0010D-5A50-4E3A-AB5E-4FDE822FA34F}" type="presParOf" srcId="{ED5DCCC5-BCA8-4491-AA37-BAF153ECA184}" destId="{6EA3914A-CB7F-4A5E-9543-C3A39D9197C9}" srcOrd="1" destOrd="0" presId="urn:microsoft.com/office/officeart/2005/8/layout/vList2"/>
    <dgm:cxn modelId="{011AEFB0-29A6-47C9-8097-E09A7ABEC44A}" type="presParOf" srcId="{ED5DCCC5-BCA8-4491-AA37-BAF153ECA184}" destId="{81203336-F3DE-4B3A-BCF4-0F68C23AC2BB}" srcOrd="2" destOrd="0" presId="urn:microsoft.com/office/officeart/2005/8/layout/vList2"/>
    <dgm:cxn modelId="{29E6835C-59D1-4D0E-B1D8-60041EEEBE9D}" type="presParOf" srcId="{ED5DCCC5-BCA8-4491-AA37-BAF153ECA184}" destId="{782956A5-ADC8-4959-B856-589B9D9B9635}" srcOrd="3" destOrd="0" presId="urn:microsoft.com/office/officeart/2005/8/layout/vList2"/>
    <dgm:cxn modelId="{4BA81705-493D-436D-8F5C-8A0A23209AB6}" type="presParOf" srcId="{ED5DCCC5-BCA8-4491-AA37-BAF153ECA184}" destId="{D64CB5D5-837D-47FC-9E42-A26D800BC695}" srcOrd="4" destOrd="0" presId="urn:microsoft.com/office/officeart/2005/8/layout/vList2"/>
    <dgm:cxn modelId="{B77E010D-C406-4330-9F1F-348370565A84}" type="presParOf" srcId="{ED5DCCC5-BCA8-4491-AA37-BAF153ECA184}" destId="{08B7B17B-8600-44B0-B235-389E5D71D80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28A605E-D023-48A2-8FEA-89690B013A1A}" type="doc">
      <dgm:prSet loTypeId="urn:microsoft.com/office/officeart/2005/8/layout/gear1" loCatId="relationship" qsTypeId="urn:microsoft.com/office/officeart/2005/8/quickstyle/simple1" qsCatId="simple" csTypeId="urn:microsoft.com/office/officeart/2005/8/colors/colorful1" csCatId="colorful" phldr="1"/>
      <dgm:spPr/>
    </dgm:pt>
    <dgm:pt modelId="{22038408-D197-4B25-A990-27AA68E4B729}">
      <dgm:prSet phldrT="[Text]"/>
      <dgm:spPr/>
      <dgm:t>
        <a:bodyPr/>
        <a:lstStyle/>
        <a:p>
          <a:r>
            <a:rPr lang="en-US" dirty="0"/>
            <a:t>Constitutions</a:t>
          </a:r>
        </a:p>
      </dgm:t>
    </dgm:pt>
    <dgm:pt modelId="{2CDA8CB6-3BAB-45D4-8C82-10A9DCEBFD7F}" type="parTrans" cxnId="{46DF2388-F1A1-4CEC-9415-1BFC65F58715}">
      <dgm:prSet/>
      <dgm:spPr/>
      <dgm:t>
        <a:bodyPr/>
        <a:lstStyle/>
        <a:p>
          <a:endParaRPr lang="en-US"/>
        </a:p>
      </dgm:t>
    </dgm:pt>
    <dgm:pt modelId="{2F4936F2-C421-4B75-BE42-EF96583D6F21}" type="sibTrans" cxnId="{46DF2388-F1A1-4CEC-9415-1BFC65F58715}">
      <dgm:prSet/>
      <dgm:spPr/>
      <dgm:t>
        <a:bodyPr/>
        <a:lstStyle/>
        <a:p>
          <a:endParaRPr lang="en-US"/>
        </a:p>
      </dgm:t>
    </dgm:pt>
    <dgm:pt modelId="{9A70BE07-FAAB-4B4B-95FA-5F66940607D4}">
      <dgm:prSet phldrT="[Text]"/>
      <dgm:spPr/>
      <dgm:t>
        <a:bodyPr/>
        <a:lstStyle/>
        <a:p>
          <a:r>
            <a:rPr lang="en-US" dirty="0"/>
            <a:t>Statutes</a:t>
          </a:r>
        </a:p>
      </dgm:t>
    </dgm:pt>
    <dgm:pt modelId="{E931FEC0-8FA1-42A3-9D30-0884229CB626}" type="parTrans" cxnId="{C9F75489-1057-4EA6-A553-1519CDA565E0}">
      <dgm:prSet/>
      <dgm:spPr/>
      <dgm:t>
        <a:bodyPr/>
        <a:lstStyle/>
        <a:p>
          <a:endParaRPr lang="en-US"/>
        </a:p>
      </dgm:t>
    </dgm:pt>
    <dgm:pt modelId="{3A30959A-883B-49D2-B781-3E9DB1EBE50C}" type="sibTrans" cxnId="{C9F75489-1057-4EA6-A553-1519CDA565E0}">
      <dgm:prSet/>
      <dgm:spPr/>
      <dgm:t>
        <a:bodyPr/>
        <a:lstStyle/>
        <a:p>
          <a:endParaRPr lang="en-US"/>
        </a:p>
      </dgm:t>
    </dgm:pt>
    <dgm:pt modelId="{0975C002-2A87-4A6F-81EF-7187A36B71F6}" type="pres">
      <dgm:prSet presAssocID="{E28A605E-D023-48A2-8FEA-89690B013A1A}" presName="composite" presStyleCnt="0">
        <dgm:presLayoutVars>
          <dgm:chMax val="3"/>
          <dgm:animLvl val="lvl"/>
          <dgm:resizeHandles val="exact"/>
        </dgm:presLayoutVars>
      </dgm:prSet>
      <dgm:spPr/>
    </dgm:pt>
    <dgm:pt modelId="{65EC5844-13DB-438A-989E-15BE54C455FE}" type="pres">
      <dgm:prSet presAssocID="{22038408-D197-4B25-A990-27AA68E4B729}" presName="gear1" presStyleLbl="node1" presStyleIdx="0" presStyleCnt="2">
        <dgm:presLayoutVars>
          <dgm:chMax val="1"/>
          <dgm:bulletEnabled val="1"/>
        </dgm:presLayoutVars>
      </dgm:prSet>
      <dgm:spPr/>
    </dgm:pt>
    <dgm:pt modelId="{89D98D66-60CD-4726-B779-08CBDD64D6B8}" type="pres">
      <dgm:prSet presAssocID="{22038408-D197-4B25-A990-27AA68E4B729}" presName="gear1srcNode" presStyleLbl="node1" presStyleIdx="0" presStyleCnt="2"/>
      <dgm:spPr/>
    </dgm:pt>
    <dgm:pt modelId="{395259F5-4194-412A-8853-CC08CAF88302}" type="pres">
      <dgm:prSet presAssocID="{22038408-D197-4B25-A990-27AA68E4B729}" presName="gear1dstNode" presStyleLbl="node1" presStyleIdx="0" presStyleCnt="2"/>
      <dgm:spPr/>
    </dgm:pt>
    <dgm:pt modelId="{43A8566C-64C3-4145-90E8-5751BB1D020C}" type="pres">
      <dgm:prSet presAssocID="{9A70BE07-FAAB-4B4B-95FA-5F66940607D4}" presName="gear2" presStyleLbl="node1" presStyleIdx="1" presStyleCnt="2">
        <dgm:presLayoutVars>
          <dgm:chMax val="1"/>
          <dgm:bulletEnabled val="1"/>
        </dgm:presLayoutVars>
      </dgm:prSet>
      <dgm:spPr/>
    </dgm:pt>
    <dgm:pt modelId="{CD24FE4D-1125-4017-8440-FBA75B785DE1}" type="pres">
      <dgm:prSet presAssocID="{9A70BE07-FAAB-4B4B-95FA-5F66940607D4}" presName="gear2srcNode" presStyleLbl="node1" presStyleIdx="1" presStyleCnt="2"/>
      <dgm:spPr/>
    </dgm:pt>
    <dgm:pt modelId="{BCE69C00-94A5-4D63-B9D7-A826732CEB8C}" type="pres">
      <dgm:prSet presAssocID="{9A70BE07-FAAB-4B4B-95FA-5F66940607D4}" presName="gear2dstNode" presStyleLbl="node1" presStyleIdx="1" presStyleCnt="2"/>
      <dgm:spPr/>
    </dgm:pt>
    <dgm:pt modelId="{1D87FAA5-DA09-4C7A-A769-C2F0411F24CE}" type="pres">
      <dgm:prSet presAssocID="{2F4936F2-C421-4B75-BE42-EF96583D6F21}" presName="connector1" presStyleLbl="sibTrans2D1" presStyleIdx="0" presStyleCnt="2"/>
      <dgm:spPr/>
    </dgm:pt>
    <dgm:pt modelId="{4C8B061F-1579-4951-9FE4-EDE7F5B8EACC}" type="pres">
      <dgm:prSet presAssocID="{3A30959A-883B-49D2-B781-3E9DB1EBE50C}" presName="connector2" presStyleLbl="sibTrans2D1" presStyleIdx="1" presStyleCnt="2"/>
      <dgm:spPr/>
    </dgm:pt>
  </dgm:ptLst>
  <dgm:cxnLst>
    <dgm:cxn modelId="{F21D2C17-AC1B-41A0-A8B3-8DCB4733372C}" type="presOf" srcId="{9A70BE07-FAAB-4B4B-95FA-5F66940607D4}" destId="{CD24FE4D-1125-4017-8440-FBA75B785DE1}" srcOrd="1" destOrd="0" presId="urn:microsoft.com/office/officeart/2005/8/layout/gear1"/>
    <dgm:cxn modelId="{9A5CA927-6F3E-4B4D-A346-01FBCB9A44A6}" type="presOf" srcId="{2F4936F2-C421-4B75-BE42-EF96583D6F21}" destId="{1D87FAA5-DA09-4C7A-A769-C2F0411F24CE}" srcOrd="0" destOrd="0" presId="urn:microsoft.com/office/officeart/2005/8/layout/gear1"/>
    <dgm:cxn modelId="{7587FB2C-6490-410A-8DCC-66E56FA8DFBF}" type="presOf" srcId="{9A70BE07-FAAB-4B4B-95FA-5F66940607D4}" destId="{BCE69C00-94A5-4D63-B9D7-A826732CEB8C}" srcOrd="2" destOrd="0" presId="urn:microsoft.com/office/officeart/2005/8/layout/gear1"/>
    <dgm:cxn modelId="{04E82D46-D129-4519-A590-1CD8E18CCAC2}" type="presOf" srcId="{9A70BE07-FAAB-4B4B-95FA-5F66940607D4}" destId="{43A8566C-64C3-4145-90E8-5751BB1D020C}" srcOrd="0" destOrd="0" presId="urn:microsoft.com/office/officeart/2005/8/layout/gear1"/>
    <dgm:cxn modelId="{D5D6094C-FDA7-445D-98A4-A7FEE2AAAD6A}" type="presOf" srcId="{22038408-D197-4B25-A990-27AA68E4B729}" destId="{395259F5-4194-412A-8853-CC08CAF88302}" srcOrd="2" destOrd="0" presId="urn:microsoft.com/office/officeart/2005/8/layout/gear1"/>
    <dgm:cxn modelId="{46DF2388-F1A1-4CEC-9415-1BFC65F58715}" srcId="{E28A605E-D023-48A2-8FEA-89690B013A1A}" destId="{22038408-D197-4B25-A990-27AA68E4B729}" srcOrd="0" destOrd="0" parTransId="{2CDA8CB6-3BAB-45D4-8C82-10A9DCEBFD7F}" sibTransId="{2F4936F2-C421-4B75-BE42-EF96583D6F21}"/>
    <dgm:cxn modelId="{C9F75489-1057-4EA6-A553-1519CDA565E0}" srcId="{E28A605E-D023-48A2-8FEA-89690B013A1A}" destId="{9A70BE07-FAAB-4B4B-95FA-5F66940607D4}" srcOrd="1" destOrd="0" parTransId="{E931FEC0-8FA1-42A3-9D30-0884229CB626}" sibTransId="{3A30959A-883B-49D2-B781-3E9DB1EBE50C}"/>
    <dgm:cxn modelId="{1265218D-F8EF-459A-AC64-D161F7D6E15F}" type="presOf" srcId="{22038408-D197-4B25-A990-27AA68E4B729}" destId="{89D98D66-60CD-4726-B779-08CBDD64D6B8}" srcOrd="1" destOrd="0" presId="urn:microsoft.com/office/officeart/2005/8/layout/gear1"/>
    <dgm:cxn modelId="{D42E8AB9-6506-4A12-B34A-9F6189DA91C6}" type="presOf" srcId="{3A30959A-883B-49D2-B781-3E9DB1EBE50C}" destId="{4C8B061F-1579-4951-9FE4-EDE7F5B8EACC}" srcOrd="0" destOrd="0" presId="urn:microsoft.com/office/officeart/2005/8/layout/gear1"/>
    <dgm:cxn modelId="{2DC495BC-EC9F-440A-960E-BC82C87A882D}" type="presOf" srcId="{22038408-D197-4B25-A990-27AA68E4B729}" destId="{65EC5844-13DB-438A-989E-15BE54C455FE}" srcOrd="0" destOrd="0" presId="urn:microsoft.com/office/officeart/2005/8/layout/gear1"/>
    <dgm:cxn modelId="{3DBE71FE-1FFB-4419-9356-04EF0411D85A}" type="presOf" srcId="{E28A605E-D023-48A2-8FEA-89690B013A1A}" destId="{0975C002-2A87-4A6F-81EF-7187A36B71F6}" srcOrd="0" destOrd="0" presId="urn:microsoft.com/office/officeart/2005/8/layout/gear1"/>
    <dgm:cxn modelId="{594766A4-1AAE-4211-96DE-773B7FAFACCB}" type="presParOf" srcId="{0975C002-2A87-4A6F-81EF-7187A36B71F6}" destId="{65EC5844-13DB-438A-989E-15BE54C455FE}" srcOrd="0" destOrd="0" presId="urn:microsoft.com/office/officeart/2005/8/layout/gear1"/>
    <dgm:cxn modelId="{0ADCBF5B-118A-48C5-BD0A-6FA724202F7D}" type="presParOf" srcId="{0975C002-2A87-4A6F-81EF-7187A36B71F6}" destId="{89D98D66-60CD-4726-B779-08CBDD64D6B8}" srcOrd="1" destOrd="0" presId="urn:microsoft.com/office/officeart/2005/8/layout/gear1"/>
    <dgm:cxn modelId="{507E5F7D-96A1-4CFA-B292-F9F5EC45B210}" type="presParOf" srcId="{0975C002-2A87-4A6F-81EF-7187A36B71F6}" destId="{395259F5-4194-412A-8853-CC08CAF88302}" srcOrd="2" destOrd="0" presId="urn:microsoft.com/office/officeart/2005/8/layout/gear1"/>
    <dgm:cxn modelId="{D8B743C6-92B5-405C-8F5A-4DBCCF37AA07}" type="presParOf" srcId="{0975C002-2A87-4A6F-81EF-7187A36B71F6}" destId="{43A8566C-64C3-4145-90E8-5751BB1D020C}" srcOrd="3" destOrd="0" presId="urn:microsoft.com/office/officeart/2005/8/layout/gear1"/>
    <dgm:cxn modelId="{A30BCD56-D26E-4DEE-A4F8-C9AD3E77B607}" type="presParOf" srcId="{0975C002-2A87-4A6F-81EF-7187A36B71F6}" destId="{CD24FE4D-1125-4017-8440-FBA75B785DE1}" srcOrd="4" destOrd="0" presId="urn:microsoft.com/office/officeart/2005/8/layout/gear1"/>
    <dgm:cxn modelId="{8557ADA0-F7C1-47CD-9A3A-3C71AF56FFF2}" type="presParOf" srcId="{0975C002-2A87-4A6F-81EF-7187A36B71F6}" destId="{BCE69C00-94A5-4D63-B9D7-A826732CEB8C}" srcOrd="5" destOrd="0" presId="urn:microsoft.com/office/officeart/2005/8/layout/gear1"/>
    <dgm:cxn modelId="{CFDDFA21-47A3-4919-A4BD-25D53F2E9DD8}" type="presParOf" srcId="{0975C002-2A87-4A6F-81EF-7187A36B71F6}" destId="{1D87FAA5-DA09-4C7A-A769-C2F0411F24CE}" srcOrd="6" destOrd="0" presId="urn:microsoft.com/office/officeart/2005/8/layout/gear1"/>
    <dgm:cxn modelId="{692842C1-61BD-4581-80BD-BB4BCBEC31DC}" type="presParOf" srcId="{0975C002-2A87-4A6F-81EF-7187A36B71F6}" destId="{4C8B061F-1579-4951-9FE4-EDE7F5B8EACC}" srcOrd="7" destOrd="0" presId="urn:microsoft.com/office/officeart/2005/8/layout/gear1"/>
  </dgm:cxnLst>
  <dgm:bg>
    <a:gradFill>
      <a:gsLst>
        <a:gs pos="0">
          <a:schemeClr val="bg2">
            <a:lumMod val="20000"/>
            <a:lumOff val="80000"/>
          </a:schemeClr>
        </a:gs>
        <a:gs pos="58000">
          <a:schemeClr val="bg2">
            <a:lumMod val="40000"/>
            <a:lumOff val="60000"/>
          </a:schemeClr>
        </a:gs>
        <a:gs pos="100000">
          <a:schemeClr val="bg2"/>
        </a:gs>
      </a:gsLst>
      <a:lin ang="17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28A605E-D023-48A2-8FEA-89690B013A1A}" type="doc">
      <dgm:prSet loTypeId="urn:microsoft.com/office/officeart/2005/8/layout/gear1" loCatId="relationship" qsTypeId="urn:microsoft.com/office/officeart/2005/8/quickstyle/simple1" qsCatId="simple" csTypeId="urn:microsoft.com/office/officeart/2005/8/colors/colorful1" csCatId="colorful" phldr="1"/>
      <dgm:spPr/>
    </dgm:pt>
    <dgm:pt modelId="{22038408-D197-4B25-A990-27AA68E4B729}">
      <dgm:prSet phldrT="[Text]"/>
      <dgm:spPr/>
      <dgm:t>
        <a:bodyPr/>
        <a:lstStyle/>
        <a:p>
          <a:r>
            <a:rPr lang="en-US" dirty="0"/>
            <a:t>Constitutions</a:t>
          </a:r>
        </a:p>
      </dgm:t>
    </dgm:pt>
    <dgm:pt modelId="{2CDA8CB6-3BAB-45D4-8C82-10A9DCEBFD7F}" type="parTrans" cxnId="{46DF2388-F1A1-4CEC-9415-1BFC65F58715}">
      <dgm:prSet/>
      <dgm:spPr/>
      <dgm:t>
        <a:bodyPr/>
        <a:lstStyle/>
        <a:p>
          <a:endParaRPr lang="en-US"/>
        </a:p>
      </dgm:t>
    </dgm:pt>
    <dgm:pt modelId="{2F4936F2-C421-4B75-BE42-EF96583D6F21}" type="sibTrans" cxnId="{46DF2388-F1A1-4CEC-9415-1BFC65F58715}">
      <dgm:prSet/>
      <dgm:spPr/>
      <dgm:t>
        <a:bodyPr/>
        <a:lstStyle/>
        <a:p>
          <a:endParaRPr lang="en-US"/>
        </a:p>
      </dgm:t>
    </dgm:pt>
    <dgm:pt modelId="{9A70BE07-FAAB-4B4B-95FA-5F66940607D4}">
      <dgm:prSet phldrT="[Text]"/>
      <dgm:spPr/>
      <dgm:t>
        <a:bodyPr/>
        <a:lstStyle/>
        <a:p>
          <a:r>
            <a:rPr lang="en-US" dirty="0"/>
            <a:t>Statutes</a:t>
          </a:r>
        </a:p>
      </dgm:t>
    </dgm:pt>
    <dgm:pt modelId="{E931FEC0-8FA1-42A3-9D30-0884229CB626}" type="parTrans" cxnId="{C9F75489-1057-4EA6-A553-1519CDA565E0}">
      <dgm:prSet/>
      <dgm:spPr/>
      <dgm:t>
        <a:bodyPr/>
        <a:lstStyle/>
        <a:p>
          <a:endParaRPr lang="en-US"/>
        </a:p>
      </dgm:t>
    </dgm:pt>
    <dgm:pt modelId="{3A30959A-883B-49D2-B781-3E9DB1EBE50C}" type="sibTrans" cxnId="{C9F75489-1057-4EA6-A553-1519CDA565E0}">
      <dgm:prSet/>
      <dgm:spPr/>
      <dgm:t>
        <a:bodyPr/>
        <a:lstStyle/>
        <a:p>
          <a:endParaRPr lang="en-US"/>
        </a:p>
      </dgm:t>
    </dgm:pt>
    <dgm:pt modelId="{C5839241-051A-4F65-A599-A9FDE4437855}">
      <dgm:prSet phldrT="[Text]"/>
      <dgm:spPr/>
      <dgm:t>
        <a:bodyPr/>
        <a:lstStyle/>
        <a:p>
          <a:r>
            <a:rPr lang="en-US" dirty="0"/>
            <a:t>Regulations</a:t>
          </a:r>
        </a:p>
      </dgm:t>
    </dgm:pt>
    <dgm:pt modelId="{394FEC14-1A82-44EC-A83E-4A036C734F69}" type="parTrans" cxnId="{FF412F15-7173-466D-897F-0CCF6F51C6C0}">
      <dgm:prSet/>
      <dgm:spPr/>
      <dgm:t>
        <a:bodyPr/>
        <a:lstStyle/>
        <a:p>
          <a:endParaRPr lang="en-US"/>
        </a:p>
      </dgm:t>
    </dgm:pt>
    <dgm:pt modelId="{4DDD8D59-F5D6-45F3-B4F7-73364506C6A7}" type="sibTrans" cxnId="{FF412F15-7173-466D-897F-0CCF6F51C6C0}">
      <dgm:prSet/>
      <dgm:spPr/>
      <dgm:t>
        <a:bodyPr/>
        <a:lstStyle/>
        <a:p>
          <a:endParaRPr lang="en-US"/>
        </a:p>
      </dgm:t>
    </dgm:pt>
    <dgm:pt modelId="{0975C002-2A87-4A6F-81EF-7187A36B71F6}" type="pres">
      <dgm:prSet presAssocID="{E28A605E-D023-48A2-8FEA-89690B013A1A}" presName="composite" presStyleCnt="0">
        <dgm:presLayoutVars>
          <dgm:chMax val="3"/>
          <dgm:animLvl val="lvl"/>
          <dgm:resizeHandles val="exact"/>
        </dgm:presLayoutVars>
      </dgm:prSet>
      <dgm:spPr/>
    </dgm:pt>
    <dgm:pt modelId="{65EC5844-13DB-438A-989E-15BE54C455FE}" type="pres">
      <dgm:prSet presAssocID="{22038408-D197-4B25-A990-27AA68E4B729}" presName="gear1" presStyleLbl="node1" presStyleIdx="0" presStyleCnt="3">
        <dgm:presLayoutVars>
          <dgm:chMax val="1"/>
          <dgm:bulletEnabled val="1"/>
        </dgm:presLayoutVars>
      </dgm:prSet>
      <dgm:spPr/>
    </dgm:pt>
    <dgm:pt modelId="{89D98D66-60CD-4726-B779-08CBDD64D6B8}" type="pres">
      <dgm:prSet presAssocID="{22038408-D197-4B25-A990-27AA68E4B729}" presName="gear1srcNode" presStyleLbl="node1" presStyleIdx="0" presStyleCnt="3"/>
      <dgm:spPr/>
    </dgm:pt>
    <dgm:pt modelId="{395259F5-4194-412A-8853-CC08CAF88302}" type="pres">
      <dgm:prSet presAssocID="{22038408-D197-4B25-A990-27AA68E4B729}" presName="gear1dstNode" presStyleLbl="node1" presStyleIdx="0" presStyleCnt="3"/>
      <dgm:spPr/>
    </dgm:pt>
    <dgm:pt modelId="{43A8566C-64C3-4145-90E8-5751BB1D020C}" type="pres">
      <dgm:prSet presAssocID="{9A70BE07-FAAB-4B4B-95FA-5F66940607D4}" presName="gear2" presStyleLbl="node1" presStyleIdx="1" presStyleCnt="3">
        <dgm:presLayoutVars>
          <dgm:chMax val="1"/>
          <dgm:bulletEnabled val="1"/>
        </dgm:presLayoutVars>
      </dgm:prSet>
      <dgm:spPr/>
    </dgm:pt>
    <dgm:pt modelId="{CD24FE4D-1125-4017-8440-FBA75B785DE1}" type="pres">
      <dgm:prSet presAssocID="{9A70BE07-FAAB-4B4B-95FA-5F66940607D4}" presName="gear2srcNode" presStyleLbl="node1" presStyleIdx="1" presStyleCnt="3"/>
      <dgm:spPr/>
    </dgm:pt>
    <dgm:pt modelId="{BCE69C00-94A5-4D63-B9D7-A826732CEB8C}" type="pres">
      <dgm:prSet presAssocID="{9A70BE07-FAAB-4B4B-95FA-5F66940607D4}" presName="gear2dstNode" presStyleLbl="node1" presStyleIdx="1" presStyleCnt="3"/>
      <dgm:spPr/>
    </dgm:pt>
    <dgm:pt modelId="{240DB896-D89D-4E9C-B588-16AC130CB77C}" type="pres">
      <dgm:prSet presAssocID="{C5839241-051A-4F65-A599-A9FDE4437855}" presName="gear3" presStyleLbl="node1" presStyleIdx="2" presStyleCnt="3"/>
      <dgm:spPr/>
    </dgm:pt>
    <dgm:pt modelId="{9ADAACF3-09B5-4E4C-BBED-96C50CA14EE2}" type="pres">
      <dgm:prSet presAssocID="{C5839241-051A-4F65-A599-A9FDE4437855}" presName="gear3tx" presStyleLbl="node1" presStyleIdx="2" presStyleCnt="3">
        <dgm:presLayoutVars>
          <dgm:chMax val="1"/>
          <dgm:bulletEnabled val="1"/>
        </dgm:presLayoutVars>
      </dgm:prSet>
      <dgm:spPr/>
    </dgm:pt>
    <dgm:pt modelId="{95319907-0BD7-46F5-9075-369575696E6B}" type="pres">
      <dgm:prSet presAssocID="{C5839241-051A-4F65-A599-A9FDE4437855}" presName="gear3srcNode" presStyleLbl="node1" presStyleIdx="2" presStyleCnt="3"/>
      <dgm:spPr/>
    </dgm:pt>
    <dgm:pt modelId="{77F5E19B-F322-47A6-893F-741B7F255ADE}" type="pres">
      <dgm:prSet presAssocID="{C5839241-051A-4F65-A599-A9FDE4437855}" presName="gear3dstNode" presStyleLbl="node1" presStyleIdx="2" presStyleCnt="3"/>
      <dgm:spPr/>
    </dgm:pt>
    <dgm:pt modelId="{1D87FAA5-DA09-4C7A-A769-C2F0411F24CE}" type="pres">
      <dgm:prSet presAssocID="{2F4936F2-C421-4B75-BE42-EF96583D6F21}" presName="connector1" presStyleLbl="sibTrans2D1" presStyleIdx="0" presStyleCnt="3"/>
      <dgm:spPr/>
    </dgm:pt>
    <dgm:pt modelId="{4C8B061F-1579-4951-9FE4-EDE7F5B8EACC}" type="pres">
      <dgm:prSet presAssocID="{3A30959A-883B-49D2-B781-3E9DB1EBE50C}" presName="connector2" presStyleLbl="sibTrans2D1" presStyleIdx="1" presStyleCnt="3"/>
      <dgm:spPr/>
    </dgm:pt>
    <dgm:pt modelId="{8090AF2B-5DF9-4F14-BE8B-F303A62B9D4C}" type="pres">
      <dgm:prSet presAssocID="{4DDD8D59-F5D6-45F3-B4F7-73364506C6A7}" presName="connector3" presStyleLbl="sibTrans2D1" presStyleIdx="2" presStyleCnt="3"/>
      <dgm:spPr/>
    </dgm:pt>
  </dgm:ptLst>
  <dgm:cxnLst>
    <dgm:cxn modelId="{FF412F15-7173-466D-897F-0CCF6F51C6C0}" srcId="{E28A605E-D023-48A2-8FEA-89690B013A1A}" destId="{C5839241-051A-4F65-A599-A9FDE4437855}" srcOrd="2" destOrd="0" parTransId="{394FEC14-1A82-44EC-A83E-4A036C734F69}" sibTransId="{4DDD8D59-F5D6-45F3-B4F7-73364506C6A7}"/>
    <dgm:cxn modelId="{FD223B17-0396-43BC-A379-0E8B70A99FF0}" type="presOf" srcId="{4DDD8D59-F5D6-45F3-B4F7-73364506C6A7}" destId="{8090AF2B-5DF9-4F14-BE8B-F303A62B9D4C}" srcOrd="0" destOrd="0" presId="urn:microsoft.com/office/officeart/2005/8/layout/gear1"/>
    <dgm:cxn modelId="{4CF9902C-25AF-4367-BE8C-6BD8CA9CE67B}" type="presOf" srcId="{22038408-D197-4B25-A990-27AA68E4B729}" destId="{89D98D66-60CD-4726-B779-08CBDD64D6B8}" srcOrd="1" destOrd="0" presId="urn:microsoft.com/office/officeart/2005/8/layout/gear1"/>
    <dgm:cxn modelId="{00408C73-F7C8-4232-B0F6-1B2823724D7F}" type="presOf" srcId="{22038408-D197-4B25-A990-27AA68E4B729}" destId="{65EC5844-13DB-438A-989E-15BE54C455FE}" srcOrd="0" destOrd="0" presId="urn:microsoft.com/office/officeart/2005/8/layout/gear1"/>
    <dgm:cxn modelId="{884E7681-45F8-4734-B897-6E6C10B53C5A}" type="presOf" srcId="{9A70BE07-FAAB-4B4B-95FA-5F66940607D4}" destId="{CD24FE4D-1125-4017-8440-FBA75B785DE1}" srcOrd="1" destOrd="0" presId="urn:microsoft.com/office/officeart/2005/8/layout/gear1"/>
    <dgm:cxn modelId="{46DF2388-F1A1-4CEC-9415-1BFC65F58715}" srcId="{E28A605E-D023-48A2-8FEA-89690B013A1A}" destId="{22038408-D197-4B25-A990-27AA68E4B729}" srcOrd="0" destOrd="0" parTransId="{2CDA8CB6-3BAB-45D4-8C82-10A9DCEBFD7F}" sibTransId="{2F4936F2-C421-4B75-BE42-EF96583D6F21}"/>
    <dgm:cxn modelId="{71C6D388-AF43-466A-842B-D862D7D0223C}" type="presOf" srcId="{C5839241-051A-4F65-A599-A9FDE4437855}" destId="{9ADAACF3-09B5-4E4C-BBED-96C50CA14EE2}" srcOrd="1" destOrd="0" presId="urn:microsoft.com/office/officeart/2005/8/layout/gear1"/>
    <dgm:cxn modelId="{A5457189-17C6-484B-ADF3-8A460BD5B02D}" type="presOf" srcId="{3A30959A-883B-49D2-B781-3E9DB1EBE50C}" destId="{4C8B061F-1579-4951-9FE4-EDE7F5B8EACC}" srcOrd="0" destOrd="0" presId="urn:microsoft.com/office/officeart/2005/8/layout/gear1"/>
    <dgm:cxn modelId="{C9F75489-1057-4EA6-A553-1519CDA565E0}" srcId="{E28A605E-D023-48A2-8FEA-89690B013A1A}" destId="{9A70BE07-FAAB-4B4B-95FA-5F66940607D4}" srcOrd="1" destOrd="0" parTransId="{E931FEC0-8FA1-42A3-9D30-0884229CB626}" sibTransId="{3A30959A-883B-49D2-B781-3E9DB1EBE50C}"/>
    <dgm:cxn modelId="{D19AD892-2E0A-4C13-9E96-EE428FD6B7D1}" type="presOf" srcId="{C5839241-051A-4F65-A599-A9FDE4437855}" destId="{77F5E19B-F322-47A6-893F-741B7F255ADE}" srcOrd="3" destOrd="0" presId="urn:microsoft.com/office/officeart/2005/8/layout/gear1"/>
    <dgm:cxn modelId="{43CA9D97-4EE7-4548-893F-48F53852A983}" type="presOf" srcId="{2F4936F2-C421-4B75-BE42-EF96583D6F21}" destId="{1D87FAA5-DA09-4C7A-A769-C2F0411F24CE}" srcOrd="0" destOrd="0" presId="urn:microsoft.com/office/officeart/2005/8/layout/gear1"/>
    <dgm:cxn modelId="{556472B1-C60C-4228-9483-864B0BD568A9}" type="presOf" srcId="{22038408-D197-4B25-A990-27AA68E4B729}" destId="{395259F5-4194-412A-8853-CC08CAF88302}" srcOrd="2" destOrd="0" presId="urn:microsoft.com/office/officeart/2005/8/layout/gear1"/>
    <dgm:cxn modelId="{9DDD96BA-149A-47F2-9EB3-03DBF9A07311}" type="presOf" srcId="{9A70BE07-FAAB-4B4B-95FA-5F66940607D4}" destId="{BCE69C00-94A5-4D63-B9D7-A826732CEB8C}" srcOrd="2" destOrd="0" presId="urn:microsoft.com/office/officeart/2005/8/layout/gear1"/>
    <dgm:cxn modelId="{712257CD-9ECC-4C34-9006-A8D7B57CA061}" type="presOf" srcId="{C5839241-051A-4F65-A599-A9FDE4437855}" destId="{240DB896-D89D-4E9C-B588-16AC130CB77C}" srcOrd="0" destOrd="0" presId="urn:microsoft.com/office/officeart/2005/8/layout/gear1"/>
    <dgm:cxn modelId="{DFD572CE-206D-4D7B-99D1-F304D198DFB8}" type="presOf" srcId="{E28A605E-D023-48A2-8FEA-89690B013A1A}" destId="{0975C002-2A87-4A6F-81EF-7187A36B71F6}" srcOrd="0" destOrd="0" presId="urn:microsoft.com/office/officeart/2005/8/layout/gear1"/>
    <dgm:cxn modelId="{DCEA61DA-D9CE-443A-BB07-3EF9DD433528}" type="presOf" srcId="{C5839241-051A-4F65-A599-A9FDE4437855}" destId="{95319907-0BD7-46F5-9075-369575696E6B}" srcOrd="2" destOrd="0" presId="urn:microsoft.com/office/officeart/2005/8/layout/gear1"/>
    <dgm:cxn modelId="{F6DEFFDC-27BD-4DE0-85E6-DEC5A41D5E15}" type="presOf" srcId="{9A70BE07-FAAB-4B4B-95FA-5F66940607D4}" destId="{43A8566C-64C3-4145-90E8-5751BB1D020C}" srcOrd="0" destOrd="0" presId="urn:microsoft.com/office/officeart/2005/8/layout/gear1"/>
    <dgm:cxn modelId="{C37AD605-3E65-4F03-B53A-1112E11A19B8}" type="presParOf" srcId="{0975C002-2A87-4A6F-81EF-7187A36B71F6}" destId="{65EC5844-13DB-438A-989E-15BE54C455FE}" srcOrd="0" destOrd="0" presId="urn:microsoft.com/office/officeart/2005/8/layout/gear1"/>
    <dgm:cxn modelId="{A6E9D474-44B7-482A-A13C-8B9555B951D2}" type="presParOf" srcId="{0975C002-2A87-4A6F-81EF-7187A36B71F6}" destId="{89D98D66-60CD-4726-B779-08CBDD64D6B8}" srcOrd="1" destOrd="0" presId="urn:microsoft.com/office/officeart/2005/8/layout/gear1"/>
    <dgm:cxn modelId="{69872D80-9B29-47E4-AAC2-91AF11F99F49}" type="presParOf" srcId="{0975C002-2A87-4A6F-81EF-7187A36B71F6}" destId="{395259F5-4194-412A-8853-CC08CAF88302}" srcOrd="2" destOrd="0" presId="urn:microsoft.com/office/officeart/2005/8/layout/gear1"/>
    <dgm:cxn modelId="{9F8BC53D-489C-41F9-9AEA-8247BE420799}" type="presParOf" srcId="{0975C002-2A87-4A6F-81EF-7187A36B71F6}" destId="{43A8566C-64C3-4145-90E8-5751BB1D020C}" srcOrd="3" destOrd="0" presId="urn:microsoft.com/office/officeart/2005/8/layout/gear1"/>
    <dgm:cxn modelId="{ECEA85A1-BAB3-4F5F-9682-517F505B7A74}" type="presParOf" srcId="{0975C002-2A87-4A6F-81EF-7187A36B71F6}" destId="{CD24FE4D-1125-4017-8440-FBA75B785DE1}" srcOrd="4" destOrd="0" presId="urn:microsoft.com/office/officeart/2005/8/layout/gear1"/>
    <dgm:cxn modelId="{ABC0CAC8-2E86-4D11-90D1-A7F46DADCD2E}" type="presParOf" srcId="{0975C002-2A87-4A6F-81EF-7187A36B71F6}" destId="{BCE69C00-94A5-4D63-B9D7-A826732CEB8C}" srcOrd="5" destOrd="0" presId="urn:microsoft.com/office/officeart/2005/8/layout/gear1"/>
    <dgm:cxn modelId="{BE610862-20CC-409F-82CF-136AE6DF1E75}" type="presParOf" srcId="{0975C002-2A87-4A6F-81EF-7187A36B71F6}" destId="{240DB896-D89D-4E9C-B588-16AC130CB77C}" srcOrd="6" destOrd="0" presId="urn:microsoft.com/office/officeart/2005/8/layout/gear1"/>
    <dgm:cxn modelId="{5322056A-5D95-401A-BCBD-613784F1BF11}" type="presParOf" srcId="{0975C002-2A87-4A6F-81EF-7187A36B71F6}" destId="{9ADAACF3-09B5-4E4C-BBED-96C50CA14EE2}" srcOrd="7" destOrd="0" presId="urn:microsoft.com/office/officeart/2005/8/layout/gear1"/>
    <dgm:cxn modelId="{2E8C6676-A19E-4003-B770-BC954BA35B92}" type="presParOf" srcId="{0975C002-2A87-4A6F-81EF-7187A36B71F6}" destId="{95319907-0BD7-46F5-9075-369575696E6B}" srcOrd="8" destOrd="0" presId="urn:microsoft.com/office/officeart/2005/8/layout/gear1"/>
    <dgm:cxn modelId="{95463475-1F8E-4550-9AB5-E4316F063F87}" type="presParOf" srcId="{0975C002-2A87-4A6F-81EF-7187A36B71F6}" destId="{77F5E19B-F322-47A6-893F-741B7F255ADE}" srcOrd="9" destOrd="0" presId="urn:microsoft.com/office/officeart/2005/8/layout/gear1"/>
    <dgm:cxn modelId="{1826AF77-875C-4E6C-AF7D-8FA3DE82947F}" type="presParOf" srcId="{0975C002-2A87-4A6F-81EF-7187A36B71F6}" destId="{1D87FAA5-DA09-4C7A-A769-C2F0411F24CE}" srcOrd="10" destOrd="0" presId="urn:microsoft.com/office/officeart/2005/8/layout/gear1"/>
    <dgm:cxn modelId="{D4871FBA-0911-4F48-BAEE-68D560D6EA70}" type="presParOf" srcId="{0975C002-2A87-4A6F-81EF-7187A36B71F6}" destId="{4C8B061F-1579-4951-9FE4-EDE7F5B8EACC}" srcOrd="11" destOrd="0" presId="urn:microsoft.com/office/officeart/2005/8/layout/gear1"/>
    <dgm:cxn modelId="{4DFC62DA-B064-4DE0-85E6-104B1F310D97}" type="presParOf" srcId="{0975C002-2A87-4A6F-81EF-7187A36B71F6}" destId="{8090AF2B-5DF9-4F14-BE8B-F303A62B9D4C}" srcOrd="12" destOrd="0" presId="urn:microsoft.com/office/officeart/2005/8/layout/gear1"/>
  </dgm:cxnLst>
  <dgm:bg>
    <a:gradFill>
      <a:gsLst>
        <a:gs pos="0">
          <a:schemeClr val="bg2">
            <a:lumMod val="20000"/>
            <a:lumOff val="80000"/>
          </a:schemeClr>
        </a:gs>
        <a:gs pos="58000">
          <a:schemeClr val="bg2">
            <a:lumMod val="40000"/>
            <a:lumOff val="60000"/>
          </a:schemeClr>
        </a:gs>
        <a:gs pos="100000">
          <a:schemeClr val="bg2"/>
        </a:gs>
      </a:gsLst>
      <a:lin ang="17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65352DE-0E63-433E-BBE8-FD7C766CE0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2106825-D2A7-4AA5-9D99-B1A1A7389F92}">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Common Law</a:t>
          </a:r>
        </a:p>
      </dgm:t>
    </dgm:pt>
    <dgm:pt modelId="{EABEA959-E157-46E9-9E1F-642E76E993D0}" type="parTrans" cxnId="{81F51C9E-2ECD-4A2C-A751-0257DAEF8A45}">
      <dgm:prSet/>
      <dgm:spPr/>
      <dgm:t>
        <a:bodyPr/>
        <a:lstStyle/>
        <a:p>
          <a:endParaRPr lang="en-US"/>
        </a:p>
      </dgm:t>
    </dgm:pt>
    <dgm:pt modelId="{31A28E5D-2822-40AF-9139-65AE2796EF5B}" type="sibTrans" cxnId="{81F51C9E-2ECD-4A2C-A751-0257DAEF8A45}">
      <dgm:prSet/>
      <dgm:spPr/>
      <dgm:t>
        <a:bodyPr/>
        <a:lstStyle/>
        <a:p>
          <a:endParaRPr lang="en-US"/>
        </a:p>
      </dgm:t>
    </dgm:pt>
    <dgm:pt modelId="{2C496A9C-050C-4C31-B192-CDFEB68BA645}">
      <dgm:prSet phldrT="[Text]"/>
      <dgm:spPr/>
      <dgm:t>
        <a:bodyPr/>
        <a:lstStyle/>
        <a:p>
          <a:endParaRPr lang="en-US" dirty="0"/>
        </a:p>
      </dgm:t>
    </dgm:pt>
    <dgm:pt modelId="{A7BC94B7-5716-4A21-B0A3-BB52B21C4A90}" type="parTrans" cxnId="{8612758E-1CC1-428D-8E4F-B593D7D8E121}">
      <dgm:prSet/>
      <dgm:spPr/>
      <dgm:t>
        <a:bodyPr/>
        <a:lstStyle/>
        <a:p>
          <a:endParaRPr lang="en-US"/>
        </a:p>
      </dgm:t>
    </dgm:pt>
    <dgm:pt modelId="{2553E2E7-674D-4C1D-B331-83EA8810F4E1}" type="sibTrans" cxnId="{8612758E-1CC1-428D-8E4F-B593D7D8E121}">
      <dgm:prSet/>
      <dgm:spPr/>
      <dgm:t>
        <a:bodyPr/>
        <a:lstStyle/>
        <a:p>
          <a:endParaRPr lang="en-US"/>
        </a:p>
      </dgm:t>
    </dgm:pt>
    <dgm:pt modelId="{5237F363-B1CE-4328-A635-0EFF931C7ADB}">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a:t>Case Law</a:t>
          </a:r>
        </a:p>
      </dgm:t>
    </dgm:pt>
    <dgm:pt modelId="{6DEAE749-AA63-4694-986B-55755093B9D5}" type="parTrans" cxnId="{1B896DA1-FAB7-4C68-9B6E-5BF1139A4CEC}">
      <dgm:prSet/>
      <dgm:spPr/>
      <dgm:t>
        <a:bodyPr/>
        <a:lstStyle/>
        <a:p>
          <a:endParaRPr lang="en-US"/>
        </a:p>
      </dgm:t>
    </dgm:pt>
    <dgm:pt modelId="{3733A54C-ED11-4E47-8BE4-15FDC4216651}" type="sibTrans" cxnId="{1B896DA1-FAB7-4C68-9B6E-5BF1139A4CEC}">
      <dgm:prSet/>
      <dgm:spPr/>
      <dgm:t>
        <a:bodyPr/>
        <a:lstStyle/>
        <a:p>
          <a:endParaRPr lang="en-US"/>
        </a:p>
      </dgm:t>
    </dgm:pt>
    <dgm:pt modelId="{0A933536-B952-41E9-BF47-27B93EAD849E}">
      <dgm:prSet phldrT="[Text]"/>
      <dgm:spPr/>
      <dgm:t>
        <a:bodyPr/>
        <a:lstStyle/>
        <a:p>
          <a:endParaRPr lang="en-US" dirty="0"/>
        </a:p>
      </dgm:t>
    </dgm:pt>
    <dgm:pt modelId="{9F64730D-B353-41B4-87B5-BFF599FFF999}" type="parTrans" cxnId="{CA872341-08AD-44CB-AC2B-991B48A03000}">
      <dgm:prSet/>
      <dgm:spPr/>
      <dgm:t>
        <a:bodyPr/>
        <a:lstStyle/>
        <a:p>
          <a:endParaRPr lang="en-US"/>
        </a:p>
      </dgm:t>
    </dgm:pt>
    <dgm:pt modelId="{82AF5994-C674-4D4D-9D28-6225CF06F905}" type="sibTrans" cxnId="{CA872341-08AD-44CB-AC2B-991B48A03000}">
      <dgm:prSet/>
      <dgm:spPr/>
      <dgm:t>
        <a:bodyPr/>
        <a:lstStyle/>
        <a:p>
          <a:endParaRPr lang="en-US"/>
        </a:p>
      </dgm:t>
    </dgm:pt>
    <dgm:pt modelId="{D63B8E93-B964-43B2-A4F6-42E49BFE30F8}" type="pres">
      <dgm:prSet presAssocID="{465352DE-0E63-433E-BBE8-FD7C766CE0B0}" presName="linear" presStyleCnt="0">
        <dgm:presLayoutVars>
          <dgm:animLvl val="lvl"/>
          <dgm:resizeHandles val="exact"/>
        </dgm:presLayoutVars>
      </dgm:prSet>
      <dgm:spPr/>
    </dgm:pt>
    <dgm:pt modelId="{B8E0113C-F9C8-41D8-A3D8-0A58A98AE1B7}" type="pres">
      <dgm:prSet presAssocID="{42106825-D2A7-4AA5-9D99-B1A1A7389F92}" presName="parentText" presStyleLbl="node1" presStyleIdx="0" presStyleCnt="2">
        <dgm:presLayoutVars>
          <dgm:chMax val="0"/>
          <dgm:bulletEnabled val="1"/>
        </dgm:presLayoutVars>
      </dgm:prSet>
      <dgm:spPr/>
    </dgm:pt>
    <dgm:pt modelId="{5A38300A-A245-4452-BADC-EEEB39671DA1}" type="pres">
      <dgm:prSet presAssocID="{42106825-D2A7-4AA5-9D99-B1A1A7389F92}" presName="childText" presStyleLbl="revTx" presStyleIdx="0" presStyleCnt="2">
        <dgm:presLayoutVars>
          <dgm:bulletEnabled val="1"/>
        </dgm:presLayoutVars>
      </dgm:prSet>
      <dgm:spPr/>
    </dgm:pt>
    <dgm:pt modelId="{FC7B3EBA-0BB1-47EB-BBE2-4C9AF3E89EFB}" type="pres">
      <dgm:prSet presAssocID="{5237F363-B1CE-4328-A635-0EFF931C7ADB}" presName="parentText" presStyleLbl="node1" presStyleIdx="1" presStyleCnt="2">
        <dgm:presLayoutVars>
          <dgm:chMax val="0"/>
          <dgm:bulletEnabled val="1"/>
        </dgm:presLayoutVars>
      </dgm:prSet>
      <dgm:spPr/>
    </dgm:pt>
    <dgm:pt modelId="{BA69945A-BDBD-4BD5-A9D7-8E46FDEF8304}" type="pres">
      <dgm:prSet presAssocID="{5237F363-B1CE-4328-A635-0EFF931C7ADB}" presName="childText" presStyleLbl="revTx" presStyleIdx="1" presStyleCnt="2">
        <dgm:presLayoutVars>
          <dgm:bulletEnabled val="1"/>
        </dgm:presLayoutVars>
      </dgm:prSet>
      <dgm:spPr/>
    </dgm:pt>
  </dgm:ptLst>
  <dgm:cxnLst>
    <dgm:cxn modelId="{1C0A0704-2394-46D1-8BED-157030CE68E4}" type="presOf" srcId="{42106825-D2A7-4AA5-9D99-B1A1A7389F92}" destId="{B8E0113C-F9C8-41D8-A3D8-0A58A98AE1B7}" srcOrd="0" destOrd="0" presId="urn:microsoft.com/office/officeart/2005/8/layout/vList2"/>
    <dgm:cxn modelId="{E9455F3E-B9AB-45E1-96A2-2D875AF49DB4}" type="presOf" srcId="{2C496A9C-050C-4C31-B192-CDFEB68BA645}" destId="{5A38300A-A245-4452-BADC-EEEB39671DA1}" srcOrd="0" destOrd="0" presId="urn:microsoft.com/office/officeart/2005/8/layout/vList2"/>
    <dgm:cxn modelId="{CA872341-08AD-44CB-AC2B-991B48A03000}" srcId="{5237F363-B1CE-4328-A635-0EFF931C7ADB}" destId="{0A933536-B952-41E9-BF47-27B93EAD849E}" srcOrd="0" destOrd="0" parTransId="{9F64730D-B353-41B4-87B5-BFF599FFF999}" sibTransId="{82AF5994-C674-4D4D-9D28-6225CF06F905}"/>
    <dgm:cxn modelId="{8612758E-1CC1-428D-8E4F-B593D7D8E121}" srcId="{42106825-D2A7-4AA5-9D99-B1A1A7389F92}" destId="{2C496A9C-050C-4C31-B192-CDFEB68BA645}" srcOrd="0" destOrd="0" parTransId="{A7BC94B7-5716-4A21-B0A3-BB52B21C4A90}" sibTransId="{2553E2E7-674D-4C1D-B331-83EA8810F4E1}"/>
    <dgm:cxn modelId="{A0DDFB9A-2946-4188-A6E6-7635A53BC5F8}" type="presOf" srcId="{5237F363-B1CE-4328-A635-0EFF931C7ADB}" destId="{FC7B3EBA-0BB1-47EB-BBE2-4C9AF3E89EFB}" srcOrd="0" destOrd="0" presId="urn:microsoft.com/office/officeart/2005/8/layout/vList2"/>
    <dgm:cxn modelId="{81F51C9E-2ECD-4A2C-A751-0257DAEF8A45}" srcId="{465352DE-0E63-433E-BBE8-FD7C766CE0B0}" destId="{42106825-D2A7-4AA5-9D99-B1A1A7389F92}" srcOrd="0" destOrd="0" parTransId="{EABEA959-E157-46E9-9E1F-642E76E993D0}" sibTransId="{31A28E5D-2822-40AF-9139-65AE2796EF5B}"/>
    <dgm:cxn modelId="{1B896DA1-FAB7-4C68-9B6E-5BF1139A4CEC}" srcId="{465352DE-0E63-433E-BBE8-FD7C766CE0B0}" destId="{5237F363-B1CE-4328-A635-0EFF931C7ADB}" srcOrd="1" destOrd="0" parTransId="{6DEAE749-AA63-4694-986B-55755093B9D5}" sibTransId="{3733A54C-ED11-4E47-8BE4-15FDC4216651}"/>
    <dgm:cxn modelId="{FED321A2-B9C0-4627-A4D4-C6F5666C2352}" type="presOf" srcId="{0A933536-B952-41E9-BF47-27B93EAD849E}" destId="{BA69945A-BDBD-4BD5-A9D7-8E46FDEF8304}" srcOrd="0" destOrd="0" presId="urn:microsoft.com/office/officeart/2005/8/layout/vList2"/>
    <dgm:cxn modelId="{B7590DF3-89EF-4279-984F-91457AF9935C}" type="presOf" srcId="{465352DE-0E63-433E-BBE8-FD7C766CE0B0}" destId="{D63B8E93-B964-43B2-A4F6-42E49BFE30F8}" srcOrd="0" destOrd="0" presId="urn:microsoft.com/office/officeart/2005/8/layout/vList2"/>
    <dgm:cxn modelId="{98248806-0938-4589-AE8A-A722C6223CE5}" type="presParOf" srcId="{D63B8E93-B964-43B2-A4F6-42E49BFE30F8}" destId="{B8E0113C-F9C8-41D8-A3D8-0A58A98AE1B7}" srcOrd="0" destOrd="0" presId="urn:microsoft.com/office/officeart/2005/8/layout/vList2"/>
    <dgm:cxn modelId="{6324677D-6001-4644-8586-3CFDFBDD99C9}" type="presParOf" srcId="{D63B8E93-B964-43B2-A4F6-42E49BFE30F8}" destId="{5A38300A-A245-4452-BADC-EEEB39671DA1}" srcOrd="1" destOrd="0" presId="urn:microsoft.com/office/officeart/2005/8/layout/vList2"/>
    <dgm:cxn modelId="{74AF0F53-0177-41F5-A866-6B303DBEDB14}" type="presParOf" srcId="{D63B8E93-B964-43B2-A4F6-42E49BFE30F8}" destId="{FC7B3EBA-0BB1-47EB-BBE2-4C9AF3E89EFB}" srcOrd="2" destOrd="0" presId="urn:microsoft.com/office/officeart/2005/8/layout/vList2"/>
    <dgm:cxn modelId="{45965BB1-D6B1-4EA4-981F-4ED6E8C7DE19}" type="presParOf" srcId="{D63B8E93-B964-43B2-A4F6-42E49BFE30F8}" destId="{BA69945A-BDBD-4BD5-A9D7-8E46FDEF830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65352DE-0E63-433E-BBE8-FD7C766CE0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2106825-D2A7-4AA5-9D99-B1A1A7389F92}">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Common Law</a:t>
          </a:r>
        </a:p>
      </dgm:t>
    </dgm:pt>
    <dgm:pt modelId="{EABEA959-E157-46E9-9E1F-642E76E993D0}" type="parTrans" cxnId="{81F51C9E-2ECD-4A2C-A751-0257DAEF8A45}">
      <dgm:prSet/>
      <dgm:spPr/>
      <dgm:t>
        <a:bodyPr/>
        <a:lstStyle/>
        <a:p>
          <a:endParaRPr lang="en-US"/>
        </a:p>
      </dgm:t>
    </dgm:pt>
    <dgm:pt modelId="{31A28E5D-2822-40AF-9139-65AE2796EF5B}" type="sibTrans" cxnId="{81F51C9E-2ECD-4A2C-A751-0257DAEF8A45}">
      <dgm:prSet/>
      <dgm:spPr/>
      <dgm:t>
        <a:bodyPr/>
        <a:lstStyle/>
        <a:p>
          <a:endParaRPr lang="en-US"/>
        </a:p>
      </dgm:t>
    </dgm:pt>
    <dgm:pt modelId="{2C496A9C-050C-4C31-B192-CDFEB68BA645}">
      <dgm:prSet phldrT="[Text]"/>
      <dgm:spPr/>
      <dgm:t>
        <a:bodyPr/>
        <a:lstStyle/>
        <a:p>
          <a:r>
            <a:rPr lang="en-US" dirty="0"/>
            <a:t>Doctrines established by court precedent, any principles of contract law come from common law.</a:t>
          </a:r>
        </a:p>
      </dgm:t>
    </dgm:pt>
    <dgm:pt modelId="{A7BC94B7-5716-4A21-B0A3-BB52B21C4A90}" type="parTrans" cxnId="{8612758E-1CC1-428D-8E4F-B593D7D8E121}">
      <dgm:prSet/>
      <dgm:spPr/>
      <dgm:t>
        <a:bodyPr/>
        <a:lstStyle/>
        <a:p>
          <a:endParaRPr lang="en-US"/>
        </a:p>
      </dgm:t>
    </dgm:pt>
    <dgm:pt modelId="{2553E2E7-674D-4C1D-B331-83EA8810F4E1}" type="sibTrans" cxnId="{8612758E-1CC1-428D-8E4F-B593D7D8E121}">
      <dgm:prSet/>
      <dgm:spPr/>
      <dgm:t>
        <a:bodyPr/>
        <a:lstStyle/>
        <a:p>
          <a:endParaRPr lang="en-US"/>
        </a:p>
      </dgm:t>
    </dgm:pt>
    <dgm:pt modelId="{5237F363-B1CE-4328-A635-0EFF931C7ADB}">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a:t>Case Law</a:t>
          </a:r>
        </a:p>
      </dgm:t>
    </dgm:pt>
    <dgm:pt modelId="{6DEAE749-AA63-4694-986B-55755093B9D5}" type="parTrans" cxnId="{1B896DA1-FAB7-4C68-9B6E-5BF1139A4CEC}">
      <dgm:prSet/>
      <dgm:spPr/>
      <dgm:t>
        <a:bodyPr/>
        <a:lstStyle/>
        <a:p>
          <a:endParaRPr lang="en-US"/>
        </a:p>
      </dgm:t>
    </dgm:pt>
    <dgm:pt modelId="{3733A54C-ED11-4E47-8BE4-15FDC4216651}" type="sibTrans" cxnId="{1B896DA1-FAB7-4C68-9B6E-5BF1139A4CEC}">
      <dgm:prSet/>
      <dgm:spPr/>
      <dgm:t>
        <a:bodyPr/>
        <a:lstStyle/>
        <a:p>
          <a:endParaRPr lang="en-US"/>
        </a:p>
      </dgm:t>
    </dgm:pt>
    <dgm:pt modelId="{0A933536-B952-41E9-BF47-27B93EAD849E}">
      <dgm:prSet phldrT="[Text]"/>
      <dgm:spPr/>
      <dgm:t>
        <a:bodyPr/>
        <a:lstStyle/>
        <a:p>
          <a:endParaRPr lang="en-US" dirty="0"/>
        </a:p>
      </dgm:t>
    </dgm:pt>
    <dgm:pt modelId="{9F64730D-B353-41B4-87B5-BFF599FFF999}" type="parTrans" cxnId="{CA872341-08AD-44CB-AC2B-991B48A03000}">
      <dgm:prSet/>
      <dgm:spPr/>
      <dgm:t>
        <a:bodyPr/>
        <a:lstStyle/>
        <a:p>
          <a:endParaRPr lang="en-US"/>
        </a:p>
      </dgm:t>
    </dgm:pt>
    <dgm:pt modelId="{82AF5994-C674-4D4D-9D28-6225CF06F905}" type="sibTrans" cxnId="{CA872341-08AD-44CB-AC2B-991B48A03000}">
      <dgm:prSet/>
      <dgm:spPr/>
      <dgm:t>
        <a:bodyPr/>
        <a:lstStyle/>
        <a:p>
          <a:endParaRPr lang="en-US"/>
        </a:p>
      </dgm:t>
    </dgm:pt>
    <dgm:pt modelId="{D63B8E93-B964-43B2-A4F6-42E49BFE30F8}" type="pres">
      <dgm:prSet presAssocID="{465352DE-0E63-433E-BBE8-FD7C766CE0B0}" presName="linear" presStyleCnt="0">
        <dgm:presLayoutVars>
          <dgm:animLvl val="lvl"/>
          <dgm:resizeHandles val="exact"/>
        </dgm:presLayoutVars>
      </dgm:prSet>
      <dgm:spPr/>
    </dgm:pt>
    <dgm:pt modelId="{B8E0113C-F9C8-41D8-A3D8-0A58A98AE1B7}" type="pres">
      <dgm:prSet presAssocID="{42106825-D2A7-4AA5-9D99-B1A1A7389F92}" presName="parentText" presStyleLbl="node1" presStyleIdx="0" presStyleCnt="2">
        <dgm:presLayoutVars>
          <dgm:chMax val="0"/>
          <dgm:bulletEnabled val="1"/>
        </dgm:presLayoutVars>
      </dgm:prSet>
      <dgm:spPr/>
    </dgm:pt>
    <dgm:pt modelId="{5A38300A-A245-4452-BADC-EEEB39671DA1}" type="pres">
      <dgm:prSet presAssocID="{42106825-D2A7-4AA5-9D99-B1A1A7389F92}" presName="childText" presStyleLbl="revTx" presStyleIdx="0" presStyleCnt="2">
        <dgm:presLayoutVars>
          <dgm:bulletEnabled val="1"/>
        </dgm:presLayoutVars>
      </dgm:prSet>
      <dgm:spPr/>
    </dgm:pt>
    <dgm:pt modelId="{FC7B3EBA-0BB1-47EB-BBE2-4C9AF3E89EFB}" type="pres">
      <dgm:prSet presAssocID="{5237F363-B1CE-4328-A635-0EFF931C7ADB}" presName="parentText" presStyleLbl="node1" presStyleIdx="1" presStyleCnt="2">
        <dgm:presLayoutVars>
          <dgm:chMax val="0"/>
          <dgm:bulletEnabled val="1"/>
        </dgm:presLayoutVars>
      </dgm:prSet>
      <dgm:spPr/>
    </dgm:pt>
    <dgm:pt modelId="{BA69945A-BDBD-4BD5-A9D7-8E46FDEF8304}" type="pres">
      <dgm:prSet presAssocID="{5237F363-B1CE-4328-A635-0EFF931C7ADB}" presName="childText" presStyleLbl="revTx" presStyleIdx="1" presStyleCnt="2">
        <dgm:presLayoutVars>
          <dgm:bulletEnabled val="1"/>
        </dgm:presLayoutVars>
      </dgm:prSet>
      <dgm:spPr/>
    </dgm:pt>
  </dgm:ptLst>
  <dgm:cxnLst>
    <dgm:cxn modelId="{025C1A01-0A95-492E-84E3-BC94AB4A806E}" type="presOf" srcId="{42106825-D2A7-4AA5-9D99-B1A1A7389F92}" destId="{B8E0113C-F9C8-41D8-A3D8-0A58A98AE1B7}" srcOrd="0" destOrd="0" presId="urn:microsoft.com/office/officeart/2005/8/layout/vList2"/>
    <dgm:cxn modelId="{7A740260-3B7A-405B-95F2-095C51544BA7}" type="presOf" srcId="{465352DE-0E63-433E-BBE8-FD7C766CE0B0}" destId="{D63B8E93-B964-43B2-A4F6-42E49BFE30F8}" srcOrd="0" destOrd="0" presId="urn:microsoft.com/office/officeart/2005/8/layout/vList2"/>
    <dgm:cxn modelId="{CA872341-08AD-44CB-AC2B-991B48A03000}" srcId="{5237F363-B1CE-4328-A635-0EFF931C7ADB}" destId="{0A933536-B952-41E9-BF47-27B93EAD849E}" srcOrd="0" destOrd="0" parTransId="{9F64730D-B353-41B4-87B5-BFF599FFF999}" sibTransId="{82AF5994-C674-4D4D-9D28-6225CF06F905}"/>
    <dgm:cxn modelId="{D1756279-C17C-4D45-9808-BDFF53E7F211}" type="presOf" srcId="{5237F363-B1CE-4328-A635-0EFF931C7ADB}" destId="{FC7B3EBA-0BB1-47EB-BBE2-4C9AF3E89EFB}" srcOrd="0" destOrd="0" presId="urn:microsoft.com/office/officeart/2005/8/layout/vList2"/>
    <dgm:cxn modelId="{EF9E208E-B122-4637-90F7-CB6783BCEEC6}" type="presOf" srcId="{0A933536-B952-41E9-BF47-27B93EAD849E}" destId="{BA69945A-BDBD-4BD5-A9D7-8E46FDEF8304}" srcOrd="0" destOrd="0" presId="urn:microsoft.com/office/officeart/2005/8/layout/vList2"/>
    <dgm:cxn modelId="{8612758E-1CC1-428D-8E4F-B593D7D8E121}" srcId="{42106825-D2A7-4AA5-9D99-B1A1A7389F92}" destId="{2C496A9C-050C-4C31-B192-CDFEB68BA645}" srcOrd="0" destOrd="0" parTransId="{A7BC94B7-5716-4A21-B0A3-BB52B21C4A90}" sibTransId="{2553E2E7-674D-4C1D-B331-83EA8810F4E1}"/>
    <dgm:cxn modelId="{81F51C9E-2ECD-4A2C-A751-0257DAEF8A45}" srcId="{465352DE-0E63-433E-BBE8-FD7C766CE0B0}" destId="{42106825-D2A7-4AA5-9D99-B1A1A7389F92}" srcOrd="0" destOrd="0" parTransId="{EABEA959-E157-46E9-9E1F-642E76E993D0}" sibTransId="{31A28E5D-2822-40AF-9139-65AE2796EF5B}"/>
    <dgm:cxn modelId="{1B896DA1-FAB7-4C68-9B6E-5BF1139A4CEC}" srcId="{465352DE-0E63-433E-BBE8-FD7C766CE0B0}" destId="{5237F363-B1CE-4328-A635-0EFF931C7ADB}" srcOrd="1" destOrd="0" parTransId="{6DEAE749-AA63-4694-986B-55755093B9D5}" sibTransId="{3733A54C-ED11-4E47-8BE4-15FDC4216651}"/>
    <dgm:cxn modelId="{213057C5-0E65-4B89-B0D7-3B63DB599E5C}" type="presOf" srcId="{2C496A9C-050C-4C31-B192-CDFEB68BA645}" destId="{5A38300A-A245-4452-BADC-EEEB39671DA1}" srcOrd="0" destOrd="0" presId="urn:microsoft.com/office/officeart/2005/8/layout/vList2"/>
    <dgm:cxn modelId="{45763DD3-05E3-47E5-82B4-E39570660917}" type="presParOf" srcId="{D63B8E93-B964-43B2-A4F6-42E49BFE30F8}" destId="{B8E0113C-F9C8-41D8-A3D8-0A58A98AE1B7}" srcOrd="0" destOrd="0" presId="urn:microsoft.com/office/officeart/2005/8/layout/vList2"/>
    <dgm:cxn modelId="{20CB8785-E0BC-4DF8-A49E-6A23229E362F}" type="presParOf" srcId="{D63B8E93-B964-43B2-A4F6-42E49BFE30F8}" destId="{5A38300A-A245-4452-BADC-EEEB39671DA1}" srcOrd="1" destOrd="0" presId="urn:microsoft.com/office/officeart/2005/8/layout/vList2"/>
    <dgm:cxn modelId="{B31972AF-BA16-4463-B377-7E871CDDF49C}" type="presParOf" srcId="{D63B8E93-B964-43B2-A4F6-42E49BFE30F8}" destId="{FC7B3EBA-0BB1-47EB-BBE2-4C9AF3E89EFB}" srcOrd="2" destOrd="0" presId="urn:microsoft.com/office/officeart/2005/8/layout/vList2"/>
    <dgm:cxn modelId="{B21C332C-2E48-4D97-8B77-F933F06E9227}" type="presParOf" srcId="{D63B8E93-B964-43B2-A4F6-42E49BFE30F8}" destId="{BA69945A-BDBD-4BD5-A9D7-8E46FDEF830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65352DE-0E63-433E-BBE8-FD7C766CE0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2106825-D2A7-4AA5-9D99-B1A1A7389F92}">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Common Law</a:t>
          </a:r>
        </a:p>
      </dgm:t>
    </dgm:pt>
    <dgm:pt modelId="{EABEA959-E157-46E9-9E1F-642E76E993D0}" type="parTrans" cxnId="{81F51C9E-2ECD-4A2C-A751-0257DAEF8A45}">
      <dgm:prSet/>
      <dgm:spPr/>
      <dgm:t>
        <a:bodyPr/>
        <a:lstStyle/>
        <a:p>
          <a:endParaRPr lang="en-US"/>
        </a:p>
      </dgm:t>
    </dgm:pt>
    <dgm:pt modelId="{31A28E5D-2822-40AF-9139-65AE2796EF5B}" type="sibTrans" cxnId="{81F51C9E-2ECD-4A2C-A751-0257DAEF8A45}">
      <dgm:prSet/>
      <dgm:spPr/>
      <dgm:t>
        <a:bodyPr/>
        <a:lstStyle/>
        <a:p>
          <a:endParaRPr lang="en-US"/>
        </a:p>
      </dgm:t>
    </dgm:pt>
    <dgm:pt modelId="{2C496A9C-050C-4C31-B192-CDFEB68BA645}">
      <dgm:prSet phldrT="[Text]"/>
      <dgm:spPr/>
      <dgm:t>
        <a:bodyPr/>
        <a:lstStyle/>
        <a:p>
          <a:r>
            <a:rPr lang="en-US" dirty="0"/>
            <a:t>Doctrines established by court precedent, many principles of contract law come from common law.</a:t>
          </a:r>
        </a:p>
      </dgm:t>
    </dgm:pt>
    <dgm:pt modelId="{A7BC94B7-5716-4A21-B0A3-BB52B21C4A90}" type="parTrans" cxnId="{8612758E-1CC1-428D-8E4F-B593D7D8E121}">
      <dgm:prSet/>
      <dgm:spPr/>
      <dgm:t>
        <a:bodyPr/>
        <a:lstStyle/>
        <a:p>
          <a:endParaRPr lang="en-US"/>
        </a:p>
      </dgm:t>
    </dgm:pt>
    <dgm:pt modelId="{2553E2E7-674D-4C1D-B331-83EA8810F4E1}" type="sibTrans" cxnId="{8612758E-1CC1-428D-8E4F-B593D7D8E121}">
      <dgm:prSet/>
      <dgm:spPr/>
      <dgm:t>
        <a:bodyPr/>
        <a:lstStyle/>
        <a:p>
          <a:endParaRPr lang="en-US"/>
        </a:p>
      </dgm:t>
    </dgm:pt>
    <dgm:pt modelId="{5237F363-B1CE-4328-A635-0EFF931C7ADB}">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a:t>Case Law</a:t>
          </a:r>
        </a:p>
      </dgm:t>
    </dgm:pt>
    <dgm:pt modelId="{6DEAE749-AA63-4694-986B-55755093B9D5}" type="parTrans" cxnId="{1B896DA1-FAB7-4C68-9B6E-5BF1139A4CEC}">
      <dgm:prSet/>
      <dgm:spPr/>
      <dgm:t>
        <a:bodyPr/>
        <a:lstStyle/>
        <a:p>
          <a:endParaRPr lang="en-US"/>
        </a:p>
      </dgm:t>
    </dgm:pt>
    <dgm:pt modelId="{3733A54C-ED11-4E47-8BE4-15FDC4216651}" type="sibTrans" cxnId="{1B896DA1-FAB7-4C68-9B6E-5BF1139A4CEC}">
      <dgm:prSet/>
      <dgm:spPr/>
      <dgm:t>
        <a:bodyPr/>
        <a:lstStyle/>
        <a:p>
          <a:endParaRPr lang="en-US"/>
        </a:p>
      </dgm:t>
    </dgm:pt>
    <dgm:pt modelId="{0A933536-B952-41E9-BF47-27B93EAD849E}">
      <dgm:prSet phldrT="[Text]"/>
      <dgm:spPr/>
      <dgm:t>
        <a:bodyPr/>
        <a:lstStyle/>
        <a:p>
          <a:r>
            <a:rPr lang="en-US" dirty="0"/>
            <a:t>Interpreting statutes and regulations, also ruling statutes or other government actions unconstitutional.</a:t>
          </a:r>
        </a:p>
      </dgm:t>
    </dgm:pt>
    <dgm:pt modelId="{9F64730D-B353-41B4-87B5-BFF599FFF999}" type="parTrans" cxnId="{CA872341-08AD-44CB-AC2B-991B48A03000}">
      <dgm:prSet/>
      <dgm:spPr/>
      <dgm:t>
        <a:bodyPr/>
        <a:lstStyle/>
        <a:p>
          <a:endParaRPr lang="en-US"/>
        </a:p>
      </dgm:t>
    </dgm:pt>
    <dgm:pt modelId="{82AF5994-C674-4D4D-9D28-6225CF06F905}" type="sibTrans" cxnId="{CA872341-08AD-44CB-AC2B-991B48A03000}">
      <dgm:prSet/>
      <dgm:spPr/>
      <dgm:t>
        <a:bodyPr/>
        <a:lstStyle/>
        <a:p>
          <a:endParaRPr lang="en-US"/>
        </a:p>
      </dgm:t>
    </dgm:pt>
    <dgm:pt modelId="{D63B8E93-B964-43B2-A4F6-42E49BFE30F8}" type="pres">
      <dgm:prSet presAssocID="{465352DE-0E63-433E-BBE8-FD7C766CE0B0}" presName="linear" presStyleCnt="0">
        <dgm:presLayoutVars>
          <dgm:animLvl val="lvl"/>
          <dgm:resizeHandles val="exact"/>
        </dgm:presLayoutVars>
      </dgm:prSet>
      <dgm:spPr/>
    </dgm:pt>
    <dgm:pt modelId="{B8E0113C-F9C8-41D8-A3D8-0A58A98AE1B7}" type="pres">
      <dgm:prSet presAssocID="{42106825-D2A7-4AA5-9D99-B1A1A7389F92}" presName="parentText" presStyleLbl="node1" presStyleIdx="0" presStyleCnt="2">
        <dgm:presLayoutVars>
          <dgm:chMax val="0"/>
          <dgm:bulletEnabled val="1"/>
        </dgm:presLayoutVars>
      </dgm:prSet>
      <dgm:spPr/>
    </dgm:pt>
    <dgm:pt modelId="{5A38300A-A245-4452-BADC-EEEB39671DA1}" type="pres">
      <dgm:prSet presAssocID="{42106825-D2A7-4AA5-9D99-B1A1A7389F92}" presName="childText" presStyleLbl="revTx" presStyleIdx="0" presStyleCnt="2">
        <dgm:presLayoutVars>
          <dgm:bulletEnabled val="1"/>
        </dgm:presLayoutVars>
      </dgm:prSet>
      <dgm:spPr/>
    </dgm:pt>
    <dgm:pt modelId="{FC7B3EBA-0BB1-47EB-BBE2-4C9AF3E89EFB}" type="pres">
      <dgm:prSet presAssocID="{5237F363-B1CE-4328-A635-0EFF931C7ADB}" presName="parentText" presStyleLbl="node1" presStyleIdx="1" presStyleCnt="2">
        <dgm:presLayoutVars>
          <dgm:chMax val="0"/>
          <dgm:bulletEnabled val="1"/>
        </dgm:presLayoutVars>
      </dgm:prSet>
      <dgm:spPr/>
    </dgm:pt>
    <dgm:pt modelId="{BA69945A-BDBD-4BD5-A9D7-8E46FDEF8304}" type="pres">
      <dgm:prSet presAssocID="{5237F363-B1CE-4328-A635-0EFF931C7ADB}" presName="childText" presStyleLbl="revTx" presStyleIdx="1" presStyleCnt="2">
        <dgm:presLayoutVars>
          <dgm:bulletEnabled val="1"/>
        </dgm:presLayoutVars>
      </dgm:prSet>
      <dgm:spPr/>
    </dgm:pt>
  </dgm:ptLst>
  <dgm:cxnLst>
    <dgm:cxn modelId="{8A026528-6DF6-43E7-9FDD-D33009E5DD00}" type="presOf" srcId="{465352DE-0E63-433E-BBE8-FD7C766CE0B0}" destId="{D63B8E93-B964-43B2-A4F6-42E49BFE30F8}" srcOrd="0" destOrd="0" presId="urn:microsoft.com/office/officeart/2005/8/layout/vList2"/>
    <dgm:cxn modelId="{CA872341-08AD-44CB-AC2B-991B48A03000}" srcId="{5237F363-B1CE-4328-A635-0EFF931C7ADB}" destId="{0A933536-B952-41E9-BF47-27B93EAD849E}" srcOrd="0" destOrd="0" parTransId="{9F64730D-B353-41B4-87B5-BFF599FFF999}" sibTransId="{82AF5994-C674-4D4D-9D28-6225CF06F905}"/>
    <dgm:cxn modelId="{C380467B-35A1-4E62-AF34-16057A3CBE8E}" type="presOf" srcId="{0A933536-B952-41E9-BF47-27B93EAD849E}" destId="{BA69945A-BDBD-4BD5-A9D7-8E46FDEF8304}" srcOrd="0" destOrd="0" presId="urn:microsoft.com/office/officeart/2005/8/layout/vList2"/>
    <dgm:cxn modelId="{8612758E-1CC1-428D-8E4F-B593D7D8E121}" srcId="{42106825-D2A7-4AA5-9D99-B1A1A7389F92}" destId="{2C496A9C-050C-4C31-B192-CDFEB68BA645}" srcOrd="0" destOrd="0" parTransId="{A7BC94B7-5716-4A21-B0A3-BB52B21C4A90}" sibTransId="{2553E2E7-674D-4C1D-B331-83EA8810F4E1}"/>
    <dgm:cxn modelId="{BFF1929C-DDBE-4C7A-9228-A5E46CCE3D13}" type="presOf" srcId="{2C496A9C-050C-4C31-B192-CDFEB68BA645}" destId="{5A38300A-A245-4452-BADC-EEEB39671DA1}" srcOrd="0" destOrd="0" presId="urn:microsoft.com/office/officeart/2005/8/layout/vList2"/>
    <dgm:cxn modelId="{81F51C9E-2ECD-4A2C-A751-0257DAEF8A45}" srcId="{465352DE-0E63-433E-BBE8-FD7C766CE0B0}" destId="{42106825-D2A7-4AA5-9D99-B1A1A7389F92}" srcOrd="0" destOrd="0" parTransId="{EABEA959-E157-46E9-9E1F-642E76E993D0}" sibTransId="{31A28E5D-2822-40AF-9139-65AE2796EF5B}"/>
    <dgm:cxn modelId="{1B896DA1-FAB7-4C68-9B6E-5BF1139A4CEC}" srcId="{465352DE-0E63-433E-BBE8-FD7C766CE0B0}" destId="{5237F363-B1CE-4328-A635-0EFF931C7ADB}" srcOrd="1" destOrd="0" parTransId="{6DEAE749-AA63-4694-986B-55755093B9D5}" sibTransId="{3733A54C-ED11-4E47-8BE4-15FDC4216651}"/>
    <dgm:cxn modelId="{F5EC47AB-6FEB-489B-877E-E1DB23984EEB}" type="presOf" srcId="{5237F363-B1CE-4328-A635-0EFF931C7ADB}" destId="{FC7B3EBA-0BB1-47EB-BBE2-4C9AF3E89EFB}" srcOrd="0" destOrd="0" presId="urn:microsoft.com/office/officeart/2005/8/layout/vList2"/>
    <dgm:cxn modelId="{6C6134FF-54F2-4816-94FE-BD3434488595}" type="presOf" srcId="{42106825-D2A7-4AA5-9D99-B1A1A7389F92}" destId="{B8E0113C-F9C8-41D8-A3D8-0A58A98AE1B7}" srcOrd="0" destOrd="0" presId="urn:microsoft.com/office/officeart/2005/8/layout/vList2"/>
    <dgm:cxn modelId="{D4246BB1-0DB5-4AC0-9564-FC11A725646E}" type="presParOf" srcId="{D63B8E93-B964-43B2-A4F6-42E49BFE30F8}" destId="{B8E0113C-F9C8-41D8-A3D8-0A58A98AE1B7}" srcOrd="0" destOrd="0" presId="urn:microsoft.com/office/officeart/2005/8/layout/vList2"/>
    <dgm:cxn modelId="{E491ADFB-4A2B-4CE3-928A-99B18D0F00DD}" type="presParOf" srcId="{D63B8E93-B964-43B2-A4F6-42E49BFE30F8}" destId="{5A38300A-A245-4452-BADC-EEEB39671DA1}" srcOrd="1" destOrd="0" presId="urn:microsoft.com/office/officeart/2005/8/layout/vList2"/>
    <dgm:cxn modelId="{10C8287E-2AD8-43F3-A6D5-8239CFDB9AE1}" type="presParOf" srcId="{D63B8E93-B964-43B2-A4F6-42E49BFE30F8}" destId="{FC7B3EBA-0BB1-47EB-BBE2-4C9AF3E89EFB}" srcOrd="2" destOrd="0" presId="urn:microsoft.com/office/officeart/2005/8/layout/vList2"/>
    <dgm:cxn modelId="{03C2DD16-A925-4ED1-AD6D-D8736F695DCF}" type="presParOf" srcId="{D63B8E93-B964-43B2-A4F6-42E49BFE30F8}" destId="{BA69945A-BDBD-4BD5-A9D7-8E46FDEF830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1AD47DD-19C4-4AA4-B241-0910F58F83C6}"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9AA7D9AF-44EE-494B-B24E-B16C689E4ABB}">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a:t>Federal Laws</a:t>
          </a:r>
        </a:p>
      </dgm:t>
    </dgm:pt>
    <dgm:pt modelId="{736A8858-ED2C-4062-A3DA-3350BF1C089C}" type="parTrans" cxnId="{D776A4F8-2B46-4314-849E-D113CBD71007}">
      <dgm:prSet/>
      <dgm:spPr/>
      <dgm:t>
        <a:bodyPr/>
        <a:lstStyle/>
        <a:p>
          <a:endParaRPr lang="en-US"/>
        </a:p>
      </dgm:t>
    </dgm:pt>
    <dgm:pt modelId="{71FDC892-EC9C-477E-B302-26DE0584033F}" type="sibTrans" cxnId="{D776A4F8-2B46-4314-849E-D113CBD71007}">
      <dgm:prSet/>
      <dgm:spPr/>
      <dgm:t>
        <a:bodyPr/>
        <a:lstStyle/>
        <a:p>
          <a:endParaRPr lang="en-US"/>
        </a:p>
      </dgm:t>
    </dgm:pt>
    <dgm:pt modelId="{FF254174-C3E6-4EA1-A049-A7AA205B6636}">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a:t>State Laws</a:t>
          </a:r>
        </a:p>
      </dgm:t>
    </dgm:pt>
    <dgm:pt modelId="{C6EA0ACC-FCBA-4BEC-A0B9-7EA8C8D72B52}" type="parTrans" cxnId="{08A33F7B-03C1-4A4C-BCF1-DC9A7211A678}">
      <dgm:prSet/>
      <dgm:spPr/>
      <dgm:t>
        <a:bodyPr/>
        <a:lstStyle/>
        <a:p>
          <a:endParaRPr lang="en-US"/>
        </a:p>
      </dgm:t>
    </dgm:pt>
    <dgm:pt modelId="{51F79208-CF61-4B09-AB0C-B5A9F0D5F218}" type="sibTrans" cxnId="{08A33F7B-03C1-4A4C-BCF1-DC9A7211A678}">
      <dgm:prSet/>
      <dgm:spPr/>
      <dgm:t>
        <a:bodyPr/>
        <a:lstStyle/>
        <a:p>
          <a:endParaRPr lang="en-US"/>
        </a:p>
      </dgm:t>
    </dgm:pt>
    <dgm:pt modelId="{38A026BD-3269-4F4C-996F-E5FDA7D98145}" type="pres">
      <dgm:prSet presAssocID="{91AD47DD-19C4-4AA4-B241-0910F58F83C6}" presName="diagram" presStyleCnt="0">
        <dgm:presLayoutVars>
          <dgm:dir/>
          <dgm:resizeHandles val="exact"/>
        </dgm:presLayoutVars>
      </dgm:prSet>
      <dgm:spPr/>
    </dgm:pt>
    <dgm:pt modelId="{530E5161-A2C1-4D46-9207-56FBE6436FBB}" type="pres">
      <dgm:prSet presAssocID="{9AA7D9AF-44EE-494B-B24E-B16C689E4ABB}" presName="arrow" presStyleLbl="node1" presStyleIdx="0" presStyleCnt="2" custRadScaleRad="97574" custRadScaleInc="10">
        <dgm:presLayoutVars>
          <dgm:bulletEnabled val="1"/>
        </dgm:presLayoutVars>
      </dgm:prSet>
      <dgm:spPr/>
    </dgm:pt>
    <dgm:pt modelId="{4325B9C3-6752-424E-83C2-32079AA7C8AB}" type="pres">
      <dgm:prSet presAssocID="{FF254174-C3E6-4EA1-A049-A7AA205B6636}" presName="arrow" presStyleLbl="node1" presStyleIdx="1" presStyleCnt="2">
        <dgm:presLayoutVars>
          <dgm:bulletEnabled val="1"/>
        </dgm:presLayoutVars>
      </dgm:prSet>
      <dgm:spPr/>
    </dgm:pt>
  </dgm:ptLst>
  <dgm:cxnLst>
    <dgm:cxn modelId="{08A33F7B-03C1-4A4C-BCF1-DC9A7211A678}" srcId="{91AD47DD-19C4-4AA4-B241-0910F58F83C6}" destId="{FF254174-C3E6-4EA1-A049-A7AA205B6636}" srcOrd="1" destOrd="0" parTransId="{C6EA0ACC-FCBA-4BEC-A0B9-7EA8C8D72B52}" sibTransId="{51F79208-CF61-4B09-AB0C-B5A9F0D5F218}"/>
    <dgm:cxn modelId="{2588BDB4-5193-4825-B032-36E35BE3379F}" type="presOf" srcId="{9AA7D9AF-44EE-494B-B24E-B16C689E4ABB}" destId="{530E5161-A2C1-4D46-9207-56FBE6436FBB}" srcOrd="0" destOrd="0" presId="urn:microsoft.com/office/officeart/2005/8/layout/arrow5"/>
    <dgm:cxn modelId="{066117CA-3B10-45D2-91E7-0FAA7CCED6BB}" type="presOf" srcId="{FF254174-C3E6-4EA1-A049-A7AA205B6636}" destId="{4325B9C3-6752-424E-83C2-32079AA7C8AB}" srcOrd="0" destOrd="0" presId="urn:microsoft.com/office/officeart/2005/8/layout/arrow5"/>
    <dgm:cxn modelId="{CA6B48E2-8257-4F20-AFD0-F0CA08966587}" type="presOf" srcId="{91AD47DD-19C4-4AA4-B241-0910F58F83C6}" destId="{38A026BD-3269-4F4C-996F-E5FDA7D98145}" srcOrd="0" destOrd="0" presId="urn:microsoft.com/office/officeart/2005/8/layout/arrow5"/>
    <dgm:cxn modelId="{D776A4F8-2B46-4314-849E-D113CBD71007}" srcId="{91AD47DD-19C4-4AA4-B241-0910F58F83C6}" destId="{9AA7D9AF-44EE-494B-B24E-B16C689E4ABB}" srcOrd="0" destOrd="0" parTransId="{736A8858-ED2C-4062-A3DA-3350BF1C089C}" sibTransId="{71FDC892-EC9C-477E-B302-26DE0584033F}"/>
    <dgm:cxn modelId="{5167B405-F320-4897-BF80-4CAF12969B72}" type="presParOf" srcId="{38A026BD-3269-4F4C-996F-E5FDA7D98145}" destId="{530E5161-A2C1-4D46-9207-56FBE6436FBB}" srcOrd="0" destOrd="0" presId="urn:microsoft.com/office/officeart/2005/8/layout/arrow5"/>
    <dgm:cxn modelId="{129A243B-35A3-40E7-A5E0-72C444CE5154}" type="presParOf" srcId="{38A026BD-3269-4F4C-996F-E5FDA7D98145}" destId="{4325B9C3-6752-424E-83C2-32079AA7C8AB}"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1AD47DD-19C4-4AA4-B241-0910F58F83C6}"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9AA7D9AF-44EE-494B-B24E-B16C689E4ABB}">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a:t>Federal Laws</a:t>
          </a:r>
        </a:p>
      </dgm:t>
    </dgm:pt>
    <dgm:pt modelId="{736A8858-ED2C-4062-A3DA-3350BF1C089C}" type="parTrans" cxnId="{D776A4F8-2B46-4314-849E-D113CBD71007}">
      <dgm:prSet/>
      <dgm:spPr/>
      <dgm:t>
        <a:bodyPr/>
        <a:lstStyle/>
        <a:p>
          <a:endParaRPr lang="en-US"/>
        </a:p>
      </dgm:t>
    </dgm:pt>
    <dgm:pt modelId="{71FDC892-EC9C-477E-B302-26DE0584033F}" type="sibTrans" cxnId="{D776A4F8-2B46-4314-849E-D113CBD71007}">
      <dgm:prSet/>
      <dgm:spPr/>
      <dgm:t>
        <a:bodyPr/>
        <a:lstStyle/>
        <a:p>
          <a:endParaRPr lang="en-US"/>
        </a:p>
      </dgm:t>
    </dgm:pt>
    <dgm:pt modelId="{FF254174-C3E6-4EA1-A049-A7AA205B6636}">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a:t>State Laws</a:t>
          </a:r>
        </a:p>
      </dgm:t>
    </dgm:pt>
    <dgm:pt modelId="{C6EA0ACC-FCBA-4BEC-A0B9-7EA8C8D72B52}" type="parTrans" cxnId="{08A33F7B-03C1-4A4C-BCF1-DC9A7211A678}">
      <dgm:prSet/>
      <dgm:spPr/>
      <dgm:t>
        <a:bodyPr/>
        <a:lstStyle/>
        <a:p>
          <a:endParaRPr lang="en-US"/>
        </a:p>
      </dgm:t>
    </dgm:pt>
    <dgm:pt modelId="{51F79208-CF61-4B09-AB0C-B5A9F0D5F218}" type="sibTrans" cxnId="{08A33F7B-03C1-4A4C-BCF1-DC9A7211A678}">
      <dgm:prSet/>
      <dgm:spPr/>
      <dgm:t>
        <a:bodyPr/>
        <a:lstStyle/>
        <a:p>
          <a:endParaRPr lang="en-US"/>
        </a:p>
      </dgm:t>
    </dgm:pt>
    <dgm:pt modelId="{38A026BD-3269-4F4C-996F-E5FDA7D98145}" type="pres">
      <dgm:prSet presAssocID="{91AD47DD-19C4-4AA4-B241-0910F58F83C6}" presName="diagram" presStyleCnt="0">
        <dgm:presLayoutVars>
          <dgm:dir/>
          <dgm:resizeHandles val="exact"/>
        </dgm:presLayoutVars>
      </dgm:prSet>
      <dgm:spPr/>
    </dgm:pt>
    <dgm:pt modelId="{530E5161-A2C1-4D46-9207-56FBE6436FBB}" type="pres">
      <dgm:prSet presAssocID="{9AA7D9AF-44EE-494B-B24E-B16C689E4ABB}" presName="arrow" presStyleLbl="node1" presStyleIdx="0" presStyleCnt="2" custRadScaleRad="97574" custRadScaleInc="10">
        <dgm:presLayoutVars>
          <dgm:bulletEnabled val="1"/>
        </dgm:presLayoutVars>
      </dgm:prSet>
      <dgm:spPr/>
    </dgm:pt>
    <dgm:pt modelId="{4325B9C3-6752-424E-83C2-32079AA7C8AB}" type="pres">
      <dgm:prSet presAssocID="{FF254174-C3E6-4EA1-A049-A7AA205B6636}" presName="arrow" presStyleLbl="node1" presStyleIdx="1" presStyleCnt="2">
        <dgm:presLayoutVars>
          <dgm:bulletEnabled val="1"/>
        </dgm:presLayoutVars>
      </dgm:prSet>
      <dgm:spPr/>
    </dgm:pt>
  </dgm:ptLst>
  <dgm:cxnLst>
    <dgm:cxn modelId="{F6C72104-F3D9-49CE-B23B-6898F6F96FDA}" type="presOf" srcId="{91AD47DD-19C4-4AA4-B241-0910F58F83C6}" destId="{38A026BD-3269-4F4C-996F-E5FDA7D98145}" srcOrd="0" destOrd="0" presId="urn:microsoft.com/office/officeart/2005/8/layout/arrow5"/>
    <dgm:cxn modelId="{08A33F7B-03C1-4A4C-BCF1-DC9A7211A678}" srcId="{91AD47DD-19C4-4AA4-B241-0910F58F83C6}" destId="{FF254174-C3E6-4EA1-A049-A7AA205B6636}" srcOrd="1" destOrd="0" parTransId="{C6EA0ACC-FCBA-4BEC-A0B9-7EA8C8D72B52}" sibTransId="{51F79208-CF61-4B09-AB0C-B5A9F0D5F218}"/>
    <dgm:cxn modelId="{B6329C8B-3967-45F6-BE3E-03AFAAFB9E76}" type="presOf" srcId="{9AA7D9AF-44EE-494B-B24E-B16C689E4ABB}" destId="{530E5161-A2C1-4D46-9207-56FBE6436FBB}" srcOrd="0" destOrd="0" presId="urn:microsoft.com/office/officeart/2005/8/layout/arrow5"/>
    <dgm:cxn modelId="{D39F54C7-0FB2-4C11-AB78-15F3D5560046}" type="presOf" srcId="{FF254174-C3E6-4EA1-A049-A7AA205B6636}" destId="{4325B9C3-6752-424E-83C2-32079AA7C8AB}" srcOrd="0" destOrd="0" presId="urn:microsoft.com/office/officeart/2005/8/layout/arrow5"/>
    <dgm:cxn modelId="{D776A4F8-2B46-4314-849E-D113CBD71007}" srcId="{91AD47DD-19C4-4AA4-B241-0910F58F83C6}" destId="{9AA7D9AF-44EE-494B-B24E-B16C689E4ABB}" srcOrd="0" destOrd="0" parTransId="{736A8858-ED2C-4062-A3DA-3350BF1C089C}" sibTransId="{71FDC892-EC9C-477E-B302-26DE0584033F}"/>
    <dgm:cxn modelId="{C836D183-5F2B-4953-8BCD-FC6C6618E292}" type="presParOf" srcId="{38A026BD-3269-4F4C-996F-E5FDA7D98145}" destId="{530E5161-A2C1-4D46-9207-56FBE6436FBB}" srcOrd="0" destOrd="0" presId="urn:microsoft.com/office/officeart/2005/8/layout/arrow5"/>
    <dgm:cxn modelId="{1DEC0CF9-2832-4070-8F4D-F18910E18A06}" type="presParOf" srcId="{38A026BD-3269-4F4C-996F-E5FDA7D98145}" destId="{4325B9C3-6752-424E-83C2-32079AA7C8AB}"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28A605E-D023-48A2-8FEA-89690B013A1A}" type="doc">
      <dgm:prSet loTypeId="urn:microsoft.com/office/officeart/2005/8/layout/gear1" loCatId="relationship" qsTypeId="urn:microsoft.com/office/officeart/2005/8/quickstyle/simple1" qsCatId="simple" csTypeId="urn:microsoft.com/office/officeart/2005/8/colors/colorful1" csCatId="colorful" phldr="1"/>
      <dgm:spPr/>
    </dgm:pt>
    <dgm:pt modelId="{22038408-D197-4B25-A990-27AA68E4B729}">
      <dgm:prSet phldrT="[Text]"/>
      <dgm:spPr/>
      <dgm:t>
        <a:bodyPr/>
        <a:lstStyle/>
        <a:p>
          <a:r>
            <a:rPr lang="en-US" dirty="0"/>
            <a:t>Statutes</a:t>
          </a:r>
        </a:p>
      </dgm:t>
    </dgm:pt>
    <dgm:pt modelId="{2F4936F2-C421-4B75-BE42-EF96583D6F21}" type="sibTrans" cxnId="{46DF2388-F1A1-4CEC-9415-1BFC65F58715}">
      <dgm:prSet/>
      <dgm:spPr/>
      <dgm:t>
        <a:bodyPr/>
        <a:lstStyle/>
        <a:p>
          <a:endParaRPr lang="en-US"/>
        </a:p>
      </dgm:t>
    </dgm:pt>
    <dgm:pt modelId="{2CDA8CB6-3BAB-45D4-8C82-10A9DCEBFD7F}" type="parTrans" cxnId="{46DF2388-F1A1-4CEC-9415-1BFC65F58715}">
      <dgm:prSet/>
      <dgm:spPr/>
      <dgm:t>
        <a:bodyPr/>
        <a:lstStyle/>
        <a:p>
          <a:endParaRPr lang="en-US"/>
        </a:p>
      </dgm:t>
    </dgm:pt>
    <dgm:pt modelId="{0975C002-2A87-4A6F-81EF-7187A36B71F6}" type="pres">
      <dgm:prSet presAssocID="{E28A605E-D023-48A2-8FEA-89690B013A1A}" presName="composite" presStyleCnt="0">
        <dgm:presLayoutVars>
          <dgm:chMax val="3"/>
          <dgm:animLvl val="lvl"/>
          <dgm:resizeHandles val="exact"/>
        </dgm:presLayoutVars>
      </dgm:prSet>
      <dgm:spPr/>
    </dgm:pt>
    <dgm:pt modelId="{65EC5844-13DB-438A-989E-15BE54C455FE}" type="pres">
      <dgm:prSet presAssocID="{22038408-D197-4B25-A990-27AA68E4B729}" presName="gear1" presStyleLbl="node1" presStyleIdx="0" presStyleCnt="1">
        <dgm:presLayoutVars>
          <dgm:chMax val="1"/>
          <dgm:bulletEnabled val="1"/>
        </dgm:presLayoutVars>
      </dgm:prSet>
      <dgm:spPr/>
    </dgm:pt>
    <dgm:pt modelId="{89D98D66-60CD-4726-B779-08CBDD64D6B8}" type="pres">
      <dgm:prSet presAssocID="{22038408-D197-4B25-A990-27AA68E4B729}" presName="gear1srcNode" presStyleLbl="node1" presStyleIdx="0" presStyleCnt="1"/>
      <dgm:spPr/>
    </dgm:pt>
    <dgm:pt modelId="{395259F5-4194-412A-8853-CC08CAF88302}" type="pres">
      <dgm:prSet presAssocID="{22038408-D197-4B25-A990-27AA68E4B729}" presName="gear1dstNode" presStyleLbl="node1" presStyleIdx="0" presStyleCnt="1"/>
      <dgm:spPr/>
    </dgm:pt>
    <dgm:pt modelId="{1D87FAA5-DA09-4C7A-A769-C2F0411F24CE}" type="pres">
      <dgm:prSet presAssocID="{2F4936F2-C421-4B75-BE42-EF96583D6F21}" presName="connector1" presStyleLbl="sibTrans2D1" presStyleIdx="0" presStyleCnt="1"/>
      <dgm:spPr/>
    </dgm:pt>
  </dgm:ptLst>
  <dgm:cxnLst>
    <dgm:cxn modelId="{5D85B113-9978-4B43-996B-C142532C8416}" type="presOf" srcId="{2F4936F2-C421-4B75-BE42-EF96583D6F21}" destId="{1D87FAA5-DA09-4C7A-A769-C2F0411F24CE}" srcOrd="0" destOrd="0" presId="urn:microsoft.com/office/officeart/2005/8/layout/gear1"/>
    <dgm:cxn modelId="{83B31C62-404C-4E8A-850A-EC78090FC864}" type="presOf" srcId="{22038408-D197-4B25-A990-27AA68E4B729}" destId="{89D98D66-60CD-4726-B779-08CBDD64D6B8}" srcOrd="1" destOrd="0" presId="urn:microsoft.com/office/officeart/2005/8/layout/gear1"/>
    <dgm:cxn modelId="{C1F13283-9F0F-4D6F-BD7F-6AA1596069A1}" type="presOf" srcId="{22038408-D197-4B25-A990-27AA68E4B729}" destId="{65EC5844-13DB-438A-989E-15BE54C455FE}" srcOrd="0" destOrd="0" presId="urn:microsoft.com/office/officeart/2005/8/layout/gear1"/>
    <dgm:cxn modelId="{46DF2388-F1A1-4CEC-9415-1BFC65F58715}" srcId="{E28A605E-D023-48A2-8FEA-89690B013A1A}" destId="{22038408-D197-4B25-A990-27AA68E4B729}" srcOrd="0" destOrd="0" parTransId="{2CDA8CB6-3BAB-45D4-8C82-10A9DCEBFD7F}" sibTransId="{2F4936F2-C421-4B75-BE42-EF96583D6F21}"/>
    <dgm:cxn modelId="{D0BFFFC9-C182-4409-AA60-ECBD30896184}" type="presOf" srcId="{E28A605E-D023-48A2-8FEA-89690B013A1A}" destId="{0975C002-2A87-4A6F-81EF-7187A36B71F6}" srcOrd="0" destOrd="0" presId="urn:microsoft.com/office/officeart/2005/8/layout/gear1"/>
    <dgm:cxn modelId="{723DFAFD-CC33-42C3-B170-5A4544E67C19}" type="presOf" srcId="{22038408-D197-4B25-A990-27AA68E4B729}" destId="{395259F5-4194-412A-8853-CC08CAF88302}" srcOrd="2" destOrd="0" presId="urn:microsoft.com/office/officeart/2005/8/layout/gear1"/>
    <dgm:cxn modelId="{EE3ED96D-2D66-4389-8E68-D0DF932DE1DA}" type="presParOf" srcId="{0975C002-2A87-4A6F-81EF-7187A36B71F6}" destId="{65EC5844-13DB-438A-989E-15BE54C455FE}" srcOrd="0" destOrd="0" presId="urn:microsoft.com/office/officeart/2005/8/layout/gear1"/>
    <dgm:cxn modelId="{4730DE45-0D2B-4A12-BA90-BAA1DBEADA36}" type="presParOf" srcId="{0975C002-2A87-4A6F-81EF-7187A36B71F6}" destId="{89D98D66-60CD-4726-B779-08CBDD64D6B8}" srcOrd="1" destOrd="0" presId="urn:microsoft.com/office/officeart/2005/8/layout/gear1"/>
    <dgm:cxn modelId="{666692C9-ABE2-4ABD-A4C3-B5EFE7D7CA55}" type="presParOf" srcId="{0975C002-2A87-4A6F-81EF-7187A36B71F6}" destId="{395259F5-4194-412A-8853-CC08CAF88302}" srcOrd="2" destOrd="0" presId="urn:microsoft.com/office/officeart/2005/8/layout/gear1"/>
    <dgm:cxn modelId="{69C1B76A-9019-4F24-9220-B2F820ED14E5}" type="presParOf" srcId="{0975C002-2A87-4A6F-81EF-7187A36B71F6}" destId="{1D87FAA5-DA09-4C7A-A769-C2F0411F24CE}" srcOrd="3" destOrd="0" presId="urn:microsoft.com/office/officeart/2005/8/layout/gear1"/>
  </dgm:cxnLst>
  <dgm:bg>
    <a:gradFill>
      <a:gsLst>
        <a:gs pos="0">
          <a:schemeClr val="bg2">
            <a:lumMod val="20000"/>
            <a:lumOff val="80000"/>
          </a:schemeClr>
        </a:gs>
        <a:gs pos="58000">
          <a:schemeClr val="bg2">
            <a:lumMod val="40000"/>
            <a:lumOff val="60000"/>
          </a:schemeClr>
        </a:gs>
        <a:gs pos="100000">
          <a:schemeClr val="bg2"/>
        </a:gs>
      </a:gsLst>
      <a:lin ang="17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28A605E-D023-48A2-8FEA-89690B013A1A}" type="doc">
      <dgm:prSet loTypeId="urn:microsoft.com/office/officeart/2005/8/layout/gear1" loCatId="relationship" qsTypeId="urn:microsoft.com/office/officeart/2005/8/quickstyle/simple1" qsCatId="simple" csTypeId="urn:microsoft.com/office/officeart/2005/8/colors/colorful1" csCatId="colorful" phldr="1"/>
      <dgm:spPr/>
    </dgm:pt>
    <dgm:pt modelId="{22038408-D197-4B25-A990-27AA68E4B729}">
      <dgm:prSet phldrT="[Text]"/>
      <dgm:spPr/>
      <dgm:t>
        <a:bodyPr/>
        <a:lstStyle/>
        <a:p>
          <a:r>
            <a:rPr lang="en-US" dirty="0"/>
            <a:t>Statutes</a:t>
          </a:r>
        </a:p>
      </dgm:t>
    </dgm:pt>
    <dgm:pt modelId="{2F4936F2-C421-4B75-BE42-EF96583D6F21}" type="sibTrans" cxnId="{46DF2388-F1A1-4CEC-9415-1BFC65F58715}">
      <dgm:prSet/>
      <dgm:spPr/>
      <dgm:t>
        <a:bodyPr/>
        <a:lstStyle/>
        <a:p>
          <a:endParaRPr lang="en-US"/>
        </a:p>
      </dgm:t>
    </dgm:pt>
    <dgm:pt modelId="{2CDA8CB6-3BAB-45D4-8C82-10A9DCEBFD7F}" type="parTrans" cxnId="{46DF2388-F1A1-4CEC-9415-1BFC65F58715}">
      <dgm:prSet/>
      <dgm:spPr/>
      <dgm:t>
        <a:bodyPr/>
        <a:lstStyle/>
        <a:p>
          <a:endParaRPr lang="en-US"/>
        </a:p>
      </dgm:t>
    </dgm:pt>
    <dgm:pt modelId="{9A70BE07-FAAB-4B4B-95FA-5F66940607D4}">
      <dgm:prSet phldrT="[Text]"/>
      <dgm:spPr/>
      <dgm:t>
        <a:bodyPr/>
        <a:lstStyle/>
        <a:p>
          <a:r>
            <a:rPr lang="en-US" dirty="0"/>
            <a:t>Regulations</a:t>
          </a:r>
        </a:p>
      </dgm:t>
    </dgm:pt>
    <dgm:pt modelId="{3A30959A-883B-49D2-B781-3E9DB1EBE50C}" type="sibTrans" cxnId="{C9F75489-1057-4EA6-A553-1519CDA565E0}">
      <dgm:prSet/>
      <dgm:spPr/>
      <dgm:t>
        <a:bodyPr/>
        <a:lstStyle/>
        <a:p>
          <a:endParaRPr lang="en-US"/>
        </a:p>
      </dgm:t>
    </dgm:pt>
    <dgm:pt modelId="{E931FEC0-8FA1-42A3-9D30-0884229CB626}" type="parTrans" cxnId="{C9F75489-1057-4EA6-A553-1519CDA565E0}">
      <dgm:prSet/>
      <dgm:spPr/>
      <dgm:t>
        <a:bodyPr/>
        <a:lstStyle/>
        <a:p>
          <a:endParaRPr lang="en-US"/>
        </a:p>
      </dgm:t>
    </dgm:pt>
    <dgm:pt modelId="{0975C002-2A87-4A6F-81EF-7187A36B71F6}" type="pres">
      <dgm:prSet presAssocID="{E28A605E-D023-48A2-8FEA-89690B013A1A}" presName="composite" presStyleCnt="0">
        <dgm:presLayoutVars>
          <dgm:chMax val="3"/>
          <dgm:animLvl val="lvl"/>
          <dgm:resizeHandles val="exact"/>
        </dgm:presLayoutVars>
      </dgm:prSet>
      <dgm:spPr/>
    </dgm:pt>
    <dgm:pt modelId="{65EC5844-13DB-438A-989E-15BE54C455FE}" type="pres">
      <dgm:prSet presAssocID="{22038408-D197-4B25-A990-27AA68E4B729}" presName="gear1" presStyleLbl="node1" presStyleIdx="0" presStyleCnt="2">
        <dgm:presLayoutVars>
          <dgm:chMax val="1"/>
          <dgm:bulletEnabled val="1"/>
        </dgm:presLayoutVars>
      </dgm:prSet>
      <dgm:spPr/>
    </dgm:pt>
    <dgm:pt modelId="{89D98D66-60CD-4726-B779-08CBDD64D6B8}" type="pres">
      <dgm:prSet presAssocID="{22038408-D197-4B25-A990-27AA68E4B729}" presName="gear1srcNode" presStyleLbl="node1" presStyleIdx="0" presStyleCnt="2"/>
      <dgm:spPr/>
    </dgm:pt>
    <dgm:pt modelId="{395259F5-4194-412A-8853-CC08CAF88302}" type="pres">
      <dgm:prSet presAssocID="{22038408-D197-4B25-A990-27AA68E4B729}" presName="gear1dstNode" presStyleLbl="node1" presStyleIdx="0" presStyleCnt="2"/>
      <dgm:spPr/>
    </dgm:pt>
    <dgm:pt modelId="{43A8566C-64C3-4145-90E8-5751BB1D020C}" type="pres">
      <dgm:prSet presAssocID="{9A70BE07-FAAB-4B4B-95FA-5F66940607D4}" presName="gear2" presStyleLbl="node1" presStyleIdx="1" presStyleCnt="2">
        <dgm:presLayoutVars>
          <dgm:chMax val="1"/>
          <dgm:bulletEnabled val="1"/>
        </dgm:presLayoutVars>
      </dgm:prSet>
      <dgm:spPr/>
    </dgm:pt>
    <dgm:pt modelId="{CD24FE4D-1125-4017-8440-FBA75B785DE1}" type="pres">
      <dgm:prSet presAssocID="{9A70BE07-FAAB-4B4B-95FA-5F66940607D4}" presName="gear2srcNode" presStyleLbl="node1" presStyleIdx="1" presStyleCnt="2"/>
      <dgm:spPr/>
    </dgm:pt>
    <dgm:pt modelId="{BCE69C00-94A5-4D63-B9D7-A826732CEB8C}" type="pres">
      <dgm:prSet presAssocID="{9A70BE07-FAAB-4B4B-95FA-5F66940607D4}" presName="gear2dstNode" presStyleLbl="node1" presStyleIdx="1" presStyleCnt="2"/>
      <dgm:spPr/>
    </dgm:pt>
    <dgm:pt modelId="{1D87FAA5-DA09-4C7A-A769-C2F0411F24CE}" type="pres">
      <dgm:prSet presAssocID="{2F4936F2-C421-4B75-BE42-EF96583D6F21}" presName="connector1" presStyleLbl="sibTrans2D1" presStyleIdx="0" presStyleCnt="2"/>
      <dgm:spPr/>
    </dgm:pt>
    <dgm:pt modelId="{4C8B061F-1579-4951-9FE4-EDE7F5B8EACC}" type="pres">
      <dgm:prSet presAssocID="{3A30959A-883B-49D2-B781-3E9DB1EBE50C}" presName="connector2" presStyleLbl="sibTrans2D1" presStyleIdx="1" presStyleCnt="2"/>
      <dgm:spPr/>
    </dgm:pt>
  </dgm:ptLst>
  <dgm:cxnLst>
    <dgm:cxn modelId="{F6A4A501-4A51-4475-A05F-6FAC1A88C4A9}" type="presOf" srcId="{9A70BE07-FAAB-4B4B-95FA-5F66940607D4}" destId="{43A8566C-64C3-4145-90E8-5751BB1D020C}" srcOrd="0" destOrd="0" presId="urn:microsoft.com/office/officeart/2005/8/layout/gear1"/>
    <dgm:cxn modelId="{FAB03F1D-C333-451D-9875-D1F9FDB3EAF9}" type="presOf" srcId="{22038408-D197-4B25-A990-27AA68E4B729}" destId="{65EC5844-13DB-438A-989E-15BE54C455FE}" srcOrd="0" destOrd="0" presId="urn:microsoft.com/office/officeart/2005/8/layout/gear1"/>
    <dgm:cxn modelId="{D1822938-FF90-4826-9844-E7AFC8034BFD}" type="presOf" srcId="{22038408-D197-4B25-A990-27AA68E4B729}" destId="{395259F5-4194-412A-8853-CC08CAF88302}" srcOrd="2" destOrd="0" presId="urn:microsoft.com/office/officeart/2005/8/layout/gear1"/>
    <dgm:cxn modelId="{90391D46-475D-4651-8924-BBE68D0C88C1}" type="presOf" srcId="{E28A605E-D023-48A2-8FEA-89690B013A1A}" destId="{0975C002-2A87-4A6F-81EF-7187A36B71F6}" srcOrd="0" destOrd="0" presId="urn:microsoft.com/office/officeart/2005/8/layout/gear1"/>
    <dgm:cxn modelId="{5597696E-FC5B-4EAA-A7EE-5BB5321AC19C}" type="presOf" srcId="{2F4936F2-C421-4B75-BE42-EF96583D6F21}" destId="{1D87FAA5-DA09-4C7A-A769-C2F0411F24CE}" srcOrd="0" destOrd="0" presId="urn:microsoft.com/office/officeart/2005/8/layout/gear1"/>
    <dgm:cxn modelId="{46DF2388-F1A1-4CEC-9415-1BFC65F58715}" srcId="{E28A605E-D023-48A2-8FEA-89690B013A1A}" destId="{22038408-D197-4B25-A990-27AA68E4B729}" srcOrd="0" destOrd="0" parTransId="{2CDA8CB6-3BAB-45D4-8C82-10A9DCEBFD7F}" sibTransId="{2F4936F2-C421-4B75-BE42-EF96583D6F21}"/>
    <dgm:cxn modelId="{C9F75489-1057-4EA6-A553-1519CDA565E0}" srcId="{E28A605E-D023-48A2-8FEA-89690B013A1A}" destId="{9A70BE07-FAAB-4B4B-95FA-5F66940607D4}" srcOrd="1" destOrd="0" parTransId="{E931FEC0-8FA1-42A3-9D30-0884229CB626}" sibTransId="{3A30959A-883B-49D2-B781-3E9DB1EBE50C}"/>
    <dgm:cxn modelId="{682EB3B3-6B54-4294-A8E2-4DDC737FF916}" type="presOf" srcId="{22038408-D197-4B25-A990-27AA68E4B729}" destId="{89D98D66-60CD-4726-B779-08CBDD64D6B8}" srcOrd="1" destOrd="0" presId="urn:microsoft.com/office/officeart/2005/8/layout/gear1"/>
    <dgm:cxn modelId="{119769D4-EC14-4963-8863-4F92EDD3C4AE}" type="presOf" srcId="{9A70BE07-FAAB-4B4B-95FA-5F66940607D4}" destId="{BCE69C00-94A5-4D63-B9D7-A826732CEB8C}" srcOrd="2" destOrd="0" presId="urn:microsoft.com/office/officeart/2005/8/layout/gear1"/>
    <dgm:cxn modelId="{929D2FE3-8E40-4884-95EC-CF39E3438138}" type="presOf" srcId="{9A70BE07-FAAB-4B4B-95FA-5F66940607D4}" destId="{CD24FE4D-1125-4017-8440-FBA75B785DE1}" srcOrd="1" destOrd="0" presId="urn:microsoft.com/office/officeart/2005/8/layout/gear1"/>
    <dgm:cxn modelId="{6DACC5E3-C888-4757-907B-87E743464F97}" type="presOf" srcId="{3A30959A-883B-49D2-B781-3E9DB1EBE50C}" destId="{4C8B061F-1579-4951-9FE4-EDE7F5B8EACC}" srcOrd="0" destOrd="0" presId="urn:microsoft.com/office/officeart/2005/8/layout/gear1"/>
    <dgm:cxn modelId="{5CC9F6EF-2B02-451C-81E9-A88024FCC66B}" type="presParOf" srcId="{0975C002-2A87-4A6F-81EF-7187A36B71F6}" destId="{65EC5844-13DB-438A-989E-15BE54C455FE}" srcOrd="0" destOrd="0" presId="urn:microsoft.com/office/officeart/2005/8/layout/gear1"/>
    <dgm:cxn modelId="{C028633A-BDF2-443E-8568-227216954D65}" type="presParOf" srcId="{0975C002-2A87-4A6F-81EF-7187A36B71F6}" destId="{89D98D66-60CD-4726-B779-08CBDD64D6B8}" srcOrd="1" destOrd="0" presId="urn:microsoft.com/office/officeart/2005/8/layout/gear1"/>
    <dgm:cxn modelId="{3AD44272-1C23-4448-8804-7C713A15CE71}" type="presParOf" srcId="{0975C002-2A87-4A6F-81EF-7187A36B71F6}" destId="{395259F5-4194-412A-8853-CC08CAF88302}" srcOrd="2" destOrd="0" presId="urn:microsoft.com/office/officeart/2005/8/layout/gear1"/>
    <dgm:cxn modelId="{BE269F50-6EF7-4FF3-A3C3-05049F5A0505}" type="presParOf" srcId="{0975C002-2A87-4A6F-81EF-7187A36B71F6}" destId="{43A8566C-64C3-4145-90E8-5751BB1D020C}" srcOrd="3" destOrd="0" presId="urn:microsoft.com/office/officeart/2005/8/layout/gear1"/>
    <dgm:cxn modelId="{C588AF18-CCA6-4581-8AA7-F8E2151DBDAA}" type="presParOf" srcId="{0975C002-2A87-4A6F-81EF-7187A36B71F6}" destId="{CD24FE4D-1125-4017-8440-FBA75B785DE1}" srcOrd="4" destOrd="0" presId="urn:microsoft.com/office/officeart/2005/8/layout/gear1"/>
    <dgm:cxn modelId="{554DD467-38AD-4413-B510-1B862151E477}" type="presParOf" srcId="{0975C002-2A87-4A6F-81EF-7187A36B71F6}" destId="{BCE69C00-94A5-4D63-B9D7-A826732CEB8C}" srcOrd="5" destOrd="0" presId="urn:microsoft.com/office/officeart/2005/8/layout/gear1"/>
    <dgm:cxn modelId="{C7990475-4409-4ABA-83FB-0CB65E739E83}" type="presParOf" srcId="{0975C002-2A87-4A6F-81EF-7187A36B71F6}" destId="{1D87FAA5-DA09-4C7A-A769-C2F0411F24CE}" srcOrd="6" destOrd="0" presId="urn:microsoft.com/office/officeart/2005/8/layout/gear1"/>
    <dgm:cxn modelId="{7FDD5906-1918-4116-B927-5C651991B921}" type="presParOf" srcId="{0975C002-2A87-4A6F-81EF-7187A36B71F6}" destId="{4C8B061F-1579-4951-9FE4-EDE7F5B8EACC}" srcOrd="7" destOrd="0" presId="urn:microsoft.com/office/officeart/2005/8/layout/gear1"/>
  </dgm:cxnLst>
  <dgm:bg>
    <a:gradFill>
      <a:gsLst>
        <a:gs pos="0">
          <a:schemeClr val="bg2">
            <a:lumMod val="20000"/>
            <a:lumOff val="80000"/>
          </a:schemeClr>
        </a:gs>
        <a:gs pos="58000">
          <a:schemeClr val="bg2">
            <a:lumMod val="40000"/>
            <a:lumOff val="60000"/>
          </a:schemeClr>
        </a:gs>
        <a:gs pos="100000">
          <a:schemeClr val="bg2"/>
        </a:gs>
      </a:gsLst>
      <a:lin ang="17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28A605E-D023-48A2-8FEA-89690B013A1A}" type="doc">
      <dgm:prSet loTypeId="urn:microsoft.com/office/officeart/2005/8/layout/gear1" loCatId="relationship" qsTypeId="urn:microsoft.com/office/officeart/2005/8/quickstyle/simple1" qsCatId="simple" csTypeId="urn:microsoft.com/office/officeart/2005/8/colors/colorful1" csCatId="colorful" phldr="1"/>
      <dgm:spPr/>
    </dgm:pt>
    <dgm:pt modelId="{22038408-D197-4B25-A990-27AA68E4B729}">
      <dgm:prSet phldrT="[Text]"/>
      <dgm:spPr/>
      <dgm:t>
        <a:bodyPr/>
        <a:lstStyle/>
        <a:p>
          <a:r>
            <a:rPr lang="en-US" dirty="0"/>
            <a:t>Statutes</a:t>
          </a:r>
        </a:p>
      </dgm:t>
    </dgm:pt>
    <dgm:pt modelId="{2F4936F2-C421-4B75-BE42-EF96583D6F21}" type="sibTrans" cxnId="{46DF2388-F1A1-4CEC-9415-1BFC65F58715}">
      <dgm:prSet/>
      <dgm:spPr/>
      <dgm:t>
        <a:bodyPr/>
        <a:lstStyle/>
        <a:p>
          <a:endParaRPr lang="en-US"/>
        </a:p>
      </dgm:t>
    </dgm:pt>
    <dgm:pt modelId="{2CDA8CB6-3BAB-45D4-8C82-10A9DCEBFD7F}" type="parTrans" cxnId="{46DF2388-F1A1-4CEC-9415-1BFC65F58715}">
      <dgm:prSet/>
      <dgm:spPr/>
      <dgm:t>
        <a:bodyPr/>
        <a:lstStyle/>
        <a:p>
          <a:endParaRPr lang="en-US"/>
        </a:p>
      </dgm:t>
    </dgm:pt>
    <dgm:pt modelId="{C5839241-051A-4F65-A599-A9FDE4437855}">
      <dgm:prSet phldrT="[Text]"/>
      <dgm:spPr/>
      <dgm:t>
        <a:bodyPr/>
        <a:lstStyle/>
        <a:p>
          <a:r>
            <a:rPr lang="en-US" dirty="0"/>
            <a:t>Case Law</a:t>
          </a:r>
        </a:p>
      </dgm:t>
    </dgm:pt>
    <dgm:pt modelId="{4DDD8D59-F5D6-45F3-B4F7-73364506C6A7}" type="sibTrans" cxnId="{FF412F15-7173-466D-897F-0CCF6F51C6C0}">
      <dgm:prSet/>
      <dgm:spPr/>
      <dgm:t>
        <a:bodyPr/>
        <a:lstStyle/>
        <a:p>
          <a:endParaRPr lang="en-US"/>
        </a:p>
      </dgm:t>
    </dgm:pt>
    <dgm:pt modelId="{394FEC14-1A82-44EC-A83E-4A036C734F69}" type="parTrans" cxnId="{FF412F15-7173-466D-897F-0CCF6F51C6C0}">
      <dgm:prSet/>
      <dgm:spPr/>
      <dgm:t>
        <a:bodyPr/>
        <a:lstStyle/>
        <a:p>
          <a:endParaRPr lang="en-US"/>
        </a:p>
      </dgm:t>
    </dgm:pt>
    <dgm:pt modelId="{9A70BE07-FAAB-4B4B-95FA-5F66940607D4}">
      <dgm:prSet phldrT="[Text]"/>
      <dgm:spPr/>
      <dgm:t>
        <a:bodyPr/>
        <a:lstStyle/>
        <a:p>
          <a:r>
            <a:rPr lang="en-US" dirty="0"/>
            <a:t>Regulations</a:t>
          </a:r>
        </a:p>
      </dgm:t>
    </dgm:pt>
    <dgm:pt modelId="{3A30959A-883B-49D2-B781-3E9DB1EBE50C}" type="sibTrans" cxnId="{C9F75489-1057-4EA6-A553-1519CDA565E0}">
      <dgm:prSet/>
      <dgm:spPr/>
      <dgm:t>
        <a:bodyPr/>
        <a:lstStyle/>
        <a:p>
          <a:endParaRPr lang="en-US"/>
        </a:p>
      </dgm:t>
    </dgm:pt>
    <dgm:pt modelId="{E931FEC0-8FA1-42A3-9D30-0884229CB626}" type="parTrans" cxnId="{C9F75489-1057-4EA6-A553-1519CDA565E0}">
      <dgm:prSet/>
      <dgm:spPr/>
      <dgm:t>
        <a:bodyPr/>
        <a:lstStyle/>
        <a:p>
          <a:endParaRPr lang="en-US"/>
        </a:p>
      </dgm:t>
    </dgm:pt>
    <dgm:pt modelId="{0975C002-2A87-4A6F-81EF-7187A36B71F6}" type="pres">
      <dgm:prSet presAssocID="{E28A605E-D023-48A2-8FEA-89690B013A1A}" presName="composite" presStyleCnt="0">
        <dgm:presLayoutVars>
          <dgm:chMax val="3"/>
          <dgm:animLvl val="lvl"/>
          <dgm:resizeHandles val="exact"/>
        </dgm:presLayoutVars>
      </dgm:prSet>
      <dgm:spPr/>
    </dgm:pt>
    <dgm:pt modelId="{65EC5844-13DB-438A-989E-15BE54C455FE}" type="pres">
      <dgm:prSet presAssocID="{22038408-D197-4B25-A990-27AA68E4B729}" presName="gear1" presStyleLbl="node1" presStyleIdx="0" presStyleCnt="3">
        <dgm:presLayoutVars>
          <dgm:chMax val="1"/>
          <dgm:bulletEnabled val="1"/>
        </dgm:presLayoutVars>
      </dgm:prSet>
      <dgm:spPr/>
    </dgm:pt>
    <dgm:pt modelId="{89D98D66-60CD-4726-B779-08CBDD64D6B8}" type="pres">
      <dgm:prSet presAssocID="{22038408-D197-4B25-A990-27AA68E4B729}" presName="gear1srcNode" presStyleLbl="node1" presStyleIdx="0" presStyleCnt="3"/>
      <dgm:spPr/>
    </dgm:pt>
    <dgm:pt modelId="{395259F5-4194-412A-8853-CC08CAF88302}" type="pres">
      <dgm:prSet presAssocID="{22038408-D197-4B25-A990-27AA68E4B729}" presName="gear1dstNode" presStyleLbl="node1" presStyleIdx="0" presStyleCnt="3"/>
      <dgm:spPr/>
    </dgm:pt>
    <dgm:pt modelId="{43A8566C-64C3-4145-90E8-5751BB1D020C}" type="pres">
      <dgm:prSet presAssocID="{9A70BE07-FAAB-4B4B-95FA-5F66940607D4}" presName="gear2" presStyleLbl="node1" presStyleIdx="1" presStyleCnt="3">
        <dgm:presLayoutVars>
          <dgm:chMax val="1"/>
          <dgm:bulletEnabled val="1"/>
        </dgm:presLayoutVars>
      </dgm:prSet>
      <dgm:spPr/>
    </dgm:pt>
    <dgm:pt modelId="{CD24FE4D-1125-4017-8440-FBA75B785DE1}" type="pres">
      <dgm:prSet presAssocID="{9A70BE07-FAAB-4B4B-95FA-5F66940607D4}" presName="gear2srcNode" presStyleLbl="node1" presStyleIdx="1" presStyleCnt="3"/>
      <dgm:spPr/>
    </dgm:pt>
    <dgm:pt modelId="{BCE69C00-94A5-4D63-B9D7-A826732CEB8C}" type="pres">
      <dgm:prSet presAssocID="{9A70BE07-FAAB-4B4B-95FA-5F66940607D4}" presName="gear2dstNode" presStyleLbl="node1" presStyleIdx="1" presStyleCnt="3"/>
      <dgm:spPr/>
    </dgm:pt>
    <dgm:pt modelId="{240DB896-D89D-4E9C-B588-16AC130CB77C}" type="pres">
      <dgm:prSet presAssocID="{C5839241-051A-4F65-A599-A9FDE4437855}" presName="gear3" presStyleLbl="node1" presStyleIdx="2" presStyleCnt="3"/>
      <dgm:spPr/>
    </dgm:pt>
    <dgm:pt modelId="{9ADAACF3-09B5-4E4C-BBED-96C50CA14EE2}" type="pres">
      <dgm:prSet presAssocID="{C5839241-051A-4F65-A599-A9FDE4437855}" presName="gear3tx" presStyleLbl="node1" presStyleIdx="2" presStyleCnt="3">
        <dgm:presLayoutVars>
          <dgm:chMax val="1"/>
          <dgm:bulletEnabled val="1"/>
        </dgm:presLayoutVars>
      </dgm:prSet>
      <dgm:spPr/>
    </dgm:pt>
    <dgm:pt modelId="{95319907-0BD7-46F5-9075-369575696E6B}" type="pres">
      <dgm:prSet presAssocID="{C5839241-051A-4F65-A599-A9FDE4437855}" presName="gear3srcNode" presStyleLbl="node1" presStyleIdx="2" presStyleCnt="3"/>
      <dgm:spPr/>
    </dgm:pt>
    <dgm:pt modelId="{77F5E19B-F322-47A6-893F-741B7F255ADE}" type="pres">
      <dgm:prSet presAssocID="{C5839241-051A-4F65-A599-A9FDE4437855}" presName="gear3dstNode" presStyleLbl="node1" presStyleIdx="2" presStyleCnt="3"/>
      <dgm:spPr/>
    </dgm:pt>
    <dgm:pt modelId="{1D87FAA5-DA09-4C7A-A769-C2F0411F24CE}" type="pres">
      <dgm:prSet presAssocID="{2F4936F2-C421-4B75-BE42-EF96583D6F21}" presName="connector1" presStyleLbl="sibTrans2D1" presStyleIdx="0" presStyleCnt="3"/>
      <dgm:spPr/>
    </dgm:pt>
    <dgm:pt modelId="{4C8B061F-1579-4951-9FE4-EDE7F5B8EACC}" type="pres">
      <dgm:prSet presAssocID="{3A30959A-883B-49D2-B781-3E9DB1EBE50C}" presName="connector2" presStyleLbl="sibTrans2D1" presStyleIdx="1" presStyleCnt="3"/>
      <dgm:spPr/>
    </dgm:pt>
    <dgm:pt modelId="{8090AF2B-5DF9-4F14-BE8B-F303A62B9D4C}" type="pres">
      <dgm:prSet presAssocID="{4DDD8D59-F5D6-45F3-B4F7-73364506C6A7}" presName="connector3" presStyleLbl="sibTrans2D1" presStyleIdx="2" presStyleCnt="3"/>
      <dgm:spPr/>
    </dgm:pt>
  </dgm:ptLst>
  <dgm:cxnLst>
    <dgm:cxn modelId="{FF412F15-7173-466D-897F-0CCF6F51C6C0}" srcId="{E28A605E-D023-48A2-8FEA-89690B013A1A}" destId="{C5839241-051A-4F65-A599-A9FDE4437855}" srcOrd="2" destOrd="0" parTransId="{394FEC14-1A82-44EC-A83E-4A036C734F69}" sibTransId="{4DDD8D59-F5D6-45F3-B4F7-73364506C6A7}"/>
    <dgm:cxn modelId="{FEA68A17-38D3-4D30-9653-AC7A66DA05CD}" type="presOf" srcId="{22038408-D197-4B25-A990-27AA68E4B729}" destId="{65EC5844-13DB-438A-989E-15BE54C455FE}" srcOrd="0" destOrd="0" presId="urn:microsoft.com/office/officeart/2005/8/layout/gear1"/>
    <dgm:cxn modelId="{10035919-F2DF-4B19-BEAF-2AECFF3EB2A5}" type="presOf" srcId="{9A70BE07-FAAB-4B4B-95FA-5F66940607D4}" destId="{BCE69C00-94A5-4D63-B9D7-A826732CEB8C}" srcOrd="2" destOrd="0" presId="urn:microsoft.com/office/officeart/2005/8/layout/gear1"/>
    <dgm:cxn modelId="{D45F892D-A975-4392-B77C-AEB42A077C4F}" type="presOf" srcId="{C5839241-051A-4F65-A599-A9FDE4437855}" destId="{77F5E19B-F322-47A6-893F-741B7F255ADE}" srcOrd="3" destOrd="0" presId="urn:microsoft.com/office/officeart/2005/8/layout/gear1"/>
    <dgm:cxn modelId="{ED1FE55C-2E17-4159-9E7C-67F1B518A836}" type="presOf" srcId="{C5839241-051A-4F65-A599-A9FDE4437855}" destId="{9ADAACF3-09B5-4E4C-BBED-96C50CA14EE2}" srcOrd="1" destOrd="0" presId="urn:microsoft.com/office/officeart/2005/8/layout/gear1"/>
    <dgm:cxn modelId="{CD2C4C6D-FB08-4A66-8DF5-042BDCAD3AC1}" type="presOf" srcId="{C5839241-051A-4F65-A599-A9FDE4437855}" destId="{240DB896-D89D-4E9C-B588-16AC130CB77C}" srcOrd="0" destOrd="0" presId="urn:microsoft.com/office/officeart/2005/8/layout/gear1"/>
    <dgm:cxn modelId="{46DF2388-F1A1-4CEC-9415-1BFC65F58715}" srcId="{E28A605E-D023-48A2-8FEA-89690B013A1A}" destId="{22038408-D197-4B25-A990-27AA68E4B729}" srcOrd="0" destOrd="0" parTransId="{2CDA8CB6-3BAB-45D4-8C82-10A9DCEBFD7F}" sibTransId="{2F4936F2-C421-4B75-BE42-EF96583D6F21}"/>
    <dgm:cxn modelId="{C9F75489-1057-4EA6-A553-1519CDA565E0}" srcId="{E28A605E-D023-48A2-8FEA-89690B013A1A}" destId="{9A70BE07-FAAB-4B4B-95FA-5F66940607D4}" srcOrd="1" destOrd="0" parTransId="{E931FEC0-8FA1-42A3-9D30-0884229CB626}" sibTransId="{3A30959A-883B-49D2-B781-3E9DB1EBE50C}"/>
    <dgm:cxn modelId="{9D71BD9D-3561-4BE7-B70D-069A9AADB5F9}" type="presOf" srcId="{22038408-D197-4B25-A990-27AA68E4B729}" destId="{395259F5-4194-412A-8853-CC08CAF88302}" srcOrd="2" destOrd="0" presId="urn:microsoft.com/office/officeart/2005/8/layout/gear1"/>
    <dgm:cxn modelId="{FE5F2EB6-4B74-4C88-B246-07DAFB11A9F9}" type="presOf" srcId="{9A70BE07-FAAB-4B4B-95FA-5F66940607D4}" destId="{43A8566C-64C3-4145-90E8-5751BB1D020C}" srcOrd="0" destOrd="0" presId="urn:microsoft.com/office/officeart/2005/8/layout/gear1"/>
    <dgm:cxn modelId="{2E1859C0-28C2-4E5C-B8AA-E8EADFB5B2B8}" type="presOf" srcId="{3A30959A-883B-49D2-B781-3E9DB1EBE50C}" destId="{4C8B061F-1579-4951-9FE4-EDE7F5B8EACC}" srcOrd="0" destOrd="0" presId="urn:microsoft.com/office/officeart/2005/8/layout/gear1"/>
    <dgm:cxn modelId="{1C1AFED7-E616-48C4-8991-1C9D2DF3399A}" type="presOf" srcId="{22038408-D197-4B25-A990-27AA68E4B729}" destId="{89D98D66-60CD-4726-B779-08CBDD64D6B8}" srcOrd="1" destOrd="0" presId="urn:microsoft.com/office/officeart/2005/8/layout/gear1"/>
    <dgm:cxn modelId="{DB3A6DD8-FEED-467A-9396-1C165FD6BF7A}" type="presOf" srcId="{9A70BE07-FAAB-4B4B-95FA-5F66940607D4}" destId="{CD24FE4D-1125-4017-8440-FBA75B785DE1}" srcOrd="1" destOrd="0" presId="urn:microsoft.com/office/officeart/2005/8/layout/gear1"/>
    <dgm:cxn modelId="{1144D7D8-FF2B-43F6-BEA5-7099285434DE}" type="presOf" srcId="{C5839241-051A-4F65-A599-A9FDE4437855}" destId="{95319907-0BD7-46F5-9075-369575696E6B}" srcOrd="2" destOrd="0" presId="urn:microsoft.com/office/officeart/2005/8/layout/gear1"/>
    <dgm:cxn modelId="{1F850ADC-B4F5-4A48-B70F-25B9E0EAA25F}" type="presOf" srcId="{2F4936F2-C421-4B75-BE42-EF96583D6F21}" destId="{1D87FAA5-DA09-4C7A-A769-C2F0411F24CE}" srcOrd="0" destOrd="0" presId="urn:microsoft.com/office/officeart/2005/8/layout/gear1"/>
    <dgm:cxn modelId="{84622FFA-7585-4563-8141-71996BF1B59D}" type="presOf" srcId="{4DDD8D59-F5D6-45F3-B4F7-73364506C6A7}" destId="{8090AF2B-5DF9-4F14-BE8B-F303A62B9D4C}" srcOrd="0" destOrd="0" presId="urn:microsoft.com/office/officeart/2005/8/layout/gear1"/>
    <dgm:cxn modelId="{A394A7FD-D006-4CD3-B213-0BCA15C5820B}" type="presOf" srcId="{E28A605E-D023-48A2-8FEA-89690B013A1A}" destId="{0975C002-2A87-4A6F-81EF-7187A36B71F6}" srcOrd="0" destOrd="0" presId="urn:microsoft.com/office/officeart/2005/8/layout/gear1"/>
    <dgm:cxn modelId="{7CAB5914-C309-45B5-890F-C81BB9749114}" type="presParOf" srcId="{0975C002-2A87-4A6F-81EF-7187A36B71F6}" destId="{65EC5844-13DB-438A-989E-15BE54C455FE}" srcOrd="0" destOrd="0" presId="urn:microsoft.com/office/officeart/2005/8/layout/gear1"/>
    <dgm:cxn modelId="{A2E4A54E-7506-4CF9-88A7-A35117EE0209}" type="presParOf" srcId="{0975C002-2A87-4A6F-81EF-7187A36B71F6}" destId="{89D98D66-60CD-4726-B779-08CBDD64D6B8}" srcOrd="1" destOrd="0" presId="urn:microsoft.com/office/officeart/2005/8/layout/gear1"/>
    <dgm:cxn modelId="{B9C19A6E-DDDF-4B5F-AFBF-3E228290F1EF}" type="presParOf" srcId="{0975C002-2A87-4A6F-81EF-7187A36B71F6}" destId="{395259F5-4194-412A-8853-CC08CAF88302}" srcOrd="2" destOrd="0" presId="urn:microsoft.com/office/officeart/2005/8/layout/gear1"/>
    <dgm:cxn modelId="{83827275-C95A-4FA7-95CF-1974AA6031D7}" type="presParOf" srcId="{0975C002-2A87-4A6F-81EF-7187A36B71F6}" destId="{43A8566C-64C3-4145-90E8-5751BB1D020C}" srcOrd="3" destOrd="0" presId="urn:microsoft.com/office/officeart/2005/8/layout/gear1"/>
    <dgm:cxn modelId="{DBF3D739-3AF4-40CB-A416-506526E51981}" type="presParOf" srcId="{0975C002-2A87-4A6F-81EF-7187A36B71F6}" destId="{CD24FE4D-1125-4017-8440-FBA75B785DE1}" srcOrd="4" destOrd="0" presId="urn:microsoft.com/office/officeart/2005/8/layout/gear1"/>
    <dgm:cxn modelId="{436A4DAB-D7DD-4ED9-8BDD-34DBAE554CBF}" type="presParOf" srcId="{0975C002-2A87-4A6F-81EF-7187A36B71F6}" destId="{BCE69C00-94A5-4D63-B9D7-A826732CEB8C}" srcOrd="5" destOrd="0" presId="urn:microsoft.com/office/officeart/2005/8/layout/gear1"/>
    <dgm:cxn modelId="{AB557314-7B5B-41C7-8893-417AD3F57319}" type="presParOf" srcId="{0975C002-2A87-4A6F-81EF-7187A36B71F6}" destId="{240DB896-D89D-4E9C-B588-16AC130CB77C}" srcOrd="6" destOrd="0" presId="urn:microsoft.com/office/officeart/2005/8/layout/gear1"/>
    <dgm:cxn modelId="{B96C7D64-1FB8-43D0-8078-9147A980616C}" type="presParOf" srcId="{0975C002-2A87-4A6F-81EF-7187A36B71F6}" destId="{9ADAACF3-09B5-4E4C-BBED-96C50CA14EE2}" srcOrd="7" destOrd="0" presId="urn:microsoft.com/office/officeart/2005/8/layout/gear1"/>
    <dgm:cxn modelId="{85E4EA5E-A47D-4439-A5C2-8A1AF0647786}" type="presParOf" srcId="{0975C002-2A87-4A6F-81EF-7187A36B71F6}" destId="{95319907-0BD7-46F5-9075-369575696E6B}" srcOrd="8" destOrd="0" presId="urn:microsoft.com/office/officeart/2005/8/layout/gear1"/>
    <dgm:cxn modelId="{5E521648-310C-4A0E-A9F6-A75550334041}" type="presParOf" srcId="{0975C002-2A87-4A6F-81EF-7187A36B71F6}" destId="{77F5E19B-F322-47A6-893F-741B7F255ADE}" srcOrd="9" destOrd="0" presId="urn:microsoft.com/office/officeart/2005/8/layout/gear1"/>
    <dgm:cxn modelId="{3C077029-4A12-4376-AD8C-60F68641EC35}" type="presParOf" srcId="{0975C002-2A87-4A6F-81EF-7187A36B71F6}" destId="{1D87FAA5-DA09-4C7A-A769-C2F0411F24CE}" srcOrd="10" destOrd="0" presId="urn:microsoft.com/office/officeart/2005/8/layout/gear1"/>
    <dgm:cxn modelId="{4509B07C-41B5-4870-888B-F8A57598A514}" type="presParOf" srcId="{0975C002-2A87-4A6F-81EF-7187A36B71F6}" destId="{4C8B061F-1579-4951-9FE4-EDE7F5B8EACC}" srcOrd="11" destOrd="0" presId="urn:microsoft.com/office/officeart/2005/8/layout/gear1"/>
    <dgm:cxn modelId="{F68F979A-F1BC-4B56-B004-37282446DA90}" type="presParOf" srcId="{0975C002-2A87-4A6F-81EF-7187A36B71F6}" destId="{8090AF2B-5DF9-4F14-BE8B-F303A62B9D4C}" srcOrd="12" destOrd="0" presId="urn:microsoft.com/office/officeart/2005/8/layout/gear1"/>
  </dgm:cxnLst>
  <dgm:bg>
    <a:gradFill>
      <a:gsLst>
        <a:gs pos="0">
          <a:schemeClr val="bg2">
            <a:lumMod val="20000"/>
            <a:lumOff val="80000"/>
          </a:schemeClr>
        </a:gs>
        <a:gs pos="58000">
          <a:schemeClr val="bg2">
            <a:lumMod val="40000"/>
            <a:lumOff val="60000"/>
          </a:schemeClr>
        </a:gs>
        <a:gs pos="100000">
          <a:schemeClr val="bg2"/>
        </a:gs>
      </a:gsLst>
      <a:lin ang="17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0D5ECD-C5BC-4F06-A337-C66183220CA9}" type="doc">
      <dgm:prSet loTypeId="urn:microsoft.com/office/officeart/2005/8/layout/hProcess11" loCatId="process" qsTypeId="urn:microsoft.com/office/officeart/2005/8/quickstyle/simple1" qsCatId="simple" csTypeId="urn:microsoft.com/office/officeart/2005/8/colors/accent1_2" csCatId="accent1" phldr="1"/>
      <dgm:spPr/>
    </dgm:pt>
    <dgm:pt modelId="{7F2CF76A-2665-4E97-B0DD-B3A672B26DCC}">
      <dgm:prSet phldrT="[Text]"/>
      <dgm:spPr/>
      <dgm:t>
        <a:bodyPr/>
        <a:lstStyle/>
        <a:p>
          <a:r>
            <a:rPr lang="en-US" dirty="0"/>
            <a:t>1930 – organized as the National Association of License Law Officials (NALLO)</a:t>
          </a:r>
        </a:p>
      </dgm:t>
    </dgm:pt>
    <dgm:pt modelId="{B0A6CBDE-153B-42A5-964C-2B9B8B516B03}" type="parTrans" cxnId="{C388EA78-69A8-4871-99F7-368A589D0FFE}">
      <dgm:prSet/>
      <dgm:spPr/>
      <dgm:t>
        <a:bodyPr/>
        <a:lstStyle/>
        <a:p>
          <a:endParaRPr lang="en-US"/>
        </a:p>
      </dgm:t>
    </dgm:pt>
    <dgm:pt modelId="{91E294EC-A6BB-4100-8835-64D0E9EBADF6}" type="sibTrans" cxnId="{C388EA78-69A8-4871-99F7-368A589D0FFE}">
      <dgm:prSet/>
      <dgm:spPr/>
      <dgm:t>
        <a:bodyPr/>
        <a:lstStyle/>
        <a:p>
          <a:endParaRPr lang="en-US"/>
        </a:p>
      </dgm:t>
    </dgm:pt>
    <dgm:pt modelId="{CA9A1133-A9C8-4011-A881-0086CA22140F}">
      <dgm:prSet phldrT="[Text]"/>
      <dgm:spPr/>
      <dgm:t>
        <a:bodyPr/>
        <a:lstStyle/>
        <a:p>
          <a:r>
            <a:rPr lang="en-US" dirty="0"/>
            <a:t>1965 – distinguished itself from other regulators by renaming itself the National Association of Real Estate License Law Officials (NARELLO)</a:t>
          </a:r>
        </a:p>
      </dgm:t>
    </dgm:pt>
    <dgm:pt modelId="{B0C31DEC-5858-42CE-AB4B-677E0C6DF66F}" type="parTrans" cxnId="{26C6BD25-350F-4F02-AA9E-AF8BF0EF6C50}">
      <dgm:prSet/>
      <dgm:spPr/>
      <dgm:t>
        <a:bodyPr/>
        <a:lstStyle/>
        <a:p>
          <a:endParaRPr lang="en-US"/>
        </a:p>
      </dgm:t>
    </dgm:pt>
    <dgm:pt modelId="{F9A7BB9A-2538-4F45-8863-BD4E944DE7FD}" type="sibTrans" cxnId="{26C6BD25-350F-4F02-AA9E-AF8BF0EF6C50}">
      <dgm:prSet/>
      <dgm:spPr/>
      <dgm:t>
        <a:bodyPr/>
        <a:lstStyle/>
        <a:p>
          <a:endParaRPr lang="en-US"/>
        </a:p>
      </dgm:t>
    </dgm:pt>
    <dgm:pt modelId="{70CA36E7-C174-442A-AAD5-188B8CA2B752}">
      <dgm:prSet phldrT="[Text]"/>
      <dgm:spPr/>
      <dgm:t>
        <a:bodyPr/>
        <a:lstStyle/>
        <a:p>
          <a:r>
            <a:rPr lang="en-US" dirty="0"/>
            <a:t>1993 – recognized its international membership in 1993 by becoming the Association of Real Estate License Law Officials (ARELLO)</a:t>
          </a:r>
        </a:p>
      </dgm:t>
    </dgm:pt>
    <dgm:pt modelId="{983BE48F-A9BB-4E80-B3DE-437D809F9D12}" type="parTrans" cxnId="{0A46DB1C-2615-4365-8B89-48B9CEF1F862}">
      <dgm:prSet/>
      <dgm:spPr/>
      <dgm:t>
        <a:bodyPr/>
        <a:lstStyle/>
        <a:p>
          <a:endParaRPr lang="en-US"/>
        </a:p>
      </dgm:t>
    </dgm:pt>
    <dgm:pt modelId="{EFB6FC51-5E73-4555-B7DE-552F9C336462}" type="sibTrans" cxnId="{0A46DB1C-2615-4365-8B89-48B9CEF1F862}">
      <dgm:prSet/>
      <dgm:spPr/>
      <dgm:t>
        <a:bodyPr/>
        <a:lstStyle/>
        <a:p>
          <a:endParaRPr lang="en-US"/>
        </a:p>
      </dgm:t>
    </dgm:pt>
    <dgm:pt modelId="{9DE5AD82-3161-4151-87F9-0B4C3FA30943}" type="pres">
      <dgm:prSet presAssocID="{970D5ECD-C5BC-4F06-A337-C66183220CA9}" presName="Name0" presStyleCnt="0">
        <dgm:presLayoutVars>
          <dgm:dir/>
          <dgm:resizeHandles val="exact"/>
        </dgm:presLayoutVars>
      </dgm:prSet>
      <dgm:spPr/>
    </dgm:pt>
    <dgm:pt modelId="{23CE6A35-4DF2-4D7F-B4EC-F1AB8E35C776}" type="pres">
      <dgm:prSet presAssocID="{970D5ECD-C5BC-4F06-A337-C66183220CA9}" presName="arrow" presStyleLbl="bgShp" presStyleIdx="0" presStyleCnt="1"/>
      <dgm:spPr/>
    </dgm:pt>
    <dgm:pt modelId="{2AC454FA-5998-4B28-B3EB-1D732F268B27}" type="pres">
      <dgm:prSet presAssocID="{970D5ECD-C5BC-4F06-A337-C66183220CA9}" presName="points" presStyleCnt="0"/>
      <dgm:spPr/>
    </dgm:pt>
    <dgm:pt modelId="{D0B11229-9177-44AF-B4C8-7F4E4D4825E3}" type="pres">
      <dgm:prSet presAssocID="{7F2CF76A-2665-4E97-B0DD-B3A672B26DCC}" presName="compositeA" presStyleCnt="0"/>
      <dgm:spPr/>
    </dgm:pt>
    <dgm:pt modelId="{65939908-AF0C-4F80-A8BD-F4825775997F}" type="pres">
      <dgm:prSet presAssocID="{7F2CF76A-2665-4E97-B0DD-B3A672B26DCC}" presName="textA" presStyleLbl="revTx" presStyleIdx="0" presStyleCnt="3">
        <dgm:presLayoutVars>
          <dgm:bulletEnabled val="1"/>
        </dgm:presLayoutVars>
      </dgm:prSet>
      <dgm:spPr/>
    </dgm:pt>
    <dgm:pt modelId="{7086CA6D-5FD4-4EE9-8A8A-AA895CC82045}" type="pres">
      <dgm:prSet presAssocID="{7F2CF76A-2665-4E97-B0DD-B3A672B26DCC}" presName="circleA" presStyleLbl="node1" presStyleIdx="0" presStyleCnt="3"/>
      <dgm:spPr>
        <a:solidFill>
          <a:schemeClr val="accent4"/>
        </a:solidFill>
      </dgm:spPr>
    </dgm:pt>
    <dgm:pt modelId="{DC6F0752-81E0-444F-8042-A116D0DDE428}" type="pres">
      <dgm:prSet presAssocID="{7F2CF76A-2665-4E97-B0DD-B3A672B26DCC}" presName="spaceA" presStyleCnt="0"/>
      <dgm:spPr/>
    </dgm:pt>
    <dgm:pt modelId="{9A4A434F-2005-4E2D-81A0-62E1697E9029}" type="pres">
      <dgm:prSet presAssocID="{91E294EC-A6BB-4100-8835-64D0E9EBADF6}" presName="space" presStyleCnt="0"/>
      <dgm:spPr/>
    </dgm:pt>
    <dgm:pt modelId="{136104C1-C550-49AD-9797-0D5F4DFC609B}" type="pres">
      <dgm:prSet presAssocID="{CA9A1133-A9C8-4011-A881-0086CA22140F}" presName="compositeB" presStyleCnt="0"/>
      <dgm:spPr/>
    </dgm:pt>
    <dgm:pt modelId="{67FF639C-2185-4265-A88D-1A47DB9FB1FD}" type="pres">
      <dgm:prSet presAssocID="{CA9A1133-A9C8-4011-A881-0086CA22140F}" presName="textB" presStyleLbl="revTx" presStyleIdx="1" presStyleCnt="3">
        <dgm:presLayoutVars>
          <dgm:bulletEnabled val="1"/>
        </dgm:presLayoutVars>
      </dgm:prSet>
      <dgm:spPr/>
    </dgm:pt>
    <dgm:pt modelId="{405EFCB5-BCEF-458E-B29F-9B155CD084FD}" type="pres">
      <dgm:prSet presAssocID="{CA9A1133-A9C8-4011-A881-0086CA22140F}" presName="circleB" presStyleLbl="node1" presStyleIdx="1" presStyleCnt="3"/>
      <dgm:spPr>
        <a:solidFill>
          <a:schemeClr val="accent5"/>
        </a:solidFill>
      </dgm:spPr>
    </dgm:pt>
    <dgm:pt modelId="{5648880F-7944-455A-8A00-88230388EBBF}" type="pres">
      <dgm:prSet presAssocID="{CA9A1133-A9C8-4011-A881-0086CA22140F}" presName="spaceB" presStyleCnt="0"/>
      <dgm:spPr/>
    </dgm:pt>
    <dgm:pt modelId="{3DD09522-1ED9-499A-B4BF-D0AC0DD59286}" type="pres">
      <dgm:prSet presAssocID="{F9A7BB9A-2538-4F45-8863-BD4E944DE7FD}" presName="space" presStyleCnt="0"/>
      <dgm:spPr/>
    </dgm:pt>
    <dgm:pt modelId="{7E8AABFA-1FDB-4545-B300-9A32D3686AF8}" type="pres">
      <dgm:prSet presAssocID="{70CA36E7-C174-442A-AAD5-188B8CA2B752}" presName="compositeA" presStyleCnt="0"/>
      <dgm:spPr/>
    </dgm:pt>
    <dgm:pt modelId="{869861D2-BE8E-47E2-AE04-95ECB40BBCB1}" type="pres">
      <dgm:prSet presAssocID="{70CA36E7-C174-442A-AAD5-188B8CA2B752}" presName="textA" presStyleLbl="revTx" presStyleIdx="2" presStyleCnt="3">
        <dgm:presLayoutVars>
          <dgm:bulletEnabled val="1"/>
        </dgm:presLayoutVars>
      </dgm:prSet>
      <dgm:spPr/>
    </dgm:pt>
    <dgm:pt modelId="{4982E83A-B777-41A2-9752-E026F8927684}" type="pres">
      <dgm:prSet presAssocID="{70CA36E7-C174-442A-AAD5-188B8CA2B752}" presName="circleA" presStyleLbl="node1" presStyleIdx="2" presStyleCnt="3"/>
      <dgm:spPr>
        <a:solidFill>
          <a:schemeClr val="accent6"/>
        </a:solidFill>
      </dgm:spPr>
    </dgm:pt>
    <dgm:pt modelId="{09555902-E54A-49D6-880A-79F8D79F373C}" type="pres">
      <dgm:prSet presAssocID="{70CA36E7-C174-442A-AAD5-188B8CA2B752}" presName="spaceA" presStyleCnt="0"/>
      <dgm:spPr/>
    </dgm:pt>
  </dgm:ptLst>
  <dgm:cxnLst>
    <dgm:cxn modelId="{0A46DB1C-2615-4365-8B89-48B9CEF1F862}" srcId="{970D5ECD-C5BC-4F06-A337-C66183220CA9}" destId="{70CA36E7-C174-442A-AAD5-188B8CA2B752}" srcOrd="2" destOrd="0" parTransId="{983BE48F-A9BB-4E80-B3DE-437D809F9D12}" sibTransId="{EFB6FC51-5E73-4555-B7DE-552F9C336462}"/>
    <dgm:cxn modelId="{26C6BD25-350F-4F02-AA9E-AF8BF0EF6C50}" srcId="{970D5ECD-C5BC-4F06-A337-C66183220CA9}" destId="{CA9A1133-A9C8-4011-A881-0086CA22140F}" srcOrd="1" destOrd="0" parTransId="{B0C31DEC-5858-42CE-AB4B-677E0C6DF66F}" sibTransId="{F9A7BB9A-2538-4F45-8863-BD4E944DE7FD}"/>
    <dgm:cxn modelId="{075F5755-D0F4-4FD3-B85D-3D545E3B6991}" type="presOf" srcId="{70CA36E7-C174-442A-AAD5-188B8CA2B752}" destId="{869861D2-BE8E-47E2-AE04-95ECB40BBCB1}" srcOrd="0" destOrd="0" presId="urn:microsoft.com/office/officeart/2005/8/layout/hProcess11"/>
    <dgm:cxn modelId="{C388EA78-69A8-4871-99F7-368A589D0FFE}" srcId="{970D5ECD-C5BC-4F06-A337-C66183220CA9}" destId="{7F2CF76A-2665-4E97-B0DD-B3A672B26DCC}" srcOrd="0" destOrd="0" parTransId="{B0A6CBDE-153B-42A5-964C-2B9B8B516B03}" sibTransId="{91E294EC-A6BB-4100-8835-64D0E9EBADF6}"/>
    <dgm:cxn modelId="{99BE477B-A031-4AE7-9114-AE62448B8A62}" type="presOf" srcId="{CA9A1133-A9C8-4011-A881-0086CA22140F}" destId="{67FF639C-2185-4265-A88D-1A47DB9FB1FD}" srcOrd="0" destOrd="0" presId="urn:microsoft.com/office/officeart/2005/8/layout/hProcess11"/>
    <dgm:cxn modelId="{6E61A794-D45E-4F6E-AE38-7C95A411A3B9}" type="presOf" srcId="{970D5ECD-C5BC-4F06-A337-C66183220CA9}" destId="{9DE5AD82-3161-4151-87F9-0B4C3FA30943}" srcOrd="0" destOrd="0" presId="urn:microsoft.com/office/officeart/2005/8/layout/hProcess11"/>
    <dgm:cxn modelId="{303A4AD4-D3E2-4553-A3CC-CB775491CC84}" type="presOf" srcId="{7F2CF76A-2665-4E97-B0DD-B3A672B26DCC}" destId="{65939908-AF0C-4F80-A8BD-F4825775997F}" srcOrd="0" destOrd="0" presId="urn:microsoft.com/office/officeart/2005/8/layout/hProcess11"/>
    <dgm:cxn modelId="{D1CFA1F6-28A8-4BA6-B928-ABBE8414BDF2}" type="presParOf" srcId="{9DE5AD82-3161-4151-87F9-0B4C3FA30943}" destId="{23CE6A35-4DF2-4D7F-B4EC-F1AB8E35C776}" srcOrd="0" destOrd="0" presId="urn:microsoft.com/office/officeart/2005/8/layout/hProcess11"/>
    <dgm:cxn modelId="{AD6FF5AF-A183-4465-A370-5BA263F0DCEA}" type="presParOf" srcId="{9DE5AD82-3161-4151-87F9-0B4C3FA30943}" destId="{2AC454FA-5998-4B28-B3EB-1D732F268B27}" srcOrd="1" destOrd="0" presId="urn:microsoft.com/office/officeart/2005/8/layout/hProcess11"/>
    <dgm:cxn modelId="{A5BA8EB6-C095-47F6-82A8-C6E114451302}" type="presParOf" srcId="{2AC454FA-5998-4B28-B3EB-1D732F268B27}" destId="{D0B11229-9177-44AF-B4C8-7F4E4D4825E3}" srcOrd="0" destOrd="0" presId="urn:microsoft.com/office/officeart/2005/8/layout/hProcess11"/>
    <dgm:cxn modelId="{B622CC3C-2CB7-45F9-978E-A54D1AC85E95}" type="presParOf" srcId="{D0B11229-9177-44AF-B4C8-7F4E4D4825E3}" destId="{65939908-AF0C-4F80-A8BD-F4825775997F}" srcOrd="0" destOrd="0" presId="urn:microsoft.com/office/officeart/2005/8/layout/hProcess11"/>
    <dgm:cxn modelId="{C0A428F5-7270-4D59-8700-08C2435EC853}" type="presParOf" srcId="{D0B11229-9177-44AF-B4C8-7F4E4D4825E3}" destId="{7086CA6D-5FD4-4EE9-8A8A-AA895CC82045}" srcOrd="1" destOrd="0" presId="urn:microsoft.com/office/officeart/2005/8/layout/hProcess11"/>
    <dgm:cxn modelId="{F8045597-9691-404D-86A8-4A0D7E1F25B1}" type="presParOf" srcId="{D0B11229-9177-44AF-B4C8-7F4E4D4825E3}" destId="{DC6F0752-81E0-444F-8042-A116D0DDE428}" srcOrd="2" destOrd="0" presId="urn:microsoft.com/office/officeart/2005/8/layout/hProcess11"/>
    <dgm:cxn modelId="{EE399A32-E884-40D6-A973-07884BA44ECA}" type="presParOf" srcId="{2AC454FA-5998-4B28-B3EB-1D732F268B27}" destId="{9A4A434F-2005-4E2D-81A0-62E1697E9029}" srcOrd="1" destOrd="0" presId="urn:microsoft.com/office/officeart/2005/8/layout/hProcess11"/>
    <dgm:cxn modelId="{B0DAB837-E82C-471E-BFA0-EDA229FE8EA1}" type="presParOf" srcId="{2AC454FA-5998-4B28-B3EB-1D732F268B27}" destId="{136104C1-C550-49AD-9797-0D5F4DFC609B}" srcOrd="2" destOrd="0" presId="urn:microsoft.com/office/officeart/2005/8/layout/hProcess11"/>
    <dgm:cxn modelId="{F02960CD-A09E-439B-AC81-E3E6FCE5CAF4}" type="presParOf" srcId="{136104C1-C550-49AD-9797-0D5F4DFC609B}" destId="{67FF639C-2185-4265-A88D-1A47DB9FB1FD}" srcOrd="0" destOrd="0" presId="urn:microsoft.com/office/officeart/2005/8/layout/hProcess11"/>
    <dgm:cxn modelId="{3435637A-2597-43B5-BF76-D71BCCD6A3F1}" type="presParOf" srcId="{136104C1-C550-49AD-9797-0D5F4DFC609B}" destId="{405EFCB5-BCEF-458E-B29F-9B155CD084FD}" srcOrd="1" destOrd="0" presId="urn:microsoft.com/office/officeart/2005/8/layout/hProcess11"/>
    <dgm:cxn modelId="{74D2F682-A580-4B17-93CD-66196CCD2D5D}" type="presParOf" srcId="{136104C1-C550-49AD-9797-0D5F4DFC609B}" destId="{5648880F-7944-455A-8A00-88230388EBBF}" srcOrd="2" destOrd="0" presId="urn:microsoft.com/office/officeart/2005/8/layout/hProcess11"/>
    <dgm:cxn modelId="{7DAAC1D0-0211-4DD4-B1B8-29B61DBE54CE}" type="presParOf" srcId="{2AC454FA-5998-4B28-B3EB-1D732F268B27}" destId="{3DD09522-1ED9-499A-B4BF-D0AC0DD59286}" srcOrd="3" destOrd="0" presId="urn:microsoft.com/office/officeart/2005/8/layout/hProcess11"/>
    <dgm:cxn modelId="{02219F72-3A37-40BF-AF8C-6AC9D6B1443D}" type="presParOf" srcId="{2AC454FA-5998-4B28-B3EB-1D732F268B27}" destId="{7E8AABFA-1FDB-4545-B300-9A32D3686AF8}" srcOrd="4" destOrd="0" presId="urn:microsoft.com/office/officeart/2005/8/layout/hProcess11"/>
    <dgm:cxn modelId="{737CB5BF-657F-4719-9A11-341DF6DFD40A}" type="presParOf" srcId="{7E8AABFA-1FDB-4545-B300-9A32D3686AF8}" destId="{869861D2-BE8E-47E2-AE04-95ECB40BBCB1}" srcOrd="0" destOrd="0" presId="urn:microsoft.com/office/officeart/2005/8/layout/hProcess11"/>
    <dgm:cxn modelId="{513E0329-A002-4C1D-89F5-27A4DD9CA381}" type="presParOf" srcId="{7E8AABFA-1FDB-4545-B300-9A32D3686AF8}" destId="{4982E83A-B777-41A2-9752-E026F8927684}" srcOrd="1" destOrd="0" presId="urn:microsoft.com/office/officeart/2005/8/layout/hProcess11"/>
    <dgm:cxn modelId="{6BECD205-56CC-4CBB-B72F-DEF57920E0D5}" type="presParOf" srcId="{7E8AABFA-1FDB-4545-B300-9A32D3686AF8}" destId="{09555902-E54A-49D6-880A-79F8D79F373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3C67E77D-62FA-499D-B5E6-E79A091C5267}">
      <dgm:prSet phldrT="[Text]"/>
      <dgm:spPr/>
      <dgm:t>
        <a:bodyPr/>
        <a:lstStyle/>
        <a:p>
          <a:r>
            <a:rPr lang="en-US" dirty="0"/>
            <a:t>Nebraska License Law Act</a:t>
          </a:r>
        </a:p>
      </dgm: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CC6B7442-0B72-4EF2-9F13-1325B51AFF9F}">
      <dgm:prSet phldrT="[Text]"/>
      <dgm:spPr/>
      <dgm:t>
        <a:bodyPr/>
        <a:lstStyle/>
        <a:p>
          <a:r>
            <a:rPr lang="en-US" dirty="0"/>
            <a:t>Key Terms.</a:t>
          </a:r>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FE0A3CAE-D039-42F2-AF12-1E6F6793A633}">
      <dgm:prSet phldrT="[Text]"/>
      <dgm:spPr/>
      <dgm:t>
        <a:bodyPr/>
        <a:lstStyle/>
        <a:p>
          <a:r>
            <a:rPr lang="en-US" dirty="0"/>
            <a:t>Define Key Terms.</a:t>
          </a:r>
        </a:p>
      </dgm:t>
    </dgm:pt>
    <dgm:pt modelId="{7E2ED2D1-AFF4-4DED-BB53-30A310825CE2}" type="parTrans" cxnId="{A6FB3C49-AB75-4315-BB6B-886AA454F16F}">
      <dgm:prSet/>
      <dgm:spPr/>
      <dgm:t>
        <a:bodyPr/>
        <a:lstStyle/>
        <a:p>
          <a:endParaRPr lang="en-US"/>
        </a:p>
      </dgm:t>
    </dgm:pt>
    <dgm:pt modelId="{417BDEF2-191B-4000-BDE8-D3D22A51FCF3}" type="sibTrans" cxnId="{A6FB3C49-AB75-4315-BB6B-886AA454F16F}">
      <dgm:prSet/>
      <dgm:spPr/>
      <dgm:t>
        <a:bodyPr/>
        <a:lstStyle/>
        <a:p>
          <a:endParaRPr lang="en-US"/>
        </a:p>
      </dgm:t>
    </dgm:pt>
    <dgm:pt modelId="{874621AA-2111-469B-91D0-C6E0545D39E0}">
      <dgm:prSet phldrT="[Text]"/>
      <dgm:spPr/>
      <dgm:t>
        <a:bodyPr/>
        <a:lstStyle/>
        <a:p>
          <a:r>
            <a:rPr lang="en-US" dirty="0"/>
            <a:t>Learners should be able to interpret basic concepts of Nebraska License Law Act.</a:t>
          </a:r>
        </a:p>
      </dgm:t>
    </dgm:pt>
    <dgm:pt modelId="{D5F08823-0E74-4F68-9064-A23D0B54FA96}" type="parTrans" cxnId="{09ABF228-894D-4BAB-ADBD-90640921E127}">
      <dgm:prSet/>
      <dgm:spPr/>
      <dgm:t>
        <a:bodyPr/>
        <a:lstStyle/>
        <a:p>
          <a:endParaRPr lang="en-US"/>
        </a:p>
      </dgm:t>
    </dgm:pt>
    <dgm:pt modelId="{711EBD64-4CD9-4199-9604-89E7F5C82DCE}" type="sibTrans" cxnId="{09ABF228-894D-4BAB-ADBD-90640921E127}">
      <dgm:prSet/>
      <dgm:spPr/>
      <dgm:t>
        <a:bodyPr/>
        <a:lstStyle/>
        <a:p>
          <a:endParaRPr lang="en-US"/>
        </a:p>
      </dgm:t>
    </dgm:pt>
    <dgm:pt modelId="{71D67D5D-013C-4885-A61E-A3F99D7C7108}">
      <dgm:prSet phldrT="[Text]"/>
      <dgm:spPr/>
      <dgm:t>
        <a:bodyPr/>
        <a:lstStyle/>
        <a:p>
          <a:r>
            <a:rPr lang="en-US" dirty="0"/>
            <a:t>Introduction of the importance of Real Estate Law.</a:t>
          </a:r>
        </a:p>
      </dgm:t>
    </dgm:pt>
    <dgm:pt modelId="{BC16BF20-A847-48B0-889B-BA6389A79929}" type="sibTrans" cxnId="{7CDF5A89-87DF-4CC1-8943-7A0E14869583}">
      <dgm:prSet/>
      <dgm:spPr/>
      <dgm:t>
        <a:bodyPr/>
        <a:lstStyle/>
        <a:p>
          <a:endParaRPr lang="en-US"/>
        </a:p>
      </dgm:t>
    </dgm:pt>
    <dgm:pt modelId="{13FD8B77-EC9C-4F7D-85F3-A7191A755A86}" type="parTrans" cxnId="{7CDF5A89-87DF-4CC1-8943-7A0E14869583}">
      <dgm:prSet/>
      <dgm:spPr/>
      <dgm:t>
        <a:bodyPr/>
        <a:lstStyle/>
        <a:p>
          <a:endParaRPr lang="en-US"/>
        </a:p>
      </dgm:t>
    </dgm:pt>
    <dgm:pt modelId="{C111C18A-FD96-4E63-821A-54D70D8DC65F}">
      <dgm:prSet phldrT="[Text]"/>
      <dgm:spPr/>
      <dgm:t>
        <a:bodyPr/>
        <a:lstStyle/>
        <a:p>
          <a:r>
            <a:rPr lang="en-US" dirty="0"/>
            <a:t>Real Estate Law</a:t>
          </a:r>
        </a:p>
      </dgm:t>
    </dgm:pt>
    <dgm:pt modelId="{B4F34DE2-2DAE-4F88-8C78-BD8892EBF4FF}" type="sibTrans" cxnId="{FFD8B471-C98F-4DB5-8DE3-2AB7E896ADD5}">
      <dgm:prSet/>
      <dgm:spPr/>
      <dgm:t>
        <a:bodyPr/>
        <a:lstStyle/>
        <a:p>
          <a:endParaRPr lang="en-US"/>
        </a:p>
      </dgm:t>
    </dgm:pt>
    <dgm:pt modelId="{83BE74EF-FAB4-45A2-BBED-7CD5259AB210}" type="parTrans" cxnId="{FFD8B471-C98F-4DB5-8DE3-2AB7E896ADD5}">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47A942F6-847D-4AE7-9CA0-5319E5F60B4F}" type="pres">
      <dgm:prSet presAssocID="{C111C18A-FD96-4E63-821A-54D70D8DC65F}" presName="parentText" presStyleLbl="node1" presStyleIdx="0" presStyleCnt="3">
        <dgm:presLayoutVars>
          <dgm:chMax val="0"/>
          <dgm:bulletEnabled val="1"/>
        </dgm:presLayoutVars>
      </dgm:prSet>
      <dgm:spPr/>
    </dgm:pt>
    <dgm:pt modelId="{6EA3914A-CB7F-4A5E-9543-C3A39D9197C9}" type="pres">
      <dgm:prSet presAssocID="{C111C18A-FD96-4E63-821A-54D70D8DC65F}" presName="childText" presStyleLbl="revTx" presStyleIdx="0" presStyleCnt="3">
        <dgm:presLayoutVars>
          <dgm:bulletEnabled val="1"/>
        </dgm:presLayoutVars>
      </dgm:prSet>
      <dgm:spPr/>
    </dgm:pt>
    <dgm:pt modelId="{81203336-F3DE-4B3A-BCF4-0F68C23AC2BB}" type="pres">
      <dgm:prSet presAssocID="{3C67E77D-62FA-499D-B5E6-E79A091C5267}" presName="parentText" presStyleLbl="node1" presStyleIdx="1" presStyleCnt="3" custLinFactNeighborX="-25726" custLinFactNeighborY="5026">
        <dgm:presLayoutVars>
          <dgm:chMax val="0"/>
          <dgm:bulletEnabled val="1"/>
        </dgm:presLayoutVars>
      </dgm:prSet>
      <dgm:spPr/>
    </dgm:pt>
    <dgm:pt modelId="{782956A5-ADC8-4959-B856-589B9D9B9635}" type="pres">
      <dgm:prSet presAssocID="{3C67E77D-62FA-499D-B5E6-E79A091C5267}" presName="childText" presStyleLbl="revTx" presStyleIdx="1" presStyleCnt="3">
        <dgm:presLayoutVars>
          <dgm:bulletEnabled val="1"/>
        </dgm:presLayoutVars>
      </dgm:prSet>
      <dgm:spPr/>
    </dgm:pt>
    <dgm:pt modelId="{D64CB5D5-837D-47FC-9E42-A26D800BC695}" type="pres">
      <dgm:prSet presAssocID="{CC6B7442-0B72-4EF2-9F13-1325B51AFF9F}" presName="parentText" presStyleLbl="node1" presStyleIdx="2" presStyleCnt="3">
        <dgm:presLayoutVars>
          <dgm:chMax val="0"/>
          <dgm:bulletEnabled val="1"/>
        </dgm:presLayoutVars>
      </dgm:prSet>
      <dgm:spPr/>
    </dgm:pt>
    <dgm:pt modelId="{08B7B17B-8600-44B0-B235-389E5D71D804}" type="pres">
      <dgm:prSet presAssocID="{CC6B7442-0B72-4EF2-9F13-1325B51AFF9F}" presName="childText" presStyleLbl="revTx" presStyleIdx="2" presStyleCnt="3">
        <dgm:presLayoutVars>
          <dgm:bulletEnabled val="1"/>
        </dgm:presLayoutVars>
      </dgm:prSet>
      <dgm:spPr/>
    </dgm:pt>
  </dgm:ptLst>
  <dgm:cxnLst>
    <dgm:cxn modelId="{23FCC713-30E6-46B2-9D43-B8D348DE2E98}" type="presOf" srcId="{874621AA-2111-469B-91D0-C6E0545D39E0}" destId="{782956A5-ADC8-4959-B856-589B9D9B9635}" srcOrd="0" destOrd="0" presId="urn:microsoft.com/office/officeart/2005/8/layout/vList2"/>
    <dgm:cxn modelId="{09ABF228-894D-4BAB-ADBD-90640921E127}" srcId="{3C67E77D-62FA-499D-B5E6-E79A091C5267}" destId="{874621AA-2111-469B-91D0-C6E0545D39E0}" srcOrd="0" destOrd="0" parTransId="{D5F08823-0E74-4F68-9064-A23D0B54FA96}" sibTransId="{711EBD64-4CD9-4199-9604-89E7F5C82DCE}"/>
    <dgm:cxn modelId="{32AA6160-4426-4C4D-93AE-E2F474E37AD9}" srcId="{90119837-5B71-4D44-BB01-DB0B084933C8}" destId="{3C67E77D-62FA-499D-B5E6-E79A091C5267}" srcOrd="1" destOrd="0" parTransId="{5337D229-E330-4525-B0FA-14EC5A80604A}" sibTransId="{C056AC5D-B04E-4376-A1CB-3EAB7BE5AF5B}"/>
    <dgm:cxn modelId="{A6FB3C49-AB75-4315-BB6B-886AA454F16F}" srcId="{CC6B7442-0B72-4EF2-9F13-1325B51AFF9F}" destId="{FE0A3CAE-D039-42F2-AF12-1E6F6793A633}" srcOrd="0" destOrd="0" parTransId="{7E2ED2D1-AFF4-4DED-BB53-30A310825CE2}" sibTransId="{417BDEF2-191B-4000-BDE8-D3D22A51FCF3}"/>
    <dgm:cxn modelId="{12AE1F6C-5089-4021-926A-FCA182394AD0}" type="presOf" srcId="{3C67E77D-62FA-499D-B5E6-E79A091C5267}" destId="{81203336-F3DE-4B3A-BCF4-0F68C23AC2BB}" srcOrd="0" destOrd="0" presId="urn:microsoft.com/office/officeart/2005/8/layout/vList2"/>
    <dgm:cxn modelId="{102D6D4D-90C9-40F4-A001-35DCC329B127}" srcId="{90119837-5B71-4D44-BB01-DB0B084933C8}" destId="{CC6B7442-0B72-4EF2-9F13-1325B51AFF9F}" srcOrd="2" destOrd="0" parTransId="{E3D139E0-5DC2-4F8E-9F8F-B3F0EBCD4689}" sibTransId="{FF80E1BA-0D6F-4EE8-9640-892A5897DBCD}"/>
    <dgm:cxn modelId="{FFD8B471-C98F-4DB5-8DE3-2AB7E896ADD5}" srcId="{90119837-5B71-4D44-BB01-DB0B084933C8}" destId="{C111C18A-FD96-4E63-821A-54D70D8DC65F}" srcOrd="0" destOrd="0" parTransId="{83BE74EF-FAB4-45A2-BBED-7CD5259AB210}" sibTransId="{B4F34DE2-2DAE-4F88-8C78-BD8892EBF4FF}"/>
    <dgm:cxn modelId="{DD9FDF85-8D39-4F78-A228-7AF924C5F9E9}" type="presOf" srcId="{FE0A3CAE-D039-42F2-AF12-1E6F6793A633}" destId="{08B7B17B-8600-44B0-B235-389E5D71D804}" srcOrd="0" destOrd="0" presId="urn:microsoft.com/office/officeart/2005/8/layout/vList2"/>
    <dgm:cxn modelId="{7CDF5A89-87DF-4CC1-8943-7A0E14869583}" srcId="{C111C18A-FD96-4E63-821A-54D70D8DC65F}" destId="{71D67D5D-013C-4885-A61E-A3F99D7C7108}" srcOrd="0" destOrd="0" parTransId="{13FD8B77-EC9C-4F7D-85F3-A7191A755A86}" sibTransId="{BC16BF20-A847-48B0-889B-BA6389A79929}"/>
    <dgm:cxn modelId="{13CFC68D-2E88-4895-9DED-67072B8DC1C0}" type="presOf" srcId="{71D67D5D-013C-4885-A61E-A3F99D7C7108}" destId="{6EA3914A-CB7F-4A5E-9543-C3A39D9197C9}" srcOrd="0" destOrd="0" presId="urn:microsoft.com/office/officeart/2005/8/layout/vList2"/>
    <dgm:cxn modelId="{5C99EEA4-ECFA-4B8D-A5F6-D1AEAFD3E55C}" type="presOf" srcId="{C111C18A-FD96-4E63-821A-54D70D8DC65F}" destId="{47A942F6-847D-4AE7-9CA0-5319E5F60B4F}" srcOrd="0" destOrd="0" presId="urn:microsoft.com/office/officeart/2005/8/layout/vList2"/>
    <dgm:cxn modelId="{F3F3A0BD-3890-4492-A66D-80AA1E6EBB52}" type="presOf" srcId="{CC6B7442-0B72-4EF2-9F13-1325B51AFF9F}" destId="{D64CB5D5-837D-47FC-9E42-A26D800BC695}" srcOrd="0" destOrd="0" presId="urn:microsoft.com/office/officeart/2005/8/layout/vList2"/>
    <dgm:cxn modelId="{4C76BCD2-4E93-456B-8D22-4C00BCEB4345}" type="presOf" srcId="{90119837-5B71-4D44-BB01-DB0B084933C8}" destId="{ED5DCCC5-BCA8-4491-AA37-BAF153ECA184}" srcOrd="0" destOrd="0" presId="urn:microsoft.com/office/officeart/2005/8/layout/vList2"/>
    <dgm:cxn modelId="{E48C98CA-955B-41B1-9F3E-4DB8A9EB69EC}" type="presParOf" srcId="{ED5DCCC5-BCA8-4491-AA37-BAF153ECA184}" destId="{47A942F6-847D-4AE7-9CA0-5319E5F60B4F}" srcOrd="0" destOrd="0" presId="urn:microsoft.com/office/officeart/2005/8/layout/vList2"/>
    <dgm:cxn modelId="{7015A7F5-E4EF-4961-BAFD-3F0BB9EB9FD0}" type="presParOf" srcId="{ED5DCCC5-BCA8-4491-AA37-BAF153ECA184}" destId="{6EA3914A-CB7F-4A5E-9543-C3A39D9197C9}" srcOrd="1" destOrd="0" presId="urn:microsoft.com/office/officeart/2005/8/layout/vList2"/>
    <dgm:cxn modelId="{8629E200-45DB-44CF-8163-F60A248492B0}" type="presParOf" srcId="{ED5DCCC5-BCA8-4491-AA37-BAF153ECA184}" destId="{81203336-F3DE-4B3A-BCF4-0F68C23AC2BB}" srcOrd="2" destOrd="0" presId="urn:microsoft.com/office/officeart/2005/8/layout/vList2"/>
    <dgm:cxn modelId="{6D8BEAAF-B6AE-4563-BB45-A885D416323C}" type="presParOf" srcId="{ED5DCCC5-BCA8-4491-AA37-BAF153ECA184}" destId="{782956A5-ADC8-4959-B856-589B9D9B9635}" srcOrd="3" destOrd="0" presId="urn:microsoft.com/office/officeart/2005/8/layout/vList2"/>
    <dgm:cxn modelId="{89B222E4-1749-48C5-9E12-8ADFD05D1E23}" type="presParOf" srcId="{ED5DCCC5-BCA8-4491-AA37-BAF153ECA184}" destId="{D64CB5D5-837D-47FC-9E42-A26D800BC695}" srcOrd="4" destOrd="0" presId="urn:microsoft.com/office/officeart/2005/8/layout/vList2"/>
    <dgm:cxn modelId="{0D69B750-E4E8-4A29-BCB9-1A92B086C3A0}" type="presParOf" srcId="{ED5DCCC5-BCA8-4491-AA37-BAF153ECA184}" destId="{08B7B17B-8600-44B0-B235-389E5D71D80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CC5D6FF-B647-41D4-9C57-9BB191D45C2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8CE27EE-A11E-49AA-BE4B-12B5DA874916}">
      <dgm:prSet phldrT="[Text]"/>
      <dgm:spPr>
        <a:solidFill>
          <a:schemeClr val="accent5"/>
        </a:solidFill>
      </dgm:spPr>
      <dgm:t>
        <a:bodyPr/>
        <a:lstStyle/>
        <a:p>
          <a:r>
            <a:rPr lang="en-US" dirty="0"/>
            <a:t>Appraisal</a:t>
          </a:r>
        </a:p>
      </dgm:t>
    </dgm:pt>
    <dgm:pt modelId="{6CECB692-6363-4A0F-90FC-78331CA2A276}" type="parTrans" cxnId="{1EFEB0EE-50A4-431A-91E2-DA64932B28FA}">
      <dgm:prSet/>
      <dgm:spPr/>
      <dgm:t>
        <a:bodyPr/>
        <a:lstStyle/>
        <a:p>
          <a:endParaRPr lang="en-US"/>
        </a:p>
      </dgm:t>
    </dgm:pt>
    <dgm:pt modelId="{EB6D08A3-5054-4E4B-87B5-29BB9385A634}" type="sibTrans" cxnId="{1EFEB0EE-50A4-431A-91E2-DA64932B28FA}">
      <dgm:prSet/>
      <dgm:spPr/>
      <dgm:t>
        <a:bodyPr/>
        <a:lstStyle/>
        <a:p>
          <a:endParaRPr lang="en-US"/>
        </a:p>
      </dgm:t>
    </dgm:pt>
    <dgm:pt modelId="{A546E059-273D-464A-8820-FF08A24CCF88}">
      <dgm:prSet phldrT="[Text]"/>
      <dgm:spPr>
        <a:solidFill>
          <a:schemeClr val="accent4"/>
        </a:solidFill>
      </dgm:spPr>
      <dgm:t>
        <a:bodyPr/>
        <a:lstStyle/>
        <a:p>
          <a:r>
            <a:rPr lang="en-US" dirty="0"/>
            <a:t>Broker’s Price Opinion</a:t>
          </a:r>
        </a:p>
      </dgm:t>
    </dgm:pt>
    <dgm:pt modelId="{674A2C98-BC02-4B45-80A1-0915813BA4BF}" type="parTrans" cxnId="{42B28D76-37F5-4522-93EB-A6407C8FD171}">
      <dgm:prSet/>
      <dgm:spPr/>
      <dgm:t>
        <a:bodyPr/>
        <a:lstStyle/>
        <a:p>
          <a:endParaRPr lang="en-US"/>
        </a:p>
      </dgm:t>
    </dgm:pt>
    <dgm:pt modelId="{AA0A0061-C469-4F2C-8173-CE09F47BF11B}" type="sibTrans" cxnId="{42B28D76-37F5-4522-93EB-A6407C8FD171}">
      <dgm:prSet/>
      <dgm:spPr/>
      <dgm:t>
        <a:bodyPr/>
        <a:lstStyle/>
        <a:p>
          <a:endParaRPr lang="en-US"/>
        </a:p>
      </dgm:t>
    </dgm:pt>
    <dgm:pt modelId="{0B5E7563-9DBD-4878-9CE7-67F13BD764A7}">
      <dgm:prSet phldrT="[Text]"/>
      <dgm:spPr>
        <a:solidFill>
          <a:schemeClr val="accent3"/>
        </a:solidFill>
      </dgm:spPr>
      <dgm:t>
        <a:bodyPr/>
        <a:lstStyle/>
        <a:p>
          <a:r>
            <a:rPr lang="en-US" dirty="0"/>
            <a:t>Comparative Market Analysis</a:t>
          </a:r>
        </a:p>
      </dgm:t>
    </dgm:pt>
    <dgm:pt modelId="{5CC4DEC4-67B7-4987-929F-1D2C66A1959F}" type="parTrans" cxnId="{9821A446-F5EF-487E-B686-D4DEEA4D4787}">
      <dgm:prSet/>
      <dgm:spPr/>
      <dgm:t>
        <a:bodyPr/>
        <a:lstStyle/>
        <a:p>
          <a:endParaRPr lang="en-US"/>
        </a:p>
      </dgm:t>
    </dgm:pt>
    <dgm:pt modelId="{04A8094D-D07B-4B50-9C16-A811D0824FE5}" type="sibTrans" cxnId="{9821A446-F5EF-487E-B686-D4DEEA4D4787}">
      <dgm:prSet/>
      <dgm:spPr/>
      <dgm:t>
        <a:bodyPr/>
        <a:lstStyle/>
        <a:p>
          <a:endParaRPr lang="en-US"/>
        </a:p>
      </dgm:t>
    </dgm:pt>
    <dgm:pt modelId="{B760AF31-9484-4F93-AFA3-5E77804B4128}" type="pres">
      <dgm:prSet presAssocID="{9CC5D6FF-B647-41D4-9C57-9BB191D45C28}" presName="linear" presStyleCnt="0">
        <dgm:presLayoutVars>
          <dgm:dir/>
          <dgm:animLvl val="lvl"/>
          <dgm:resizeHandles val="exact"/>
        </dgm:presLayoutVars>
      </dgm:prSet>
      <dgm:spPr/>
    </dgm:pt>
    <dgm:pt modelId="{6DAA3223-31AC-4818-9BBB-655A9828832E}" type="pres">
      <dgm:prSet presAssocID="{B8CE27EE-A11E-49AA-BE4B-12B5DA874916}" presName="parentLin" presStyleCnt="0"/>
      <dgm:spPr/>
    </dgm:pt>
    <dgm:pt modelId="{C77C95FB-01BA-4253-A2DF-BCB61733BCA7}" type="pres">
      <dgm:prSet presAssocID="{B8CE27EE-A11E-49AA-BE4B-12B5DA874916}" presName="parentLeftMargin" presStyleLbl="node1" presStyleIdx="0" presStyleCnt="3"/>
      <dgm:spPr/>
    </dgm:pt>
    <dgm:pt modelId="{C5B6F36D-DFAF-420E-B299-CDAC0BA9BDE0}" type="pres">
      <dgm:prSet presAssocID="{B8CE27EE-A11E-49AA-BE4B-12B5DA874916}" presName="parentText" presStyleLbl="node1" presStyleIdx="0" presStyleCnt="3">
        <dgm:presLayoutVars>
          <dgm:chMax val="0"/>
          <dgm:bulletEnabled val="1"/>
        </dgm:presLayoutVars>
      </dgm:prSet>
      <dgm:spPr/>
    </dgm:pt>
    <dgm:pt modelId="{9499F3D9-2C2E-4423-8657-7F86F9E08703}" type="pres">
      <dgm:prSet presAssocID="{B8CE27EE-A11E-49AA-BE4B-12B5DA874916}" presName="negativeSpace" presStyleCnt="0"/>
      <dgm:spPr/>
    </dgm:pt>
    <dgm:pt modelId="{71647C5E-B2ED-4B0D-A86F-22B009BF771E}" type="pres">
      <dgm:prSet presAssocID="{B8CE27EE-A11E-49AA-BE4B-12B5DA874916}" presName="childText" presStyleLbl="conFgAcc1" presStyleIdx="0" presStyleCnt="3">
        <dgm:presLayoutVars>
          <dgm:bulletEnabled val="1"/>
        </dgm:presLayoutVars>
      </dgm:prSet>
      <dgm:spPr/>
    </dgm:pt>
    <dgm:pt modelId="{81BD6B42-704F-4467-857D-5F18BCE2A8CF}" type="pres">
      <dgm:prSet presAssocID="{EB6D08A3-5054-4E4B-87B5-29BB9385A634}" presName="spaceBetweenRectangles" presStyleCnt="0"/>
      <dgm:spPr/>
    </dgm:pt>
    <dgm:pt modelId="{6A900AB5-FAE4-477A-8B87-F6E1928D244B}" type="pres">
      <dgm:prSet presAssocID="{A546E059-273D-464A-8820-FF08A24CCF88}" presName="parentLin" presStyleCnt="0"/>
      <dgm:spPr/>
    </dgm:pt>
    <dgm:pt modelId="{82A3FA9A-E6B0-4F68-874F-42143ECFB5BF}" type="pres">
      <dgm:prSet presAssocID="{A546E059-273D-464A-8820-FF08A24CCF88}" presName="parentLeftMargin" presStyleLbl="node1" presStyleIdx="0" presStyleCnt="3"/>
      <dgm:spPr/>
    </dgm:pt>
    <dgm:pt modelId="{0FB0DC46-D82C-430A-B8B1-BCF86E9A9511}" type="pres">
      <dgm:prSet presAssocID="{A546E059-273D-464A-8820-FF08A24CCF88}" presName="parentText" presStyleLbl="node1" presStyleIdx="1" presStyleCnt="3">
        <dgm:presLayoutVars>
          <dgm:chMax val="0"/>
          <dgm:bulletEnabled val="1"/>
        </dgm:presLayoutVars>
      </dgm:prSet>
      <dgm:spPr/>
    </dgm:pt>
    <dgm:pt modelId="{8316A07F-6B25-41DF-AC33-B34C62E1629C}" type="pres">
      <dgm:prSet presAssocID="{A546E059-273D-464A-8820-FF08A24CCF88}" presName="negativeSpace" presStyleCnt="0"/>
      <dgm:spPr/>
    </dgm:pt>
    <dgm:pt modelId="{CCDA6232-F8E7-46A8-A5C0-F9906EE8C142}" type="pres">
      <dgm:prSet presAssocID="{A546E059-273D-464A-8820-FF08A24CCF88}" presName="childText" presStyleLbl="conFgAcc1" presStyleIdx="1" presStyleCnt="3">
        <dgm:presLayoutVars>
          <dgm:bulletEnabled val="1"/>
        </dgm:presLayoutVars>
      </dgm:prSet>
      <dgm:spPr/>
    </dgm:pt>
    <dgm:pt modelId="{40B83427-468E-4BDF-B25D-63340E4EA5A3}" type="pres">
      <dgm:prSet presAssocID="{AA0A0061-C469-4F2C-8173-CE09F47BF11B}" presName="spaceBetweenRectangles" presStyleCnt="0"/>
      <dgm:spPr/>
    </dgm:pt>
    <dgm:pt modelId="{4B86DF17-4D57-42A2-A6F6-B5C3A7A799E2}" type="pres">
      <dgm:prSet presAssocID="{0B5E7563-9DBD-4878-9CE7-67F13BD764A7}" presName="parentLin" presStyleCnt="0"/>
      <dgm:spPr/>
    </dgm:pt>
    <dgm:pt modelId="{1F0F4D35-7F5B-4B59-BBBB-C8FE59DF5D65}" type="pres">
      <dgm:prSet presAssocID="{0B5E7563-9DBD-4878-9CE7-67F13BD764A7}" presName="parentLeftMargin" presStyleLbl="node1" presStyleIdx="1" presStyleCnt="3"/>
      <dgm:spPr/>
    </dgm:pt>
    <dgm:pt modelId="{78F3A586-9264-49BE-904A-6FACB33D9C95}" type="pres">
      <dgm:prSet presAssocID="{0B5E7563-9DBD-4878-9CE7-67F13BD764A7}" presName="parentText" presStyleLbl="node1" presStyleIdx="2" presStyleCnt="3">
        <dgm:presLayoutVars>
          <dgm:chMax val="0"/>
          <dgm:bulletEnabled val="1"/>
        </dgm:presLayoutVars>
      </dgm:prSet>
      <dgm:spPr/>
    </dgm:pt>
    <dgm:pt modelId="{2FA64E9F-D81C-4247-A80B-FED784259ACF}" type="pres">
      <dgm:prSet presAssocID="{0B5E7563-9DBD-4878-9CE7-67F13BD764A7}" presName="negativeSpace" presStyleCnt="0"/>
      <dgm:spPr/>
    </dgm:pt>
    <dgm:pt modelId="{0A6C2FD7-A034-44F7-9293-C5ABAFE45464}" type="pres">
      <dgm:prSet presAssocID="{0B5E7563-9DBD-4878-9CE7-67F13BD764A7}" presName="childText" presStyleLbl="conFgAcc1" presStyleIdx="2" presStyleCnt="3">
        <dgm:presLayoutVars>
          <dgm:bulletEnabled val="1"/>
        </dgm:presLayoutVars>
      </dgm:prSet>
      <dgm:spPr/>
    </dgm:pt>
  </dgm:ptLst>
  <dgm:cxnLst>
    <dgm:cxn modelId="{1A949304-EB80-4A19-926F-E7F61CAC29F6}" type="presOf" srcId="{B8CE27EE-A11E-49AA-BE4B-12B5DA874916}" destId="{C5B6F36D-DFAF-420E-B299-CDAC0BA9BDE0}" srcOrd="1" destOrd="0" presId="urn:microsoft.com/office/officeart/2005/8/layout/list1"/>
    <dgm:cxn modelId="{B3376030-2810-43DB-9644-BB921DCAD1FA}" type="presOf" srcId="{0B5E7563-9DBD-4878-9CE7-67F13BD764A7}" destId="{1F0F4D35-7F5B-4B59-BBBB-C8FE59DF5D65}" srcOrd="0" destOrd="0" presId="urn:microsoft.com/office/officeart/2005/8/layout/list1"/>
    <dgm:cxn modelId="{7B960A63-D5B1-4E87-A78B-BF916BC1D6DC}" type="presOf" srcId="{9CC5D6FF-B647-41D4-9C57-9BB191D45C28}" destId="{B760AF31-9484-4F93-AFA3-5E77804B4128}" srcOrd="0" destOrd="0" presId="urn:microsoft.com/office/officeart/2005/8/layout/list1"/>
    <dgm:cxn modelId="{D2F60E63-01FD-4B4F-BE62-5A74F02D7ACE}" type="presOf" srcId="{B8CE27EE-A11E-49AA-BE4B-12B5DA874916}" destId="{C77C95FB-01BA-4253-A2DF-BCB61733BCA7}" srcOrd="0" destOrd="0" presId="urn:microsoft.com/office/officeart/2005/8/layout/list1"/>
    <dgm:cxn modelId="{11706764-5A21-4CBA-9AB3-7BD1C72C8505}" type="presOf" srcId="{A546E059-273D-464A-8820-FF08A24CCF88}" destId="{82A3FA9A-E6B0-4F68-874F-42143ECFB5BF}" srcOrd="0" destOrd="0" presId="urn:microsoft.com/office/officeart/2005/8/layout/list1"/>
    <dgm:cxn modelId="{9821A446-F5EF-487E-B686-D4DEEA4D4787}" srcId="{9CC5D6FF-B647-41D4-9C57-9BB191D45C28}" destId="{0B5E7563-9DBD-4878-9CE7-67F13BD764A7}" srcOrd="2" destOrd="0" parTransId="{5CC4DEC4-67B7-4987-929F-1D2C66A1959F}" sibTransId="{04A8094D-D07B-4B50-9C16-A811D0824FE5}"/>
    <dgm:cxn modelId="{66E1614C-C7D3-422E-83A3-247236C29021}" type="presOf" srcId="{A546E059-273D-464A-8820-FF08A24CCF88}" destId="{0FB0DC46-D82C-430A-B8B1-BCF86E9A9511}" srcOrd="1" destOrd="0" presId="urn:microsoft.com/office/officeart/2005/8/layout/list1"/>
    <dgm:cxn modelId="{42B28D76-37F5-4522-93EB-A6407C8FD171}" srcId="{9CC5D6FF-B647-41D4-9C57-9BB191D45C28}" destId="{A546E059-273D-464A-8820-FF08A24CCF88}" srcOrd="1" destOrd="0" parTransId="{674A2C98-BC02-4B45-80A1-0915813BA4BF}" sibTransId="{AA0A0061-C469-4F2C-8173-CE09F47BF11B}"/>
    <dgm:cxn modelId="{5DC562A4-CA7C-4326-9F01-FF826A021BA9}" type="presOf" srcId="{0B5E7563-9DBD-4878-9CE7-67F13BD764A7}" destId="{78F3A586-9264-49BE-904A-6FACB33D9C95}" srcOrd="1" destOrd="0" presId="urn:microsoft.com/office/officeart/2005/8/layout/list1"/>
    <dgm:cxn modelId="{1EFEB0EE-50A4-431A-91E2-DA64932B28FA}" srcId="{9CC5D6FF-B647-41D4-9C57-9BB191D45C28}" destId="{B8CE27EE-A11E-49AA-BE4B-12B5DA874916}" srcOrd="0" destOrd="0" parTransId="{6CECB692-6363-4A0F-90FC-78331CA2A276}" sibTransId="{EB6D08A3-5054-4E4B-87B5-29BB9385A634}"/>
    <dgm:cxn modelId="{D5549BCA-1938-4744-87DF-D3BCB29636A5}" type="presParOf" srcId="{B760AF31-9484-4F93-AFA3-5E77804B4128}" destId="{6DAA3223-31AC-4818-9BBB-655A9828832E}" srcOrd="0" destOrd="0" presId="urn:microsoft.com/office/officeart/2005/8/layout/list1"/>
    <dgm:cxn modelId="{0A8736D1-E1B3-4CB8-BFDD-8BA181212DF1}" type="presParOf" srcId="{6DAA3223-31AC-4818-9BBB-655A9828832E}" destId="{C77C95FB-01BA-4253-A2DF-BCB61733BCA7}" srcOrd="0" destOrd="0" presId="urn:microsoft.com/office/officeart/2005/8/layout/list1"/>
    <dgm:cxn modelId="{AE086CE8-3B5F-45F2-B67F-2DE2D09FBFBD}" type="presParOf" srcId="{6DAA3223-31AC-4818-9BBB-655A9828832E}" destId="{C5B6F36D-DFAF-420E-B299-CDAC0BA9BDE0}" srcOrd="1" destOrd="0" presId="urn:microsoft.com/office/officeart/2005/8/layout/list1"/>
    <dgm:cxn modelId="{5705A89D-1047-4269-BBCC-6BBC2BCBF0E5}" type="presParOf" srcId="{B760AF31-9484-4F93-AFA3-5E77804B4128}" destId="{9499F3D9-2C2E-4423-8657-7F86F9E08703}" srcOrd="1" destOrd="0" presId="urn:microsoft.com/office/officeart/2005/8/layout/list1"/>
    <dgm:cxn modelId="{882C692F-2B16-4539-80F6-6897C38FCDC7}" type="presParOf" srcId="{B760AF31-9484-4F93-AFA3-5E77804B4128}" destId="{71647C5E-B2ED-4B0D-A86F-22B009BF771E}" srcOrd="2" destOrd="0" presId="urn:microsoft.com/office/officeart/2005/8/layout/list1"/>
    <dgm:cxn modelId="{A0B22A15-9ED9-46A1-85D3-41464E1A2068}" type="presParOf" srcId="{B760AF31-9484-4F93-AFA3-5E77804B4128}" destId="{81BD6B42-704F-4467-857D-5F18BCE2A8CF}" srcOrd="3" destOrd="0" presId="urn:microsoft.com/office/officeart/2005/8/layout/list1"/>
    <dgm:cxn modelId="{8B0DF3A2-CE97-460A-84C6-1CFCED3135C8}" type="presParOf" srcId="{B760AF31-9484-4F93-AFA3-5E77804B4128}" destId="{6A900AB5-FAE4-477A-8B87-F6E1928D244B}" srcOrd="4" destOrd="0" presId="urn:microsoft.com/office/officeart/2005/8/layout/list1"/>
    <dgm:cxn modelId="{E553A4C4-AA3A-452E-81B7-7CA34E980B80}" type="presParOf" srcId="{6A900AB5-FAE4-477A-8B87-F6E1928D244B}" destId="{82A3FA9A-E6B0-4F68-874F-42143ECFB5BF}" srcOrd="0" destOrd="0" presId="urn:microsoft.com/office/officeart/2005/8/layout/list1"/>
    <dgm:cxn modelId="{7B7B282B-B129-4A53-9F88-A298EA8D11E1}" type="presParOf" srcId="{6A900AB5-FAE4-477A-8B87-F6E1928D244B}" destId="{0FB0DC46-D82C-430A-B8B1-BCF86E9A9511}" srcOrd="1" destOrd="0" presId="urn:microsoft.com/office/officeart/2005/8/layout/list1"/>
    <dgm:cxn modelId="{92D950D2-9E56-4F7E-8FB5-60ED30D4751C}" type="presParOf" srcId="{B760AF31-9484-4F93-AFA3-5E77804B4128}" destId="{8316A07F-6B25-41DF-AC33-B34C62E1629C}" srcOrd="5" destOrd="0" presId="urn:microsoft.com/office/officeart/2005/8/layout/list1"/>
    <dgm:cxn modelId="{90034976-3D6F-4514-B389-4C9887238770}" type="presParOf" srcId="{B760AF31-9484-4F93-AFA3-5E77804B4128}" destId="{CCDA6232-F8E7-46A8-A5C0-F9906EE8C142}" srcOrd="6" destOrd="0" presId="urn:microsoft.com/office/officeart/2005/8/layout/list1"/>
    <dgm:cxn modelId="{C5F65FFB-2920-47EE-A7C6-08161A8B55F2}" type="presParOf" srcId="{B760AF31-9484-4F93-AFA3-5E77804B4128}" destId="{40B83427-468E-4BDF-B25D-63340E4EA5A3}" srcOrd="7" destOrd="0" presId="urn:microsoft.com/office/officeart/2005/8/layout/list1"/>
    <dgm:cxn modelId="{08013443-1FC6-471A-9450-EF7A927E706B}" type="presParOf" srcId="{B760AF31-9484-4F93-AFA3-5E77804B4128}" destId="{4B86DF17-4D57-42A2-A6F6-B5C3A7A799E2}" srcOrd="8" destOrd="0" presId="urn:microsoft.com/office/officeart/2005/8/layout/list1"/>
    <dgm:cxn modelId="{3DEC6385-8CC9-49A2-8D5A-09AA8D5390A7}" type="presParOf" srcId="{4B86DF17-4D57-42A2-A6F6-B5C3A7A799E2}" destId="{1F0F4D35-7F5B-4B59-BBBB-C8FE59DF5D65}" srcOrd="0" destOrd="0" presId="urn:microsoft.com/office/officeart/2005/8/layout/list1"/>
    <dgm:cxn modelId="{8C588F63-8E2F-4BF4-B352-744B5575332A}" type="presParOf" srcId="{4B86DF17-4D57-42A2-A6F6-B5C3A7A799E2}" destId="{78F3A586-9264-49BE-904A-6FACB33D9C95}" srcOrd="1" destOrd="0" presId="urn:microsoft.com/office/officeart/2005/8/layout/list1"/>
    <dgm:cxn modelId="{102BF6B7-BE73-4E70-A55D-9FE6AFCB78FF}" type="presParOf" srcId="{B760AF31-9484-4F93-AFA3-5E77804B4128}" destId="{2FA64E9F-D81C-4247-A80B-FED784259ACF}" srcOrd="9" destOrd="0" presId="urn:microsoft.com/office/officeart/2005/8/layout/list1"/>
    <dgm:cxn modelId="{D435329F-0BE9-4484-91C4-FBFBFBAD5639}" type="presParOf" srcId="{B760AF31-9484-4F93-AFA3-5E77804B4128}" destId="{0A6C2FD7-A034-44F7-9293-C5ABAFE4546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CC5D6FF-B647-41D4-9C57-9BB191D45C2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8CE27EE-A11E-49AA-BE4B-12B5DA874916}">
      <dgm:prSet phldrT="[Text]"/>
      <dgm:spPr>
        <a:solidFill>
          <a:schemeClr val="accent5"/>
        </a:solidFill>
      </dgm:spPr>
      <dgm:t>
        <a:bodyPr/>
        <a:lstStyle/>
        <a:p>
          <a:r>
            <a:rPr lang="en-US" dirty="0"/>
            <a:t>Appraisal</a:t>
          </a:r>
        </a:p>
      </dgm:t>
    </dgm:pt>
    <dgm:pt modelId="{6CECB692-6363-4A0F-90FC-78331CA2A276}" type="parTrans" cxnId="{1EFEB0EE-50A4-431A-91E2-DA64932B28FA}">
      <dgm:prSet/>
      <dgm:spPr/>
      <dgm:t>
        <a:bodyPr/>
        <a:lstStyle/>
        <a:p>
          <a:endParaRPr lang="en-US"/>
        </a:p>
      </dgm:t>
    </dgm:pt>
    <dgm:pt modelId="{EB6D08A3-5054-4E4B-87B5-29BB9385A634}" type="sibTrans" cxnId="{1EFEB0EE-50A4-431A-91E2-DA64932B28FA}">
      <dgm:prSet/>
      <dgm:spPr/>
      <dgm:t>
        <a:bodyPr/>
        <a:lstStyle/>
        <a:p>
          <a:endParaRPr lang="en-US"/>
        </a:p>
      </dgm:t>
    </dgm:pt>
    <dgm:pt modelId="{A546E059-273D-464A-8820-FF08A24CCF88}">
      <dgm:prSet phldrT="[Text]"/>
      <dgm:spPr>
        <a:solidFill>
          <a:schemeClr val="accent4"/>
        </a:solidFill>
      </dgm:spPr>
      <dgm:t>
        <a:bodyPr/>
        <a:lstStyle/>
        <a:p>
          <a:r>
            <a:rPr lang="en-US" dirty="0"/>
            <a:t>Broker’s Price Opinion</a:t>
          </a:r>
        </a:p>
      </dgm:t>
    </dgm:pt>
    <dgm:pt modelId="{674A2C98-BC02-4B45-80A1-0915813BA4BF}" type="parTrans" cxnId="{42B28D76-37F5-4522-93EB-A6407C8FD171}">
      <dgm:prSet/>
      <dgm:spPr/>
      <dgm:t>
        <a:bodyPr/>
        <a:lstStyle/>
        <a:p>
          <a:endParaRPr lang="en-US"/>
        </a:p>
      </dgm:t>
    </dgm:pt>
    <dgm:pt modelId="{AA0A0061-C469-4F2C-8173-CE09F47BF11B}" type="sibTrans" cxnId="{42B28D76-37F5-4522-93EB-A6407C8FD171}">
      <dgm:prSet/>
      <dgm:spPr/>
      <dgm:t>
        <a:bodyPr/>
        <a:lstStyle/>
        <a:p>
          <a:endParaRPr lang="en-US"/>
        </a:p>
      </dgm:t>
    </dgm:pt>
    <dgm:pt modelId="{0B5E7563-9DBD-4878-9CE7-67F13BD764A7}">
      <dgm:prSet phldrT="[Text]"/>
      <dgm:spPr>
        <a:solidFill>
          <a:schemeClr val="accent3"/>
        </a:solidFill>
      </dgm:spPr>
      <dgm:t>
        <a:bodyPr/>
        <a:lstStyle/>
        <a:p>
          <a:r>
            <a:rPr lang="en-US" dirty="0"/>
            <a:t>Comparative Market Analysis</a:t>
          </a:r>
        </a:p>
      </dgm:t>
    </dgm:pt>
    <dgm:pt modelId="{5CC4DEC4-67B7-4987-929F-1D2C66A1959F}" type="parTrans" cxnId="{9821A446-F5EF-487E-B686-D4DEEA4D4787}">
      <dgm:prSet/>
      <dgm:spPr/>
      <dgm:t>
        <a:bodyPr/>
        <a:lstStyle/>
        <a:p>
          <a:endParaRPr lang="en-US"/>
        </a:p>
      </dgm:t>
    </dgm:pt>
    <dgm:pt modelId="{04A8094D-D07B-4B50-9C16-A811D0824FE5}" type="sibTrans" cxnId="{9821A446-F5EF-487E-B686-D4DEEA4D4787}">
      <dgm:prSet/>
      <dgm:spPr/>
      <dgm:t>
        <a:bodyPr/>
        <a:lstStyle/>
        <a:p>
          <a:endParaRPr lang="en-US"/>
        </a:p>
      </dgm:t>
    </dgm:pt>
    <dgm:pt modelId="{0F3B4BBD-F711-4736-A274-4015EAF0A5E7}">
      <dgm:prSet/>
      <dgm:spPr/>
      <dgm:t>
        <a:bodyPr/>
        <a:lstStyle/>
        <a:p>
          <a:r>
            <a:rPr lang="en-US" dirty="0"/>
            <a:t>The process of estimating and supporting an opinion of value.</a:t>
          </a:r>
        </a:p>
      </dgm:t>
    </dgm:pt>
    <dgm:pt modelId="{F1F5DB85-F764-48A9-9FB0-33587A453587}" type="parTrans" cxnId="{981DC520-2E60-471B-8E93-A80EE2008896}">
      <dgm:prSet/>
      <dgm:spPr/>
      <dgm:t>
        <a:bodyPr/>
        <a:lstStyle/>
        <a:p>
          <a:endParaRPr lang="en-US"/>
        </a:p>
      </dgm:t>
    </dgm:pt>
    <dgm:pt modelId="{F31AAAEF-208D-4783-96DB-672379199A06}" type="sibTrans" cxnId="{981DC520-2E60-471B-8E93-A80EE2008896}">
      <dgm:prSet/>
      <dgm:spPr/>
      <dgm:t>
        <a:bodyPr/>
        <a:lstStyle/>
        <a:p>
          <a:endParaRPr lang="en-US"/>
        </a:p>
      </dgm:t>
    </dgm:pt>
    <dgm:pt modelId="{4FB9E81A-3F46-47B9-84D5-869FE34AB6B4}">
      <dgm:prSet/>
      <dgm:spPr/>
      <dgm:t>
        <a:bodyPr/>
        <a:lstStyle/>
        <a:p>
          <a:r>
            <a:rPr lang="en-US" b="1" dirty="0"/>
            <a:t>MUST be a Licensed Appraiser to perform this duty.</a:t>
          </a:r>
        </a:p>
      </dgm:t>
    </dgm:pt>
    <dgm:pt modelId="{525F7E44-6DB7-43A7-814D-660BEFB48D87}" type="parTrans" cxnId="{DD0A2649-A628-44F3-9AA2-0F91141C201D}">
      <dgm:prSet/>
      <dgm:spPr/>
      <dgm:t>
        <a:bodyPr/>
        <a:lstStyle/>
        <a:p>
          <a:endParaRPr lang="en-US"/>
        </a:p>
      </dgm:t>
    </dgm:pt>
    <dgm:pt modelId="{3BEE2528-FD5C-4440-BA98-A6C5EF03B043}" type="sibTrans" cxnId="{DD0A2649-A628-44F3-9AA2-0F91141C201D}">
      <dgm:prSet/>
      <dgm:spPr/>
      <dgm:t>
        <a:bodyPr/>
        <a:lstStyle/>
        <a:p>
          <a:endParaRPr lang="en-US"/>
        </a:p>
      </dgm:t>
    </dgm:pt>
    <dgm:pt modelId="{E91B1E3D-F904-4D6A-9018-9049D14FE1EC}">
      <dgm:prSet/>
      <dgm:spPr/>
      <dgm:t>
        <a:bodyPr/>
        <a:lstStyle/>
        <a:p>
          <a:r>
            <a:rPr lang="en-US" dirty="0"/>
            <a:t>(BPO)  The brokers estimate of probable selling price, rather than the estimate of value.</a:t>
          </a:r>
        </a:p>
      </dgm:t>
    </dgm:pt>
    <dgm:pt modelId="{039AD895-2F4C-4C1D-A694-326580ABB9D0}" type="parTrans" cxnId="{E72E67AF-AE1C-40D6-BFBA-10F643203A69}">
      <dgm:prSet/>
      <dgm:spPr/>
      <dgm:t>
        <a:bodyPr/>
        <a:lstStyle/>
        <a:p>
          <a:endParaRPr lang="en-US"/>
        </a:p>
      </dgm:t>
    </dgm:pt>
    <dgm:pt modelId="{6B194F62-D9A3-419B-A864-5E5ABF924C8B}" type="sibTrans" cxnId="{E72E67AF-AE1C-40D6-BFBA-10F643203A69}">
      <dgm:prSet/>
      <dgm:spPr/>
      <dgm:t>
        <a:bodyPr/>
        <a:lstStyle/>
        <a:p>
          <a:endParaRPr lang="en-US"/>
        </a:p>
      </dgm:t>
    </dgm:pt>
    <dgm:pt modelId="{CAC8B3A4-B050-4074-BF37-B7F5679F1930}">
      <dgm:prSet/>
      <dgm:spPr/>
      <dgm:t>
        <a:bodyPr/>
        <a:lstStyle/>
        <a:p>
          <a:r>
            <a:rPr lang="en-US" dirty="0"/>
            <a:t>(CMA) A simplified version of the sales comparison approach used by brokers to help determine the value of the real estate.</a:t>
          </a:r>
        </a:p>
      </dgm:t>
    </dgm:pt>
    <dgm:pt modelId="{1187067E-7F53-4AF5-B42F-DD5F6211B11D}" type="parTrans" cxnId="{4E527856-82F9-4402-AC86-91E9C960C5BC}">
      <dgm:prSet/>
      <dgm:spPr/>
      <dgm:t>
        <a:bodyPr/>
        <a:lstStyle/>
        <a:p>
          <a:endParaRPr lang="en-US"/>
        </a:p>
      </dgm:t>
    </dgm:pt>
    <dgm:pt modelId="{791F3452-0BC3-4280-AFEA-15FE913AD1AB}" type="sibTrans" cxnId="{4E527856-82F9-4402-AC86-91E9C960C5BC}">
      <dgm:prSet/>
      <dgm:spPr/>
      <dgm:t>
        <a:bodyPr/>
        <a:lstStyle/>
        <a:p>
          <a:endParaRPr lang="en-US"/>
        </a:p>
      </dgm:t>
    </dgm:pt>
    <dgm:pt modelId="{B760AF31-9484-4F93-AFA3-5E77804B4128}" type="pres">
      <dgm:prSet presAssocID="{9CC5D6FF-B647-41D4-9C57-9BB191D45C28}" presName="linear" presStyleCnt="0">
        <dgm:presLayoutVars>
          <dgm:dir/>
          <dgm:animLvl val="lvl"/>
          <dgm:resizeHandles val="exact"/>
        </dgm:presLayoutVars>
      </dgm:prSet>
      <dgm:spPr/>
    </dgm:pt>
    <dgm:pt modelId="{6DAA3223-31AC-4818-9BBB-655A9828832E}" type="pres">
      <dgm:prSet presAssocID="{B8CE27EE-A11E-49AA-BE4B-12B5DA874916}" presName="parentLin" presStyleCnt="0"/>
      <dgm:spPr/>
    </dgm:pt>
    <dgm:pt modelId="{C77C95FB-01BA-4253-A2DF-BCB61733BCA7}" type="pres">
      <dgm:prSet presAssocID="{B8CE27EE-A11E-49AA-BE4B-12B5DA874916}" presName="parentLeftMargin" presStyleLbl="node1" presStyleIdx="0" presStyleCnt="3"/>
      <dgm:spPr/>
    </dgm:pt>
    <dgm:pt modelId="{C5B6F36D-DFAF-420E-B299-CDAC0BA9BDE0}" type="pres">
      <dgm:prSet presAssocID="{B8CE27EE-A11E-49AA-BE4B-12B5DA874916}" presName="parentText" presStyleLbl="node1" presStyleIdx="0" presStyleCnt="3">
        <dgm:presLayoutVars>
          <dgm:chMax val="0"/>
          <dgm:bulletEnabled val="1"/>
        </dgm:presLayoutVars>
      </dgm:prSet>
      <dgm:spPr/>
    </dgm:pt>
    <dgm:pt modelId="{9499F3D9-2C2E-4423-8657-7F86F9E08703}" type="pres">
      <dgm:prSet presAssocID="{B8CE27EE-A11E-49AA-BE4B-12B5DA874916}" presName="negativeSpace" presStyleCnt="0"/>
      <dgm:spPr/>
    </dgm:pt>
    <dgm:pt modelId="{71647C5E-B2ED-4B0D-A86F-22B009BF771E}" type="pres">
      <dgm:prSet presAssocID="{B8CE27EE-A11E-49AA-BE4B-12B5DA874916}" presName="childText" presStyleLbl="conFgAcc1" presStyleIdx="0" presStyleCnt="3">
        <dgm:presLayoutVars>
          <dgm:bulletEnabled val="1"/>
        </dgm:presLayoutVars>
      </dgm:prSet>
      <dgm:spPr/>
    </dgm:pt>
    <dgm:pt modelId="{81BD6B42-704F-4467-857D-5F18BCE2A8CF}" type="pres">
      <dgm:prSet presAssocID="{EB6D08A3-5054-4E4B-87B5-29BB9385A634}" presName="spaceBetweenRectangles" presStyleCnt="0"/>
      <dgm:spPr/>
    </dgm:pt>
    <dgm:pt modelId="{6A900AB5-FAE4-477A-8B87-F6E1928D244B}" type="pres">
      <dgm:prSet presAssocID="{A546E059-273D-464A-8820-FF08A24CCF88}" presName="parentLin" presStyleCnt="0"/>
      <dgm:spPr/>
    </dgm:pt>
    <dgm:pt modelId="{82A3FA9A-E6B0-4F68-874F-42143ECFB5BF}" type="pres">
      <dgm:prSet presAssocID="{A546E059-273D-464A-8820-FF08A24CCF88}" presName="parentLeftMargin" presStyleLbl="node1" presStyleIdx="0" presStyleCnt="3"/>
      <dgm:spPr/>
    </dgm:pt>
    <dgm:pt modelId="{0FB0DC46-D82C-430A-B8B1-BCF86E9A9511}" type="pres">
      <dgm:prSet presAssocID="{A546E059-273D-464A-8820-FF08A24CCF88}" presName="parentText" presStyleLbl="node1" presStyleIdx="1" presStyleCnt="3">
        <dgm:presLayoutVars>
          <dgm:chMax val="0"/>
          <dgm:bulletEnabled val="1"/>
        </dgm:presLayoutVars>
      </dgm:prSet>
      <dgm:spPr/>
    </dgm:pt>
    <dgm:pt modelId="{8316A07F-6B25-41DF-AC33-B34C62E1629C}" type="pres">
      <dgm:prSet presAssocID="{A546E059-273D-464A-8820-FF08A24CCF88}" presName="negativeSpace" presStyleCnt="0"/>
      <dgm:spPr/>
    </dgm:pt>
    <dgm:pt modelId="{CCDA6232-F8E7-46A8-A5C0-F9906EE8C142}" type="pres">
      <dgm:prSet presAssocID="{A546E059-273D-464A-8820-FF08A24CCF88}" presName="childText" presStyleLbl="conFgAcc1" presStyleIdx="1" presStyleCnt="3">
        <dgm:presLayoutVars>
          <dgm:bulletEnabled val="1"/>
        </dgm:presLayoutVars>
      </dgm:prSet>
      <dgm:spPr/>
    </dgm:pt>
    <dgm:pt modelId="{40B83427-468E-4BDF-B25D-63340E4EA5A3}" type="pres">
      <dgm:prSet presAssocID="{AA0A0061-C469-4F2C-8173-CE09F47BF11B}" presName="spaceBetweenRectangles" presStyleCnt="0"/>
      <dgm:spPr/>
    </dgm:pt>
    <dgm:pt modelId="{4B86DF17-4D57-42A2-A6F6-B5C3A7A799E2}" type="pres">
      <dgm:prSet presAssocID="{0B5E7563-9DBD-4878-9CE7-67F13BD764A7}" presName="parentLin" presStyleCnt="0"/>
      <dgm:spPr/>
    </dgm:pt>
    <dgm:pt modelId="{1F0F4D35-7F5B-4B59-BBBB-C8FE59DF5D65}" type="pres">
      <dgm:prSet presAssocID="{0B5E7563-9DBD-4878-9CE7-67F13BD764A7}" presName="parentLeftMargin" presStyleLbl="node1" presStyleIdx="1" presStyleCnt="3"/>
      <dgm:spPr/>
    </dgm:pt>
    <dgm:pt modelId="{78F3A586-9264-49BE-904A-6FACB33D9C95}" type="pres">
      <dgm:prSet presAssocID="{0B5E7563-9DBD-4878-9CE7-67F13BD764A7}" presName="parentText" presStyleLbl="node1" presStyleIdx="2" presStyleCnt="3">
        <dgm:presLayoutVars>
          <dgm:chMax val="0"/>
          <dgm:bulletEnabled val="1"/>
        </dgm:presLayoutVars>
      </dgm:prSet>
      <dgm:spPr/>
    </dgm:pt>
    <dgm:pt modelId="{2FA64E9F-D81C-4247-A80B-FED784259ACF}" type="pres">
      <dgm:prSet presAssocID="{0B5E7563-9DBD-4878-9CE7-67F13BD764A7}" presName="negativeSpace" presStyleCnt="0"/>
      <dgm:spPr/>
    </dgm:pt>
    <dgm:pt modelId="{0A6C2FD7-A034-44F7-9293-C5ABAFE45464}" type="pres">
      <dgm:prSet presAssocID="{0B5E7563-9DBD-4878-9CE7-67F13BD764A7}" presName="childText" presStyleLbl="conFgAcc1" presStyleIdx="2" presStyleCnt="3">
        <dgm:presLayoutVars>
          <dgm:bulletEnabled val="1"/>
        </dgm:presLayoutVars>
      </dgm:prSet>
      <dgm:spPr/>
    </dgm:pt>
  </dgm:ptLst>
  <dgm:cxnLst>
    <dgm:cxn modelId="{B37F8214-B20E-4A95-BBA5-7D14742DA12C}" type="presOf" srcId="{A546E059-273D-464A-8820-FF08A24CCF88}" destId="{0FB0DC46-D82C-430A-B8B1-BCF86E9A9511}" srcOrd="1" destOrd="0" presId="urn:microsoft.com/office/officeart/2005/8/layout/list1"/>
    <dgm:cxn modelId="{981DC520-2E60-471B-8E93-A80EE2008896}" srcId="{B8CE27EE-A11E-49AA-BE4B-12B5DA874916}" destId="{0F3B4BBD-F711-4736-A274-4015EAF0A5E7}" srcOrd="0" destOrd="0" parTransId="{F1F5DB85-F764-48A9-9FB0-33587A453587}" sibTransId="{F31AAAEF-208D-4783-96DB-672379199A06}"/>
    <dgm:cxn modelId="{3F9DFF32-340A-44C8-8598-554671F947F8}" type="presOf" srcId="{B8CE27EE-A11E-49AA-BE4B-12B5DA874916}" destId="{C77C95FB-01BA-4253-A2DF-BCB61733BCA7}" srcOrd="0" destOrd="0" presId="urn:microsoft.com/office/officeart/2005/8/layout/list1"/>
    <dgm:cxn modelId="{5D897B37-E1AB-45AF-833C-C51A991D84CD}" type="presOf" srcId="{B8CE27EE-A11E-49AA-BE4B-12B5DA874916}" destId="{C5B6F36D-DFAF-420E-B299-CDAC0BA9BDE0}" srcOrd="1" destOrd="0" presId="urn:microsoft.com/office/officeart/2005/8/layout/list1"/>
    <dgm:cxn modelId="{D89DD63F-9660-4FCA-87D4-7F0091966B97}" type="presOf" srcId="{0F3B4BBD-F711-4736-A274-4015EAF0A5E7}" destId="{71647C5E-B2ED-4B0D-A86F-22B009BF771E}" srcOrd="0" destOrd="0" presId="urn:microsoft.com/office/officeart/2005/8/layout/list1"/>
    <dgm:cxn modelId="{9821A446-F5EF-487E-B686-D4DEEA4D4787}" srcId="{9CC5D6FF-B647-41D4-9C57-9BB191D45C28}" destId="{0B5E7563-9DBD-4878-9CE7-67F13BD764A7}" srcOrd="2" destOrd="0" parTransId="{5CC4DEC4-67B7-4987-929F-1D2C66A1959F}" sibTransId="{04A8094D-D07B-4B50-9C16-A811D0824FE5}"/>
    <dgm:cxn modelId="{D6894C68-829D-4D63-913A-A93A324010CD}" type="presOf" srcId="{4FB9E81A-3F46-47B9-84D5-869FE34AB6B4}" destId="{71647C5E-B2ED-4B0D-A86F-22B009BF771E}" srcOrd="0" destOrd="1" presId="urn:microsoft.com/office/officeart/2005/8/layout/list1"/>
    <dgm:cxn modelId="{DD0A2649-A628-44F3-9AA2-0F91141C201D}" srcId="{B8CE27EE-A11E-49AA-BE4B-12B5DA874916}" destId="{4FB9E81A-3F46-47B9-84D5-869FE34AB6B4}" srcOrd="1" destOrd="0" parTransId="{525F7E44-6DB7-43A7-814D-660BEFB48D87}" sibTransId="{3BEE2528-FD5C-4440-BA98-A6C5EF03B043}"/>
    <dgm:cxn modelId="{4E527856-82F9-4402-AC86-91E9C960C5BC}" srcId="{0B5E7563-9DBD-4878-9CE7-67F13BD764A7}" destId="{CAC8B3A4-B050-4074-BF37-B7F5679F1930}" srcOrd="0" destOrd="0" parTransId="{1187067E-7F53-4AF5-B42F-DD5F6211B11D}" sibTransId="{791F3452-0BC3-4280-AFEA-15FE913AD1AB}"/>
    <dgm:cxn modelId="{42B28D76-37F5-4522-93EB-A6407C8FD171}" srcId="{9CC5D6FF-B647-41D4-9C57-9BB191D45C28}" destId="{A546E059-273D-464A-8820-FF08A24CCF88}" srcOrd="1" destOrd="0" parTransId="{674A2C98-BC02-4B45-80A1-0915813BA4BF}" sibTransId="{AA0A0061-C469-4F2C-8173-CE09F47BF11B}"/>
    <dgm:cxn modelId="{5659E5A2-45A4-4041-A38C-B683B8812366}" type="presOf" srcId="{0B5E7563-9DBD-4878-9CE7-67F13BD764A7}" destId="{78F3A586-9264-49BE-904A-6FACB33D9C95}" srcOrd="1" destOrd="0" presId="urn:microsoft.com/office/officeart/2005/8/layout/list1"/>
    <dgm:cxn modelId="{E72E67AF-AE1C-40D6-BFBA-10F643203A69}" srcId="{A546E059-273D-464A-8820-FF08A24CCF88}" destId="{E91B1E3D-F904-4D6A-9018-9049D14FE1EC}" srcOrd="0" destOrd="0" parTransId="{039AD895-2F4C-4C1D-A694-326580ABB9D0}" sibTransId="{6B194F62-D9A3-419B-A864-5E5ABF924C8B}"/>
    <dgm:cxn modelId="{837244BE-0771-4834-995A-1A4DF00E77A5}" type="presOf" srcId="{E91B1E3D-F904-4D6A-9018-9049D14FE1EC}" destId="{CCDA6232-F8E7-46A8-A5C0-F9906EE8C142}" srcOrd="0" destOrd="0" presId="urn:microsoft.com/office/officeart/2005/8/layout/list1"/>
    <dgm:cxn modelId="{AEAC51BF-D8B5-4D0A-B068-A8DD06E7991F}" type="presOf" srcId="{9CC5D6FF-B647-41D4-9C57-9BB191D45C28}" destId="{B760AF31-9484-4F93-AFA3-5E77804B4128}" srcOrd="0" destOrd="0" presId="urn:microsoft.com/office/officeart/2005/8/layout/list1"/>
    <dgm:cxn modelId="{1EFEB0EE-50A4-431A-91E2-DA64932B28FA}" srcId="{9CC5D6FF-B647-41D4-9C57-9BB191D45C28}" destId="{B8CE27EE-A11E-49AA-BE4B-12B5DA874916}" srcOrd="0" destOrd="0" parTransId="{6CECB692-6363-4A0F-90FC-78331CA2A276}" sibTransId="{EB6D08A3-5054-4E4B-87B5-29BB9385A634}"/>
    <dgm:cxn modelId="{D37DEAF4-22A7-47A9-AB36-283AE2F108F7}" type="presOf" srcId="{A546E059-273D-464A-8820-FF08A24CCF88}" destId="{82A3FA9A-E6B0-4F68-874F-42143ECFB5BF}" srcOrd="0" destOrd="0" presId="urn:microsoft.com/office/officeart/2005/8/layout/list1"/>
    <dgm:cxn modelId="{C0E6BBF6-691E-4EB9-8124-53FFDB2FA27F}" type="presOf" srcId="{0B5E7563-9DBD-4878-9CE7-67F13BD764A7}" destId="{1F0F4D35-7F5B-4B59-BBBB-C8FE59DF5D65}" srcOrd="0" destOrd="0" presId="urn:microsoft.com/office/officeart/2005/8/layout/list1"/>
    <dgm:cxn modelId="{FD0823F8-4B96-4FB7-BD20-7853B4C8DD05}" type="presOf" srcId="{CAC8B3A4-B050-4074-BF37-B7F5679F1930}" destId="{0A6C2FD7-A034-44F7-9293-C5ABAFE45464}" srcOrd="0" destOrd="0" presId="urn:microsoft.com/office/officeart/2005/8/layout/list1"/>
    <dgm:cxn modelId="{54B4EF6A-7DFF-4756-A6FB-B12F397AE9DD}" type="presParOf" srcId="{B760AF31-9484-4F93-AFA3-5E77804B4128}" destId="{6DAA3223-31AC-4818-9BBB-655A9828832E}" srcOrd="0" destOrd="0" presId="urn:microsoft.com/office/officeart/2005/8/layout/list1"/>
    <dgm:cxn modelId="{AD737C77-ADF0-40AB-B5E2-A21600413169}" type="presParOf" srcId="{6DAA3223-31AC-4818-9BBB-655A9828832E}" destId="{C77C95FB-01BA-4253-A2DF-BCB61733BCA7}" srcOrd="0" destOrd="0" presId="urn:microsoft.com/office/officeart/2005/8/layout/list1"/>
    <dgm:cxn modelId="{07F12CB2-93A7-4E29-8255-236A0AA5B709}" type="presParOf" srcId="{6DAA3223-31AC-4818-9BBB-655A9828832E}" destId="{C5B6F36D-DFAF-420E-B299-CDAC0BA9BDE0}" srcOrd="1" destOrd="0" presId="urn:microsoft.com/office/officeart/2005/8/layout/list1"/>
    <dgm:cxn modelId="{3A32717F-90C1-4274-8119-AEF1088E70F0}" type="presParOf" srcId="{B760AF31-9484-4F93-AFA3-5E77804B4128}" destId="{9499F3D9-2C2E-4423-8657-7F86F9E08703}" srcOrd="1" destOrd="0" presId="urn:microsoft.com/office/officeart/2005/8/layout/list1"/>
    <dgm:cxn modelId="{8974285F-EE72-4F3C-AFEF-BE11CAB3537F}" type="presParOf" srcId="{B760AF31-9484-4F93-AFA3-5E77804B4128}" destId="{71647C5E-B2ED-4B0D-A86F-22B009BF771E}" srcOrd="2" destOrd="0" presId="urn:microsoft.com/office/officeart/2005/8/layout/list1"/>
    <dgm:cxn modelId="{7C4061CF-3132-4121-B09F-54EA390DD493}" type="presParOf" srcId="{B760AF31-9484-4F93-AFA3-5E77804B4128}" destId="{81BD6B42-704F-4467-857D-5F18BCE2A8CF}" srcOrd="3" destOrd="0" presId="urn:microsoft.com/office/officeart/2005/8/layout/list1"/>
    <dgm:cxn modelId="{66954580-553C-4E62-91DB-D61C87E641C1}" type="presParOf" srcId="{B760AF31-9484-4F93-AFA3-5E77804B4128}" destId="{6A900AB5-FAE4-477A-8B87-F6E1928D244B}" srcOrd="4" destOrd="0" presId="urn:microsoft.com/office/officeart/2005/8/layout/list1"/>
    <dgm:cxn modelId="{71501404-2A3C-4003-8A97-328D5607C504}" type="presParOf" srcId="{6A900AB5-FAE4-477A-8B87-F6E1928D244B}" destId="{82A3FA9A-E6B0-4F68-874F-42143ECFB5BF}" srcOrd="0" destOrd="0" presId="urn:microsoft.com/office/officeart/2005/8/layout/list1"/>
    <dgm:cxn modelId="{2A86533B-9FF3-4E9A-98B7-40D71D6BD4B7}" type="presParOf" srcId="{6A900AB5-FAE4-477A-8B87-F6E1928D244B}" destId="{0FB0DC46-D82C-430A-B8B1-BCF86E9A9511}" srcOrd="1" destOrd="0" presId="urn:microsoft.com/office/officeart/2005/8/layout/list1"/>
    <dgm:cxn modelId="{82A14722-DFAA-421E-830D-F6D86229EBC5}" type="presParOf" srcId="{B760AF31-9484-4F93-AFA3-5E77804B4128}" destId="{8316A07F-6B25-41DF-AC33-B34C62E1629C}" srcOrd="5" destOrd="0" presId="urn:microsoft.com/office/officeart/2005/8/layout/list1"/>
    <dgm:cxn modelId="{D2E17D69-063C-42F5-8A32-DEEE90816B7D}" type="presParOf" srcId="{B760AF31-9484-4F93-AFA3-5E77804B4128}" destId="{CCDA6232-F8E7-46A8-A5C0-F9906EE8C142}" srcOrd="6" destOrd="0" presId="urn:microsoft.com/office/officeart/2005/8/layout/list1"/>
    <dgm:cxn modelId="{DD5C414A-1F8E-4E72-8033-5150D1967D35}" type="presParOf" srcId="{B760AF31-9484-4F93-AFA3-5E77804B4128}" destId="{40B83427-468E-4BDF-B25D-63340E4EA5A3}" srcOrd="7" destOrd="0" presId="urn:microsoft.com/office/officeart/2005/8/layout/list1"/>
    <dgm:cxn modelId="{CFD277FA-C3E7-49FA-A169-C232D7C4504B}" type="presParOf" srcId="{B760AF31-9484-4F93-AFA3-5E77804B4128}" destId="{4B86DF17-4D57-42A2-A6F6-B5C3A7A799E2}" srcOrd="8" destOrd="0" presId="urn:microsoft.com/office/officeart/2005/8/layout/list1"/>
    <dgm:cxn modelId="{BCA7C81C-9342-41C2-AE0F-AC0B065DB87E}" type="presParOf" srcId="{4B86DF17-4D57-42A2-A6F6-B5C3A7A799E2}" destId="{1F0F4D35-7F5B-4B59-BBBB-C8FE59DF5D65}" srcOrd="0" destOrd="0" presId="urn:microsoft.com/office/officeart/2005/8/layout/list1"/>
    <dgm:cxn modelId="{D68AC036-EEAE-4239-8B5C-3EEFEA67B81A}" type="presParOf" srcId="{4B86DF17-4D57-42A2-A6F6-B5C3A7A799E2}" destId="{78F3A586-9264-49BE-904A-6FACB33D9C95}" srcOrd="1" destOrd="0" presId="urn:microsoft.com/office/officeart/2005/8/layout/list1"/>
    <dgm:cxn modelId="{8C1ECEEB-578B-492F-864F-16E764DFB3FF}" type="presParOf" srcId="{B760AF31-9484-4F93-AFA3-5E77804B4128}" destId="{2FA64E9F-D81C-4247-A80B-FED784259ACF}" srcOrd="9" destOrd="0" presId="urn:microsoft.com/office/officeart/2005/8/layout/list1"/>
    <dgm:cxn modelId="{4968D878-A695-41B5-8785-38234668AFF0}" type="presParOf" srcId="{B760AF31-9484-4F93-AFA3-5E77804B4128}" destId="{0A6C2FD7-A034-44F7-9293-C5ABAFE4546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93B4208-9EE5-40BF-8B6F-E978DC13F364}"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A73058B8-839D-42B7-B12F-12424890A95C}">
      <dgm:prSet phldrT="[Text]"/>
      <dgm:spPr>
        <a:solidFill>
          <a:schemeClr val="accent6"/>
        </a:solidFill>
      </dgm:spPr>
      <dgm:t>
        <a:bodyPr/>
        <a:lstStyle/>
        <a:p>
          <a:r>
            <a:rPr lang="en-US" dirty="0"/>
            <a:t>Notice of Refusal</a:t>
          </a:r>
        </a:p>
        <a:p>
          <a:r>
            <a:rPr lang="en-US" dirty="0"/>
            <a:t>20 days</a:t>
          </a:r>
        </a:p>
      </dgm:t>
    </dgm:pt>
    <dgm:pt modelId="{8B74B7DC-FBD7-4DFF-B228-F8FAA4E0A596}" type="parTrans" cxnId="{91CAC2C9-94B8-4BC6-BD1F-1ECE6F365113}">
      <dgm:prSet/>
      <dgm:spPr/>
      <dgm:t>
        <a:bodyPr/>
        <a:lstStyle/>
        <a:p>
          <a:endParaRPr lang="en-US"/>
        </a:p>
      </dgm:t>
    </dgm:pt>
    <dgm:pt modelId="{10A89843-0C3A-4C2F-88BD-D147504A1C22}" type="sibTrans" cxnId="{91CAC2C9-94B8-4BC6-BD1F-1ECE6F365113}">
      <dgm:prSet/>
      <dgm:spPr/>
      <dgm:t>
        <a:bodyPr/>
        <a:lstStyle/>
        <a:p>
          <a:endParaRPr lang="en-US"/>
        </a:p>
      </dgm:t>
    </dgm:pt>
    <dgm:pt modelId="{0E9F14B6-5AFF-4E1D-A640-7EA781BC5C8E}">
      <dgm:prSet phldrT="[Text]"/>
      <dgm:spPr>
        <a:solidFill>
          <a:schemeClr val="accent4"/>
        </a:solidFill>
      </dgm:spPr>
      <dgm:t>
        <a:bodyPr/>
        <a:lstStyle/>
        <a:p>
          <a:r>
            <a:rPr lang="en-US" dirty="0"/>
            <a:t>Written Notice of Hearing</a:t>
          </a:r>
        </a:p>
        <a:p>
          <a:r>
            <a:rPr lang="en-US" dirty="0"/>
            <a:t>20 days</a:t>
          </a:r>
        </a:p>
      </dgm:t>
    </dgm:pt>
    <dgm:pt modelId="{2B55E266-7E79-487F-98CF-B201F7D6F1A3}" type="parTrans" cxnId="{B8A45607-7D37-49CD-BB8F-CFD0520C8746}">
      <dgm:prSet/>
      <dgm:spPr/>
      <dgm:t>
        <a:bodyPr/>
        <a:lstStyle/>
        <a:p>
          <a:endParaRPr lang="en-US"/>
        </a:p>
      </dgm:t>
    </dgm:pt>
    <dgm:pt modelId="{C372D202-A752-4B19-9992-CD5339EB5373}" type="sibTrans" cxnId="{B8A45607-7D37-49CD-BB8F-CFD0520C8746}">
      <dgm:prSet/>
      <dgm:spPr/>
      <dgm:t>
        <a:bodyPr/>
        <a:lstStyle/>
        <a:p>
          <a:endParaRPr lang="en-US"/>
        </a:p>
      </dgm:t>
    </dgm:pt>
    <dgm:pt modelId="{5AEB8CB3-2F6A-4356-9262-C5DDA01C9A6B}">
      <dgm:prSet phldrT="[Text]"/>
      <dgm:spPr>
        <a:solidFill>
          <a:schemeClr val="accent3"/>
        </a:solidFill>
      </dgm:spPr>
      <dgm:t>
        <a:bodyPr/>
        <a:lstStyle/>
        <a:p>
          <a:r>
            <a:rPr lang="en-US" dirty="0"/>
            <a:t>Hearing</a:t>
          </a:r>
        </a:p>
      </dgm:t>
    </dgm:pt>
    <dgm:pt modelId="{108585BA-E117-4963-8751-3ED1D9B69C9D}" type="parTrans" cxnId="{5F59D653-7B28-457B-8BC2-DF918F6692E4}">
      <dgm:prSet/>
      <dgm:spPr/>
      <dgm:t>
        <a:bodyPr/>
        <a:lstStyle/>
        <a:p>
          <a:endParaRPr lang="en-US"/>
        </a:p>
      </dgm:t>
    </dgm:pt>
    <dgm:pt modelId="{21627F28-4A83-4EAE-8C3D-9752A2618191}" type="sibTrans" cxnId="{5F59D653-7B28-457B-8BC2-DF918F6692E4}">
      <dgm:prSet/>
      <dgm:spPr/>
      <dgm:t>
        <a:bodyPr/>
        <a:lstStyle/>
        <a:p>
          <a:endParaRPr lang="en-US"/>
        </a:p>
      </dgm:t>
    </dgm:pt>
    <dgm:pt modelId="{D34BB394-5CBC-4143-9A6B-F8C6894BE690}">
      <dgm:prSet phldrT="[Text]"/>
      <dgm:spPr>
        <a:solidFill>
          <a:schemeClr val="accent2"/>
        </a:solidFill>
      </dgm:spPr>
      <dgm:t>
        <a:bodyPr/>
        <a:lstStyle/>
        <a:p>
          <a:r>
            <a:rPr lang="en-US" dirty="0"/>
            <a:t>(Request of Hearing Notes)</a:t>
          </a:r>
        </a:p>
        <a:p>
          <a:r>
            <a:rPr lang="en-US" dirty="0"/>
            <a:t>10 days</a:t>
          </a:r>
        </a:p>
      </dgm:t>
    </dgm:pt>
    <dgm:pt modelId="{841AE44E-C216-4E8A-BB7B-28A786299E8B}" type="parTrans" cxnId="{48BF8C33-6A42-4F98-8CAA-8F59098D5AFD}">
      <dgm:prSet/>
      <dgm:spPr/>
      <dgm:t>
        <a:bodyPr/>
        <a:lstStyle/>
        <a:p>
          <a:endParaRPr lang="en-US"/>
        </a:p>
      </dgm:t>
    </dgm:pt>
    <dgm:pt modelId="{7773FAA9-03EE-4DFB-BB04-1E24296373B2}" type="sibTrans" cxnId="{48BF8C33-6A42-4F98-8CAA-8F59098D5AFD}">
      <dgm:prSet/>
      <dgm:spPr/>
      <dgm:t>
        <a:bodyPr/>
        <a:lstStyle/>
        <a:p>
          <a:endParaRPr lang="en-US"/>
        </a:p>
      </dgm:t>
    </dgm:pt>
    <dgm:pt modelId="{DEC665D1-7582-483E-AC51-37234779AC55}">
      <dgm:prSet phldrT="[Text]"/>
      <dgm:spPr>
        <a:solidFill>
          <a:schemeClr val="accent1"/>
        </a:solidFill>
      </dgm:spPr>
      <dgm:t>
        <a:bodyPr/>
        <a:lstStyle/>
        <a:p>
          <a:r>
            <a:rPr lang="en-US" dirty="0"/>
            <a:t>Commission Decision</a:t>
          </a:r>
        </a:p>
        <a:p>
          <a:r>
            <a:rPr lang="en-US" dirty="0"/>
            <a:t>60 days</a:t>
          </a:r>
        </a:p>
      </dgm:t>
    </dgm:pt>
    <dgm:pt modelId="{BA6097D2-25B0-4314-9474-13B4F1A02807}" type="parTrans" cxnId="{F7305735-B105-40B6-B3F0-97C8FF5C3A5C}">
      <dgm:prSet/>
      <dgm:spPr/>
      <dgm:t>
        <a:bodyPr/>
        <a:lstStyle/>
        <a:p>
          <a:endParaRPr lang="en-US"/>
        </a:p>
      </dgm:t>
    </dgm:pt>
    <dgm:pt modelId="{2C56CA9F-ABC5-4E19-BE10-FDCB1A5757BA}" type="sibTrans" cxnId="{F7305735-B105-40B6-B3F0-97C8FF5C3A5C}">
      <dgm:prSet/>
      <dgm:spPr/>
      <dgm:t>
        <a:bodyPr/>
        <a:lstStyle/>
        <a:p>
          <a:endParaRPr lang="en-US"/>
        </a:p>
      </dgm:t>
    </dgm:pt>
    <dgm:pt modelId="{BC9318C4-456F-4327-AC94-37F3A1725CF6}">
      <dgm:prSet/>
      <dgm:spPr>
        <a:solidFill>
          <a:schemeClr val="accent5"/>
        </a:solidFill>
      </dgm:spPr>
      <dgm:t>
        <a:bodyPr/>
        <a:lstStyle/>
        <a:p>
          <a:r>
            <a:rPr lang="en-US" dirty="0"/>
            <a:t>Applicant Request Hearing</a:t>
          </a:r>
        </a:p>
        <a:p>
          <a:r>
            <a:rPr lang="en-US" dirty="0"/>
            <a:t>30 days</a:t>
          </a:r>
        </a:p>
      </dgm:t>
    </dgm:pt>
    <dgm:pt modelId="{1D2DE097-CF2B-41EE-9E00-E9C92FBE242D}" type="parTrans" cxnId="{F479E4C1-020A-4A80-A277-0A7776C53F03}">
      <dgm:prSet/>
      <dgm:spPr/>
      <dgm:t>
        <a:bodyPr/>
        <a:lstStyle/>
        <a:p>
          <a:endParaRPr lang="en-US"/>
        </a:p>
      </dgm:t>
    </dgm:pt>
    <dgm:pt modelId="{720044B2-ACEC-4E64-AF1F-71EE85AC0321}" type="sibTrans" cxnId="{F479E4C1-020A-4A80-A277-0A7776C53F03}">
      <dgm:prSet/>
      <dgm:spPr/>
      <dgm:t>
        <a:bodyPr/>
        <a:lstStyle/>
        <a:p>
          <a:endParaRPr lang="en-US"/>
        </a:p>
      </dgm:t>
    </dgm:pt>
    <dgm:pt modelId="{BFB1C859-D026-4D89-9CBA-2946AD8F8D9D}" type="pres">
      <dgm:prSet presAssocID="{093B4208-9EE5-40BF-8B6F-E978DC13F364}" presName="Name0" presStyleCnt="0">
        <dgm:presLayoutVars>
          <dgm:dir/>
          <dgm:resizeHandles val="exact"/>
        </dgm:presLayoutVars>
      </dgm:prSet>
      <dgm:spPr/>
    </dgm:pt>
    <dgm:pt modelId="{3D38A555-50B8-4BD4-93AE-855BA02224B0}" type="pres">
      <dgm:prSet presAssocID="{A73058B8-839D-42B7-B12F-12424890A95C}" presName="node" presStyleLbl="node1" presStyleIdx="0" presStyleCnt="6">
        <dgm:presLayoutVars>
          <dgm:bulletEnabled val="1"/>
        </dgm:presLayoutVars>
      </dgm:prSet>
      <dgm:spPr/>
    </dgm:pt>
    <dgm:pt modelId="{9F13516D-7BA1-4F51-92A8-6E683286E0D0}" type="pres">
      <dgm:prSet presAssocID="{10A89843-0C3A-4C2F-88BD-D147504A1C22}" presName="sibTrans" presStyleLbl="sibTrans1D1" presStyleIdx="0" presStyleCnt="5"/>
      <dgm:spPr/>
    </dgm:pt>
    <dgm:pt modelId="{24E0AE39-5878-473B-9009-FA5D071C08EE}" type="pres">
      <dgm:prSet presAssocID="{10A89843-0C3A-4C2F-88BD-D147504A1C22}" presName="connectorText" presStyleLbl="sibTrans1D1" presStyleIdx="0" presStyleCnt="5"/>
      <dgm:spPr/>
    </dgm:pt>
    <dgm:pt modelId="{FE91DE9E-6B2E-4B15-A0B7-414E34F4A704}" type="pres">
      <dgm:prSet presAssocID="{BC9318C4-456F-4327-AC94-37F3A1725CF6}" presName="node" presStyleLbl="node1" presStyleIdx="1" presStyleCnt="6">
        <dgm:presLayoutVars>
          <dgm:bulletEnabled val="1"/>
        </dgm:presLayoutVars>
      </dgm:prSet>
      <dgm:spPr/>
    </dgm:pt>
    <dgm:pt modelId="{5A27CF06-8FF0-489E-A195-55D66587DEC7}" type="pres">
      <dgm:prSet presAssocID="{720044B2-ACEC-4E64-AF1F-71EE85AC0321}" presName="sibTrans" presStyleLbl="sibTrans1D1" presStyleIdx="1" presStyleCnt="5"/>
      <dgm:spPr/>
    </dgm:pt>
    <dgm:pt modelId="{F363DE42-3B59-4096-ACFF-03B3551F0056}" type="pres">
      <dgm:prSet presAssocID="{720044B2-ACEC-4E64-AF1F-71EE85AC0321}" presName="connectorText" presStyleLbl="sibTrans1D1" presStyleIdx="1" presStyleCnt="5"/>
      <dgm:spPr/>
    </dgm:pt>
    <dgm:pt modelId="{8EE6D87B-40E0-40FB-BF65-0AFA507CE572}" type="pres">
      <dgm:prSet presAssocID="{0E9F14B6-5AFF-4E1D-A640-7EA781BC5C8E}" presName="node" presStyleLbl="node1" presStyleIdx="2" presStyleCnt="6">
        <dgm:presLayoutVars>
          <dgm:bulletEnabled val="1"/>
        </dgm:presLayoutVars>
      </dgm:prSet>
      <dgm:spPr/>
    </dgm:pt>
    <dgm:pt modelId="{46A1D761-F3FC-43CC-AE01-EACC4228088E}" type="pres">
      <dgm:prSet presAssocID="{C372D202-A752-4B19-9992-CD5339EB5373}" presName="sibTrans" presStyleLbl="sibTrans1D1" presStyleIdx="2" presStyleCnt="5"/>
      <dgm:spPr/>
    </dgm:pt>
    <dgm:pt modelId="{7D5B6657-E31F-4C82-9538-2C8917E01316}" type="pres">
      <dgm:prSet presAssocID="{C372D202-A752-4B19-9992-CD5339EB5373}" presName="connectorText" presStyleLbl="sibTrans1D1" presStyleIdx="2" presStyleCnt="5"/>
      <dgm:spPr/>
    </dgm:pt>
    <dgm:pt modelId="{C964D68D-A4B8-45C3-8C32-60A86DA6A466}" type="pres">
      <dgm:prSet presAssocID="{5AEB8CB3-2F6A-4356-9262-C5DDA01C9A6B}" presName="node" presStyleLbl="node1" presStyleIdx="3" presStyleCnt="6">
        <dgm:presLayoutVars>
          <dgm:bulletEnabled val="1"/>
        </dgm:presLayoutVars>
      </dgm:prSet>
      <dgm:spPr/>
    </dgm:pt>
    <dgm:pt modelId="{8EEC785D-8C12-4EF1-9C8A-70FB73C50D3C}" type="pres">
      <dgm:prSet presAssocID="{21627F28-4A83-4EAE-8C3D-9752A2618191}" presName="sibTrans" presStyleLbl="sibTrans1D1" presStyleIdx="3" presStyleCnt="5"/>
      <dgm:spPr/>
    </dgm:pt>
    <dgm:pt modelId="{7F47A06F-BB07-46FE-8818-4C9D22F42F70}" type="pres">
      <dgm:prSet presAssocID="{21627F28-4A83-4EAE-8C3D-9752A2618191}" presName="connectorText" presStyleLbl="sibTrans1D1" presStyleIdx="3" presStyleCnt="5"/>
      <dgm:spPr/>
    </dgm:pt>
    <dgm:pt modelId="{586DAE21-8649-40F7-955C-9330F7E93E47}" type="pres">
      <dgm:prSet presAssocID="{D34BB394-5CBC-4143-9A6B-F8C6894BE690}" presName="node" presStyleLbl="node1" presStyleIdx="4" presStyleCnt="6">
        <dgm:presLayoutVars>
          <dgm:bulletEnabled val="1"/>
        </dgm:presLayoutVars>
      </dgm:prSet>
      <dgm:spPr/>
    </dgm:pt>
    <dgm:pt modelId="{78AD8B1D-64EC-4ABE-A182-8EA0D3DD4B6C}" type="pres">
      <dgm:prSet presAssocID="{7773FAA9-03EE-4DFB-BB04-1E24296373B2}" presName="sibTrans" presStyleLbl="sibTrans1D1" presStyleIdx="4" presStyleCnt="5"/>
      <dgm:spPr/>
    </dgm:pt>
    <dgm:pt modelId="{13EAE5F5-1E84-45B0-AEC0-EEA015B5D03D}" type="pres">
      <dgm:prSet presAssocID="{7773FAA9-03EE-4DFB-BB04-1E24296373B2}" presName="connectorText" presStyleLbl="sibTrans1D1" presStyleIdx="4" presStyleCnt="5"/>
      <dgm:spPr/>
    </dgm:pt>
    <dgm:pt modelId="{BA276106-22E3-4F8D-94F6-7996F2F24FB0}" type="pres">
      <dgm:prSet presAssocID="{DEC665D1-7582-483E-AC51-37234779AC55}" presName="node" presStyleLbl="node1" presStyleIdx="5" presStyleCnt="6">
        <dgm:presLayoutVars>
          <dgm:bulletEnabled val="1"/>
        </dgm:presLayoutVars>
      </dgm:prSet>
      <dgm:spPr/>
    </dgm:pt>
  </dgm:ptLst>
  <dgm:cxnLst>
    <dgm:cxn modelId="{B8A45607-7D37-49CD-BB8F-CFD0520C8746}" srcId="{093B4208-9EE5-40BF-8B6F-E978DC13F364}" destId="{0E9F14B6-5AFF-4E1D-A640-7EA781BC5C8E}" srcOrd="2" destOrd="0" parTransId="{2B55E266-7E79-487F-98CF-B201F7D6F1A3}" sibTransId="{C372D202-A752-4B19-9992-CD5339EB5373}"/>
    <dgm:cxn modelId="{8E5AAD0A-81A8-482B-9E35-A5B076CD6684}" type="presOf" srcId="{BC9318C4-456F-4327-AC94-37F3A1725CF6}" destId="{FE91DE9E-6B2E-4B15-A0B7-414E34F4A704}" srcOrd="0" destOrd="0" presId="urn:microsoft.com/office/officeart/2005/8/layout/bProcess3"/>
    <dgm:cxn modelId="{84445619-1211-4430-83D4-C4F02AB67090}" type="presOf" srcId="{D34BB394-5CBC-4143-9A6B-F8C6894BE690}" destId="{586DAE21-8649-40F7-955C-9330F7E93E47}" srcOrd="0" destOrd="0" presId="urn:microsoft.com/office/officeart/2005/8/layout/bProcess3"/>
    <dgm:cxn modelId="{D125402D-07CD-4D86-BACB-66258E277827}" type="presOf" srcId="{10A89843-0C3A-4C2F-88BD-D147504A1C22}" destId="{24E0AE39-5878-473B-9009-FA5D071C08EE}" srcOrd="1" destOrd="0" presId="urn:microsoft.com/office/officeart/2005/8/layout/bProcess3"/>
    <dgm:cxn modelId="{5747C02D-B4FD-4F24-9074-460CE922918D}" type="presOf" srcId="{21627F28-4A83-4EAE-8C3D-9752A2618191}" destId="{7F47A06F-BB07-46FE-8818-4C9D22F42F70}" srcOrd="1" destOrd="0" presId="urn:microsoft.com/office/officeart/2005/8/layout/bProcess3"/>
    <dgm:cxn modelId="{48BF8C33-6A42-4F98-8CAA-8F59098D5AFD}" srcId="{093B4208-9EE5-40BF-8B6F-E978DC13F364}" destId="{D34BB394-5CBC-4143-9A6B-F8C6894BE690}" srcOrd="4" destOrd="0" parTransId="{841AE44E-C216-4E8A-BB7B-28A786299E8B}" sibTransId="{7773FAA9-03EE-4DFB-BB04-1E24296373B2}"/>
    <dgm:cxn modelId="{F7305735-B105-40B6-B3F0-97C8FF5C3A5C}" srcId="{093B4208-9EE5-40BF-8B6F-E978DC13F364}" destId="{DEC665D1-7582-483E-AC51-37234779AC55}" srcOrd="5" destOrd="0" parTransId="{BA6097D2-25B0-4314-9474-13B4F1A02807}" sibTransId="{2C56CA9F-ABC5-4E19-BE10-FDCB1A5757BA}"/>
    <dgm:cxn modelId="{60219241-C72B-4227-B4E3-8AC6F9EAEDCB}" type="presOf" srcId="{5AEB8CB3-2F6A-4356-9262-C5DDA01C9A6B}" destId="{C964D68D-A4B8-45C3-8C32-60A86DA6A466}" srcOrd="0" destOrd="0" presId="urn:microsoft.com/office/officeart/2005/8/layout/bProcess3"/>
    <dgm:cxn modelId="{5F59D653-7B28-457B-8BC2-DF918F6692E4}" srcId="{093B4208-9EE5-40BF-8B6F-E978DC13F364}" destId="{5AEB8CB3-2F6A-4356-9262-C5DDA01C9A6B}" srcOrd="3" destOrd="0" parTransId="{108585BA-E117-4963-8751-3ED1D9B69C9D}" sibTransId="{21627F28-4A83-4EAE-8C3D-9752A2618191}"/>
    <dgm:cxn modelId="{78904F7D-D74A-4BAB-8A2F-BB6E711A1D20}" type="presOf" srcId="{720044B2-ACEC-4E64-AF1F-71EE85AC0321}" destId="{F363DE42-3B59-4096-ACFF-03B3551F0056}" srcOrd="1" destOrd="0" presId="urn:microsoft.com/office/officeart/2005/8/layout/bProcess3"/>
    <dgm:cxn modelId="{FF0AD67D-CBBF-486A-9DC5-4006E39E6062}" type="presOf" srcId="{7773FAA9-03EE-4DFB-BB04-1E24296373B2}" destId="{78AD8B1D-64EC-4ABE-A182-8EA0D3DD4B6C}" srcOrd="0" destOrd="0" presId="urn:microsoft.com/office/officeart/2005/8/layout/bProcess3"/>
    <dgm:cxn modelId="{41D3A491-D83F-4A94-AF85-26C10856557F}" type="presOf" srcId="{10A89843-0C3A-4C2F-88BD-D147504A1C22}" destId="{9F13516D-7BA1-4F51-92A8-6E683286E0D0}" srcOrd="0" destOrd="0" presId="urn:microsoft.com/office/officeart/2005/8/layout/bProcess3"/>
    <dgm:cxn modelId="{D112D895-90CE-4158-A3EC-CD1E99A2EE8D}" type="presOf" srcId="{A73058B8-839D-42B7-B12F-12424890A95C}" destId="{3D38A555-50B8-4BD4-93AE-855BA02224B0}" srcOrd="0" destOrd="0" presId="urn:microsoft.com/office/officeart/2005/8/layout/bProcess3"/>
    <dgm:cxn modelId="{A78A2E9C-C38E-4BC7-8827-A4AAF504158D}" type="presOf" srcId="{0E9F14B6-5AFF-4E1D-A640-7EA781BC5C8E}" destId="{8EE6D87B-40E0-40FB-BF65-0AFA507CE572}" srcOrd="0" destOrd="0" presId="urn:microsoft.com/office/officeart/2005/8/layout/bProcess3"/>
    <dgm:cxn modelId="{2A8696A2-7DB4-4142-84FA-74CC233E5EEC}" type="presOf" srcId="{21627F28-4A83-4EAE-8C3D-9752A2618191}" destId="{8EEC785D-8C12-4EF1-9C8A-70FB73C50D3C}" srcOrd="0" destOrd="0" presId="urn:microsoft.com/office/officeart/2005/8/layout/bProcess3"/>
    <dgm:cxn modelId="{966D7AB0-AA71-4987-A5EE-9F7EEB1B0A14}" type="presOf" srcId="{C372D202-A752-4B19-9992-CD5339EB5373}" destId="{46A1D761-F3FC-43CC-AE01-EACC4228088E}" srcOrd="0" destOrd="0" presId="urn:microsoft.com/office/officeart/2005/8/layout/bProcess3"/>
    <dgm:cxn modelId="{CBD0C7BA-F2D7-4043-8A7C-1F5EBD84EF5A}" type="presOf" srcId="{720044B2-ACEC-4E64-AF1F-71EE85AC0321}" destId="{5A27CF06-8FF0-489E-A195-55D66587DEC7}" srcOrd="0" destOrd="0" presId="urn:microsoft.com/office/officeart/2005/8/layout/bProcess3"/>
    <dgm:cxn modelId="{C998BDC1-EC56-4E3D-B0CD-700182B9DA99}" type="presOf" srcId="{DEC665D1-7582-483E-AC51-37234779AC55}" destId="{BA276106-22E3-4F8D-94F6-7996F2F24FB0}" srcOrd="0" destOrd="0" presId="urn:microsoft.com/office/officeart/2005/8/layout/bProcess3"/>
    <dgm:cxn modelId="{F479E4C1-020A-4A80-A277-0A7776C53F03}" srcId="{093B4208-9EE5-40BF-8B6F-E978DC13F364}" destId="{BC9318C4-456F-4327-AC94-37F3A1725CF6}" srcOrd="1" destOrd="0" parTransId="{1D2DE097-CF2B-41EE-9E00-E9C92FBE242D}" sibTransId="{720044B2-ACEC-4E64-AF1F-71EE85AC0321}"/>
    <dgm:cxn modelId="{DDEB69C2-F06A-40F5-91E3-2BBFB3F263B6}" type="presOf" srcId="{093B4208-9EE5-40BF-8B6F-E978DC13F364}" destId="{BFB1C859-D026-4D89-9CBA-2946AD8F8D9D}" srcOrd="0" destOrd="0" presId="urn:microsoft.com/office/officeart/2005/8/layout/bProcess3"/>
    <dgm:cxn modelId="{91CAC2C9-94B8-4BC6-BD1F-1ECE6F365113}" srcId="{093B4208-9EE5-40BF-8B6F-E978DC13F364}" destId="{A73058B8-839D-42B7-B12F-12424890A95C}" srcOrd="0" destOrd="0" parTransId="{8B74B7DC-FBD7-4DFF-B228-F8FAA4E0A596}" sibTransId="{10A89843-0C3A-4C2F-88BD-D147504A1C22}"/>
    <dgm:cxn modelId="{8E470CE3-C8F7-47B3-A63B-D30332100DB3}" type="presOf" srcId="{C372D202-A752-4B19-9992-CD5339EB5373}" destId="{7D5B6657-E31F-4C82-9538-2C8917E01316}" srcOrd="1" destOrd="0" presId="urn:microsoft.com/office/officeart/2005/8/layout/bProcess3"/>
    <dgm:cxn modelId="{BB6967E6-28C0-47E1-BB40-5B4FA72AE5DB}" type="presOf" srcId="{7773FAA9-03EE-4DFB-BB04-1E24296373B2}" destId="{13EAE5F5-1E84-45B0-AEC0-EEA015B5D03D}" srcOrd="1" destOrd="0" presId="urn:microsoft.com/office/officeart/2005/8/layout/bProcess3"/>
    <dgm:cxn modelId="{64900379-76D3-4968-9BDD-CC2791EC9404}" type="presParOf" srcId="{BFB1C859-D026-4D89-9CBA-2946AD8F8D9D}" destId="{3D38A555-50B8-4BD4-93AE-855BA02224B0}" srcOrd="0" destOrd="0" presId="urn:microsoft.com/office/officeart/2005/8/layout/bProcess3"/>
    <dgm:cxn modelId="{BF9460BB-A60A-4BA1-8A58-0E60858A5E44}" type="presParOf" srcId="{BFB1C859-D026-4D89-9CBA-2946AD8F8D9D}" destId="{9F13516D-7BA1-4F51-92A8-6E683286E0D0}" srcOrd="1" destOrd="0" presId="urn:microsoft.com/office/officeart/2005/8/layout/bProcess3"/>
    <dgm:cxn modelId="{EEF9A326-D11E-4AAD-877B-9BAB31FAA3E2}" type="presParOf" srcId="{9F13516D-7BA1-4F51-92A8-6E683286E0D0}" destId="{24E0AE39-5878-473B-9009-FA5D071C08EE}" srcOrd="0" destOrd="0" presId="urn:microsoft.com/office/officeart/2005/8/layout/bProcess3"/>
    <dgm:cxn modelId="{B6B16E83-5CC5-4615-AFB9-1E60C0E37453}" type="presParOf" srcId="{BFB1C859-D026-4D89-9CBA-2946AD8F8D9D}" destId="{FE91DE9E-6B2E-4B15-A0B7-414E34F4A704}" srcOrd="2" destOrd="0" presId="urn:microsoft.com/office/officeart/2005/8/layout/bProcess3"/>
    <dgm:cxn modelId="{93A9639B-DEF0-4DC4-8F74-A52421E9FE16}" type="presParOf" srcId="{BFB1C859-D026-4D89-9CBA-2946AD8F8D9D}" destId="{5A27CF06-8FF0-489E-A195-55D66587DEC7}" srcOrd="3" destOrd="0" presId="urn:microsoft.com/office/officeart/2005/8/layout/bProcess3"/>
    <dgm:cxn modelId="{24CB2DF3-A6F3-470D-84C8-7E2A16B93976}" type="presParOf" srcId="{5A27CF06-8FF0-489E-A195-55D66587DEC7}" destId="{F363DE42-3B59-4096-ACFF-03B3551F0056}" srcOrd="0" destOrd="0" presId="urn:microsoft.com/office/officeart/2005/8/layout/bProcess3"/>
    <dgm:cxn modelId="{3BA507E4-FC3A-4843-B7D3-22E11D0C36C2}" type="presParOf" srcId="{BFB1C859-D026-4D89-9CBA-2946AD8F8D9D}" destId="{8EE6D87B-40E0-40FB-BF65-0AFA507CE572}" srcOrd="4" destOrd="0" presId="urn:microsoft.com/office/officeart/2005/8/layout/bProcess3"/>
    <dgm:cxn modelId="{A0DF1268-58A8-469F-BE07-64630F8C7143}" type="presParOf" srcId="{BFB1C859-D026-4D89-9CBA-2946AD8F8D9D}" destId="{46A1D761-F3FC-43CC-AE01-EACC4228088E}" srcOrd="5" destOrd="0" presId="urn:microsoft.com/office/officeart/2005/8/layout/bProcess3"/>
    <dgm:cxn modelId="{6A2EB8E5-4233-443B-8D50-EF067FE9AB38}" type="presParOf" srcId="{46A1D761-F3FC-43CC-AE01-EACC4228088E}" destId="{7D5B6657-E31F-4C82-9538-2C8917E01316}" srcOrd="0" destOrd="0" presId="urn:microsoft.com/office/officeart/2005/8/layout/bProcess3"/>
    <dgm:cxn modelId="{DF3CDA64-368A-4385-83CE-AA7F603146F5}" type="presParOf" srcId="{BFB1C859-D026-4D89-9CBA-2946AD8F8D9D}" destId="{C964D68D-A4B8-45C3-8C32-60A86DA6A466}" srcOrd="6" destOrd="0" presId="urn:microsoft.com/office/officeart/2005/8/layout/bProcess3"/>
    <dgm:cxn modelId="{4F8F6FC0-3F63-4E32-82EA-42FAD0429623}" type="presParOf" srcId="{BFB1C859-D026-4D89-9CBA-2946AD8F8D9D}" destId="{8EEC785D-8C12-4EF1-9C8A-70FB73C50D3C}" srcOrd="7" destOrd="0" presId="urn:microsoft.com/office/officeart/2005/8/layout/bProcess3"/>
    <dgm:cxn modelId="{0A6B194F-F71E-47BF-A0C5-8084B9975F00}" type="presParOf" srcId="{8EEC785D-8C12-4EF1-9C8A-70FB73C50D3C}" destId="{7F47A06F-BB07-46FE-8818-4C9D22F42F70}" srcOrd="0" destOrd="0" presId="urn:microsoft.com/office/officeart/2005/8/layout/bProcess3"/>
    <dgm:cxn modelId="{A6DE1F96-495D-4892-9EDA-D8D5A1A8A23A}" type="presParOf" srcId="{BFB1C859-D026-4D89-9CBA-2946AD8F8D9D}" destId="{586DAE21-8649-40F7-955C-9330F7E93E47}" srcOrd="8" destOrd="0" presId="urn:microsoft.com/office/officeart/2005/8/layout/bProcess3"/>
    <dgm:cxn modelId="{EA5234B7-CB6B-418B-90F8-E119674D2FF0}" type="presParOf" srcId="{BFB1C859-D026-4D89-9CBA-2946AD8F8D9D}" destId="{78AD8B1D-64EC-4ABE-A182-8EA0D3DD4B6C}" srcOrd="9" destOrd="0" presId="urn:microsoft.com/office/officeart/2005/8/layout/bProcess3"/>
    <dgm:cxn modelId="{E16DCADD-5F89-4E6D-800E-AA4F4E29DD71}" type="presParOf" srcId="{78AD8B1D-64EC-4ABE-A182-8EA0D3DD4B6C}" destId="{13EAE5F5-1E84-45B0-AEC0-EEA015B5D03D}" srcOrd="0" destOrd="0" presId="urn:microsoft.com/office/officeart/2005/8/layout/bProcess3"/>
    <dgm:cxn modelId="{C8690739-9B3C-451F-AB73-6B6302D6DE0B}" type="presParOf" srcId="{BFB1C859-D026-4D89-9CBA-2946AD8F8D9D}" destId="{BA276106-22E3-4F8D-94F6-7996F2F24FB0}"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3C67E77D-62FA-499D-B5E6-E79A091C5267}">
      <dgm:prSet phldrT="[Text]"/>
      <dgm:spPr/>
      <dgm:t>
        <a:bodyPr/>
        <a:lstStyle/>
        <a:p>
          <a:r>
            <a:rPr lang="en-US" dirty="0"/>
            <a:t>Discover</a:t>
          </a:r>
        </a:p>
      </dgm: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CC6B7442-0B72-4EF2-9F13-1325B51AFF9F}">
      <dgm:prSet phldrT="[Text]"/>
      <dgm:spPr/>
      <dgm:t>
        <a:bodyPr/>
        <a:lstStyle/>
        <a:p>
          <a:r>
            <a:rPr lang="en-US" dirty="0"/>
            <a:t>Key Terms</a:t>
          </a:r>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FE0A3CAE-D039-42F2-AF12-1E6F6793A633}">
      <dgm:prSet phldrT="[Text]"/>
      <dgm:spPr/>
      <dgm:t>
        <a:bodyPr/>
        <a:lstStyle/>
        <a:p>
          <a:r>
            <a:rPr lang="en-US" dirty="0"/>
            <a:t>Familiarize students with key terms and definitions.</a:t>
          </a:r>
        </a:p>
      </dgm:t>
    </dgm:pt>
    <dgm:pt modelId="{7E2ED2D1-AFF4-4DED-BB53-30A310825CE2}" type="parTrans" cxnId="{A6FB3C49-AB75-4315-BB6B-886AA454F16F}">
      <dgm:prSet/>
      <dgm:spPr/>
      <dgm:t>
        <a:bodyPr/>
        <a:lstStyle/>
        <a:p>
          <a:endParaRPr lang="en-US"/>
        </a:p>
      </dgm:t>
    </dgm:pt>
    <dgm:pt modelId="{417BDEF2-191B-4000-BDE8-D3D22A51FCF3}" type="sibTrans" cxnId="{A6FB3C49-AB75-4315-BB6B-886AA454F16F}">
      <dgm:prSet/>
      <dgm:spPr/>
      <dgm:t>
        <a:bodyPr/>
        <a:lstStyle/>
        <a:p>
          <a:endParaRPr lang="en-US"/>
        </a:p>
      </dgm:t>
    </dgm:pt>
    <dgm:pt modelId="{874621AA-2111-469B-91D0-C6E0545D39E0}">
      <dgm:prSet phldrT="[Text]"/>
      <dgm:spPr/>
      <dgm:t>
        <a:bodyPr/>
        <a:lstStyle/>
        <a:p>
          <a:r>
            <a:rPr lang="en-US" dirty="0"/>
            <a:t>Discover information found on NREC website.</a:t>
          </a:r>
        </a:p>
      </dgm:t>
    </dgm:pt>
    <dgm:pt modelId="{D5F08823-0E74-4F68-9064-A23D0B54FA96}" type="parTrans" cxnId="{09ABF228-894D-4BAB-ADBD-90640921E127}">
      <dgm:prSet/>
      <dgm:spPr/>
      <dgm:t>
        <a:bodyPr/>
        <a:lstStyle/>
        <a:p>
          <a:endParaRPr lang="en-US"/>
        </a:p>
      </dgm:t>
    </dgm:pt>
    <dgm:pt modelId="{711EBD64-4CD9-4199-9604-89E7F5C82DCE}" type="sibTrans" cxnId="{09ABF228-894D-4BAB-ADBD-90640921E127}">
      <dgm:prSet/>
      <dgm:spPr/>
      <dgm:t>
        <a:bodyPr/>
        <a:lstStyle/>
        <a:p>
          <a:endParaRPr lang="en-US"/>
        </a:p>
      </dgm:t>
    </dgm:pt>
    <dgm:pt modelId="{71D67D5D-013C-4885-A61E-A3F99D7C7108}">
      <dgm:prSet phldrT="[Text]"/>
      <dgm:spPr/>
      <dgm:t>
        <a:bodyPr/>
        <a:lstStyle/>
        <a:p>
          <a:r>
            <a:rPr lang="en-US" dirty="0"/>
            <a:t>Introduction of Students to the basic concepts of Trust Accounts.</a:t>
          </a:r>
        </a:p>
      </dgm:t>
    </dgm:pt>
    <dgm:pt modelId="{BC16BF20-A847-48B0-889B-BA6389A79929}" type="sibTrans" cxnId="{7CDF5A89-87DF-4CC1-8943-7A0E14869583}">
      <dgm:prSet/>
      <dgm:spPr/>
      <dgm:t>
        <a:bodyPr/>
        <a:lstStyle/>
        <a:p>
          <a:endParaRPr lang="en-US"/>
        </a:p>
      </dgm:t>
    </dgm:pt>
    <dgm:pt modelId="{13FD8B77-EC9C-4F7D-85F3-A7191A755A86}" type="parTrans" cxnId="{7CDF5A89-87DF-4CC1-8943-7A0E14869583}">
      <dgm:prSet/>
      <dgm:spPr/>
      <dgm:t>
        <a:bodyPr/>
        <a:lstStyle/>
        <a:p>
          <a:endParaRPr lang="en-US"/>
        </a:p>
      </dgm:t>
    </dgm:pt>
    <dgm:pt modelId="{C111C18A-FD96-4E63-821A-54D70D8DC65F}">
      <dgm:prSet phldrT="[Text]"/>
      <dgm:spPr/>
      <dgm:t>
        <a:bodyPr/>
        <a:lstStyle/>
        <a:p>
          <a:r>
            <a:rPr lang="en-US" dirty="0"/>
            <a:t>Trust Accounts</a:t>
          </a:r>
        </a:p>
      </dgm:t>
    </dgm:pt>
    <dgm:pt modelId="{B4F34DE2-2DAE-4F88-8C78-BD8892EBF4FF}" type="sibTrans" cxnId="{FFD8B471-C98F-4DB5-8DE3-2AB7E896ADD5}">
      <dgm:prSet/>
      <dgm:spPr/>
      <dgm:t>
        <a:bodyPr/>
        <a:lstStyle/>
        <a:p>
          <a:endParaRPr lang="en-US"/>
        </a:p>
      </dgm:t>
    </dgm:pt>
    <dgm:pt modelId="{83BE74EF-FAB4-45A2-BBED-7CD5259AB210}" type="parTrans" cxnId="{FFD8B471-C98F-4DB5-8DE3-2AB7E896ADD5}">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47A942F6-847D-4AE7-9CA0-5319E5F60B4F}" type="pres">
      <dgm:prSet presAssocID="{C111C18A-FD96-4E63-821A-54D70D8DC65F}" presName="parentText" presStyleLbl="node1" presStyleIdx="0" presStyleCnt="3">
        <dgm:presLayoutVars>
          <dgm:chMax val="0"/>
          <dgm:bulletEnabled val="1"/>
        </dgm:presLayoutVars>
      </dgm:prSet>
      <dgm:spPr/>
    </dgm:pt>
    <dgm:pt modelId="{6EA3914A-CB7F-4A5E-9543-C3A39D9197C9}" type="pres">
      <dgm:prSet presAssocID="{C111C18A-FD96-4E63-821A-54D70D8DC65F}" presName="childText" presStyleLbl="revTx" presStyleIdx="0" presStyleCnt="3">
        <dgm:presLayoutVars>
          <dgm:bulletEnabled val="1"/>
        </dgm:presLayoutVars>
      </dgm:prSet>
      <dgm:spPr/>
    </dgm:pt>
    <dgm:pt modelId="{81203336-F3DE-4B3A-BCF4-0F68C23AC2BB}" type="pres">
      <dgm:prSet presAssocID="{3C67E77D-62FA-499D-B5E6-E79A091C5267}" presName="parentText" presStyleLbl="node1" presStyleIdx="1" presStyleCnt="3" custLinFactNeighborX="-25726" custLinFactNeighborY="5026">
        <dgm:presLayoutVars>
          <dgm:chMax val="0"/>
          <dgm:bulletEnabled val="1"/>
        </dgm:presLayoutVars>
      </dgm:prSet>
      <dgm:spPr/>
    </dgm:pt>
    <dgm:pt modelId="{782956A5-ADC8-4959-B856-589B9D9B9635}" type="pres">
      <dgm:prSet presAssocID="{3C67E77D-62FA-499D-B5E6-E79A091C5267}" presName="childText" presStyleLbl="revTx" presStyleIdx="1" presStyleCnt="3">
        <dgm:presLayoutVars>
          <dgm:bulletEnabled val="1"/>
        </dgm:presLayoutVars>
      </dgm:prSet>
      <dgm:spPr/>
    </dgm:pt>
    <dgm:pt modelId="{D64CB5D5-837D-47FC-9E42-A26D800BC695}" type="pres">
      <dgm:prSet presAssocID="{CC6B7442-0B72-4EF2-9F13-1325B51AFF9F}" presName="parentText" presStyleLbl="node1" presStyleIdx="2" presStyleCnt="3">
        <dgm:presLayoutVars>
          <dgm:chMax val="0"/>
          <dgm:bulletEnabled val="1"/>
        </dgm:presLayoutVars>
      </dgm:prSet>
      <dgm:spPr/>
    </dgm:pt>
    <dgm:pt modelId="{08B7B17B-8600-44B0-B235-389E5D71D804}" type="pres">
      <dgm:prSet presAssocID="{CC6B7442-0B72-4EF2-9F13-1325B51AFF9F}" presName="childText" presStyleLbl="revTx" presStyleIdx="2" presStyleCnt="3">
        <dgm:presLayoutVars>
          <dgm:bulletEnabled val="1"/>
        </dgm:presLayoutVars>
      </dgm:prSet>
      <dgm:spPr/>
    </dgm:pt>
  </dgm:ptLst>
  <dgm:cxnLst>
    <dgm:cxn modelId="{09ABF228-894D-4BAB-ADBD-90640921E127}" srcId="{3C67E77D-62FA-499D-B5E6-E79A091C5267}" destId="{874621AA-2111-469B-91D0-C6E0545D39E0}" srcOrd="0" destOrd="0" parTransId="{D5F08823-0E74-4F68-9064-A23D0B54FA96}" sibTransId="{711EBD64-4CD9-4199-9604-89E7F5C82DCE}"/>
    <dgm:cxn modelId="{23636B2E-1B61-487D-9CE0-F432706CA7E9}" type="presOf" srcId="{874621AA-2111-469B-91D0-C6E0545D39E0}" destId="{782956A5-ADC8-4959-B856-589B9D9B9635}" srcOrd="0" destOrd="0" presId="urn:microsoft.com/office/officeart/2005/8/layout/vList2"/>
    <dgm:cxn modelId="{32AA6160-4426-4C4D-93AE-E2F474E37AD9}" srcId="{90119837-5B71-4D44-BB01-DB0B084933C8}" destId="{3C67E77D-62FA-499D-B5E6-E79A091C5267}" srcOrd="1" destOrd="0" parTransId="{5337D229-E330-4525-B0FA-14EC5A80604A}" sibTransId="{C056AC5D-B04E-4376-A1CB-3EAB7BE5AF5B}"/>
    <dgm:cxn modelId="{BB56E345-E3F5-41D5-98F0-2996B34AE64B}" type="presOf" srcId="{FE0A3CAE-D039-42F2-AF12-1E6F6793A633}" destId="{08B7B17B-8600-44B0-B235-389E5D71D804}" srcOrd="0" destOrd="0" presId="urn:microsoft.com/office/officeart/2005/8/layout/vList2"/>
    <dgm:cxn modelId="{A6FB3C49-AB75-4315-BB6B-886AA454F16F}" srcId="{CC6B7442-0B72-4EF2-9F13-1325B51AFF9F}" destId="{FE0A3CAE-D039-42F2-AF12-1E6F6793A633}" srcOrd="0" destOrd="0" parTransId="{7E2ED2D1-AFF4-4DED-BB53-30A310825CE2}" sibTransId="{417BDEF2-191B-4000-BDE8-D3D22A51FCF3}"/>
    <dgm:cxn modelId="{102D6D4D-90C9-40F4-A001-35DCC329B127}" srcId="{90119837-5B71-4D44-BB01-DB0B084933C8}" destId="{CC6B7442-0B72-4EF2-9F13-1325B51AFF9F}" srcOrd="2" destOrd="0" parTransId="{E3D139E0-5DC2-4F8E-9F8F-B3F0EBCD4689}" sibTransId="{FF80E1BA-0D6F-4EE8-9640-892A5897DBCD}"/>
    <dgm:cxn modelId="{FFD8B471-C98F-4DB5-8DE3-2AB7E896ADD5}" srcId="{90119837-5B71-4D44-BB01-DB0B084933C8}" destId="{C111C18A-FD96-4E63-821A-54D70D8DC65F}" srcOrd="0" destOrd="0" parTransId="{83BE74EF-FAB4-45A2-BBED-7CD5259AB210}" sibTransId="{B4F34DE2-2DAE-4F88-8C78-BD8892EBF4FF}"/>
    <dgm:cxn modelId="{D5235B53-AE44-4836-B5F0-31F22C57CEFA}" type="presOf" srcId="{C111C18A-FD96-4E63-821A-54D70D8DC65F}" destId="{47A942F6-847D-4AE7-9CA0-5319E5F60B4F}" srcOrd="0" destOrd="0" presId="urn:microsoft.com/office/officeart/2005/8/layout/vList2"/>
    <dgm:cxn modelId="{759D747E-BE6F-4AE3-8E23-75A6DC1B615C}" type="presOf" srcId="{90119837-5B71-4D44-BB01-DB0B084933C8}" destId="{ED5DCCC5-BCA8-4491-AA37-BAF153ECA184}" srcOrd="0" destOrd="0" presId="urn:microsoft.com/office/officeart/2005/8/layout/vList2"/>
    <dgm:cxn modelId="{7CDF5A89-87DF-4CC1-8943-7A0E14869583}" srcId="{C111C18A-FD96-4E63-821A-54D70D8DC65F}" destId="{71D67D5D-013C-4885-A61E-A3F99D7C7108}" srcOrd="0" destOrd="0" parTransId="{13FD8B77-EC9C-4F7D-85F3-A7191A755A86}" sibTransId="{BC16BF20-A847-48B0-889B-BA6389A79929}"/>
    <dgm:cxn modelId="{682B2F8F-F79C-4AF7-9B57-8D27069A387A}" type="presOf" srcId="{3C67E77D-62FA-499D-B5E6-E79A091C5267}" destId="{81203336-F3DE-4B3A-BCF4-0F68C23AC2BB}" srcOrd="0" destOrd="0" presId="urn:microsoft.com/office/officeart/2005/8/layout/vList2"/>
    <dgm:cxn modelId="{3F692390-41E1-4243-8BEC-FA760D8D8F3B}" type="presOf" srcId="{CC6B7442-0B72-4EF2-9F13-1325B51AFF9F}" destId="{D64CB5D5-837D-47FC-9E42-A26D800BC695}" srcOrd="0" destOrd="0" presId="urn:microsoft.com/office/officeart/2005/8/layout/vList2"/>
    <dgm:cxn modelId="{822D59FB-C212-4648-95C4-7D617BF8052A}" type="presOf" srcId="{71D67D5D-013C-4885-A61E-A3F99D7C7108}" destId="{6EA3914A-CB7F-4A5E-9543-C3A39D9197C9}" srcOrd="0" destOrd="0" presId="urn:microsoft.com/office/officeart/2005/8/layout/vList2"/>
    <dgm:cxn modelId="{C6AD2312-8701-47A0-830A-4AF0EFCE6E76}" type="presParOf" srcId="{ED5DCCC5-BCA8-4491-AA37-BAF153ECA184}" destId="{47A942F6-847D-4AE7-9CA0-5319E5F60B4F}" srcOrd="0" destOrd="0" presId="urn:microsoft.com/office/officeart/2005/8/layout/vList2"/>
    <dgm:cxn modelId="{CAD11890-DEEF-41D9-B5E7-C0D53AE87233}" type="presParOf" srcId="{ED5DCCC5-BCA8-4491-AA37-BAF153ECA184}" destId="{6EA3914A-CB7F-4A5E-9543-C3A39D9197C9}" srcOrd="1" destOrd="0" presId="urn:microsoft.com/office/officeart/2005/8/layout/vList2"/>
    <dgm:cxn modelId="{749C534C-1B59-4E3B-8D2A-A061EC937F3B}" type="presParOf" srcId="{ED5DCCC5-BCA8-4491-AA37-BAF153ECA184}" destId="{81203336-F3DE-4B3A-BCF4-0F68C23AC2BB}" srcOrd="2" destOrd="0" presId="urn:microsoft.com/office/officeart/2005/8/layout/vList2"/>
    <dgm:cxn modelId="{BFD04026-DA8E-43B2-8D6C-3BAE0D4697EE}" type="presParOf" srcId="{ED5DCCC5-BCA8-4491-AA37-BAF153ECA184}" destId="{782956A5-ADC8-4959-B856-589B9D9B9635}" srcOrd="3" destOrd="0" presId="urn:microsoft.com/office/officeart/2005/8/layout/vList2"/>
    <dgm:cxn modelId="{8E2BE0AC-93EE-4CAE-852C-5C82BC58BD7A}" type="presParOf" srcId="{ED5DCCC5-BCA8-4491-AA37-BAF153ECA184}" destId="{D64CB5D5-837D-47FC-9E42-A26D800BC695}" srcOrd="4" destOrd="0" presId="urn:microsoft.com/office/officeart/2005/8/layout/vList2"/>
    <dgm:cxn modelId="{8A6A8814-9B4D-4CC6-B449-B860879720E9}" type="presParOf" srcId="{ED5DCCC5-BCA8-4491-AA37-BAF153ECA184}" destId="{08B7B17B-8600-44B0-B235-389E5D71D80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B94D06B-1EB0-44DC-A0EE-B9F6201DACEB}"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00E4368B-7474-4783-AA1E-4DDA1F3669FB}">
      <dgm:prSet phldrT="[Text]"/>
      <dgm:spPr/>
      <dgm:t>
        <a:bodyPr/>
        <a:lstStyle/>
        <a:p>
          <a:r>
            <a:rPr lang="en-US" dirty="0"/>
            <a:t>Agents</a:t>
          </a:r>
        </a:p>
      </dgm:t>
    </dgm:pt>
    <dgm:pt modelId="{BA5F12B3-6848-4B88-9FE6-DD6FFA9CBA81}" type="parTrans" cxnId="{B47A7125-3462-49EE-92AE-70BA3349718B}">
      <dgm:prSet/>
      <dgm:spPr/>
      <dgm:t>
        <a:bodyPr/>
        <a:lstStyle/>
        <a:p>
          <a:endParaRPr lang="en-US"/>
        </a:p>
      </dgm:t>
    </dgm:pt>
    <dgm:pt modelId="{708CF9F2-72D2-4B39-9E44-00052B285586}" type="sibTrans" cxnId="{B47A7125-3462-49EE-92AE-70BA3349718B}">
      <dgm:prSet/>
      <dgm:spPr/>
      <dgm:t>
        <a:bodyPr/>
        <a:lstStyle/>
        <a:p>
          <a:endParaRPr lang="en-US"/>
        </a:p>
      </dgm:t>
    </dgm:pt>
    <dgm:pt modelId="{89905F7E-F3C0-4105-93C6-E1DFC82D23DF}">
      <dgm:prSet phldrT="[Text]"/>
      <dgm:spPr/>
      <dgm:t>
        <a:bodyPr/>
        <a:lstStyle/>
        <a:p>
          <a:endParaRPr lang="en-US" dirty="0"/>
        </a:p>
      </dgm:t>
    </dgm:pt>
    <dgm:pt modelId="{C353C8A8-4DCE-43FF-ABAA-93E2E52F260E}" type="parTrans" cxnId="{04183369-C798-498B-9A77-9CF3BE02BA51}">
      <dgm:prSet/>
      <dgm:spPr/>
      <dgm:t>
        <a:bodyPr/>
        <a:lstStyle/>
        <a:p>
          <a:endParaRPr lang="en-US"/>
        </a:p>
      </dgm:t>
    </dgm:pt>
    <dgm:pt modelId="{DB1590FA-B12A-4864-A75C-69797F03F6AB}" type="sibTrans" cxnId="{04183369-C798-498B-9A77-9CF3BE02BA51}">
      <dgm:prSet/>
      <dgm:spPr/>
      <dgm:t>
        <a:bodyPr/>
        <a:lstStyle/>
        <a:p>
          <a:endParaRPr lang="en-US"/>
        </a:p>
      </dgm:t>
    </dgm:pt>
    <dgm:pt modelId="{8CA45FD1-92F9-49AB-8620-6F8F8A70AB17}">
      <dgm:prSet phldrT="[Text]"/>
      <dgm:spPr/>
      <dgm:t>
        <a:bodyPr/>
        <a:lstStyle/>
        <a:p>
          <a:endParaRPr lang="en-US" dirty="0"/>
        </a:p>
      </dgm:t>
    </dgm:pt>
    <dgm:pt modelId="{8D2CC00F-737B-47DD-B75C-15B28630FAAE}" type="parTrans" cxnId="{AF3757D7-E564-4071-B354-8BAFB4E59721}">
      <dgm:prSet/>
      <dgm:spPr/>
      <dgm:t>
        <a:bodyPr/>
        <a:lstStyle/>
        <a:p>
          <a:endParaRPr lang="en-US"/>
        </a:p>
      </dgm:t>
    </dgm:pt>
    <dgm:pt modelId="{442892A1-4A0E-4B79-BDA4-AB3A89F6222C}" type="sibTrans" cxnId="{AF3757D7-E564-4071-B354-8BAFB4E59721}">
      <dgm:prSet/>
      <dgm:spPr/>
      <dgm:t>
        <a:bodyPr/>
        <a:lstStyle/>
        <a:p>
          <a:endParaRPr lang="en-US"/>
        </a:p>
      </dgm:t>
    </dgm:pt>
    <dgm:pt modelId="{0FF791D1-B980-4AD0-9089-E0110338A6A4}">
      <dgm:prSet phldrT="[Text]"/>
      <dgm:spPr/>
      <dgm:t>
        <a:bodyPr/>
        <a:lstStyle/>
        <a:p>
          <a:endParaRPr lang="en-US" dirty="0"/>
        </a:p>
      </dgm:t>
    </dgm:pt>
    <dgm:pt modelId="{6763C9B4-289D-48E4-9904-F494E8EC35C1}" type="parTrans" cxnId="{7195E933-24BB-4310-B551-AA610B26D977}">
      <dgm:prSet/>
      <dgm:spPr/>
      <dgm:t>
        <a:bodyPr/>
        <a:lstStyle/>
        <a:p>
          <a:endParaRPr lang="en-US"/>
        </a:p>
      </dgm:t>
    </dgm:pt>
    <dgm:pt modelId="{3B7EEDED-FF43-4A07-AAD0-FC8D0AB34C3B}" type="sibTrans" cxnId="{7195E933-24BB-4310-B551-AA610B26D977}">
      <dgm:prSet/>
      <dgm:spPr/>
      <dgm:t>
        <a:bodyPr/>
        <a:lstStyle/>
        <a:p>
          <a:endParaRPr lang="en-US"/>
        </a:p>
      </dgm:t>
    </dgm:pt>
    <dgm:pt modelId="{287B7510-4C68-4BCC-98DE-F846D71139FE}">
      <dgm:prSet phldrT="[Text]"/>
      <dgm:spPr/>
      <dgm:t>
        <a:bodyPr/>
        <a:lstStyle/>
        <a:p>
          <a:r>
            <a:rPr lang="en-US" dirty="0"/>
            <a:t>Brokers</a:t>
          </a:r>
        </a:p>
      </dgm:t>
    </dgm:pt>
    <dgm:pt modelId="{86324DDD-BE4D-4800-BBCE-71060978512B}" type="parTrans" cxnId="{48FA5E2F-E8E7-4D7D-8C8D-21878EED9C07}">
      <dgm:prSet/>
      <dgm:spPr/>
      <dgm:t>
        <a:bodyPr/>
        <a:lstStyle/>
        <a:p>
          <a:endParaRPr lang="en-US"/>
        </a:p>
      </dgm:t>
    </dgm:pt>
    <dgm:pt modelId="{77E2EAE1-0103-446F-81E7-EDD96887F485}" type="sibTrans" cxnId="{48FA5E2F-E8E7-4D7D-8C8D-21878EED9C07}">
      <dgm:prSet/>
      <dgm:spPr/>
      <dgm:t>
        <a:bodyPr/>
        <a:lstStyle/>
        <a:p>
          <a:endParaRPr lang="en-US"/>
        </a:p>
      </dgm:t>
    </dgm:pt>
    <dgm:pt modelId="{D85300B7-2931-48E1-A7B4-7969C747CAE4}">
      <dgm:prSet phldrT="[Text]"/>
      <dgm:spPr/>
      <dgm:t>
        <a:bodyPr/>
        <a:lstStyle/>
        <a:p>
          <a:endParaRPr lang="en-US" dirty="0"/>
        </a:p>
      </dgm:t>
    </dgm:pt>
    <dgm:pt modelId="{C2B19524-AF28-4BA1-9BC6-B728F018CDDD}" type="parTrans" cxnId="{BF785FCD-AF1B-4BB9-88B1-B2CA165D6644}">
      <dgm:prSet/>
      <dgm:spPr/>
      <dgm:t>
        <a:bodyPr/>
        <a:lstStyle/>
        <a:p>
          <a:endParaRPr lang="en-US"/>
        </a:p>
      </dgm:t>
    </dgm:pt>
    <dgm:pt modelId="{404E6B18-F765-4A69-A762-224B0994957D}" type="sibTrans" cxnId="{BF785FCD-AF1B-4BB9-88B1-B2CA165D6644}">
      <dgm:prSet/>
      <dgm:spPr/>
      <dgm:t>
        <a:bodyPr/>
        <a:lstStyle/>
        <a:p>
          <a:endParaRPr lang="en-US"/>
        </a:p>
      </dgm:t>
    </dgm:pt>
    <dgm:pt modelId="{403EE939-4FAF-49EC-BB54-2FAF710143E7}">
      <dgm:prSet phldrT="[Text]"/>
      <dgm:spPr/>
      <dgm:t>
        <a:bodyPr/>
        <a:lstStyle/>
        <a:p>
          <a:endParaRPr lang="en-US" dirty="0"/>
        </a:p>
      </dgm:t>
    </dgm:pt>
    <dgm:pt modelId="{B8F306DC-A8ED-4EC4-804D-F20F33503CE9}" type="parTrans" cxnId="{2350403F-218C-4F42-ACA9-B978BECCD183}">
      <dgm:prSet/>
      <dgm:spPr/>
      <dgm:t>
        <a:bodyPr/>
        <a:lstStyle/>
        <a:p>
          <a:endParaRPr lang="en-US"/>
        </a:p>
      </dgm:t>
    </dgm:pt>
    <dgm:pt modelId="{A67A8B92-70F8-4707-B7C7-4B8006097175}" type="sibTrans" cxnId="{2350403F-218C-4F42-ACA9-B978BECCD183}">
      <dgm:prSet/>
      <dgm:spPr/>
      <dgm:t>
        <a:bodyPr/>
        <a:lstStyle/>
        <a:p>
          <a:endParaRPr lang="en-US"/>
        </a:p>
      </dgm:t>
    </dgm:pt>
    <dgm:pt modelId="{420EDBFE-8186-4ACA-B6DD-D9864BF5CCF8}">
      <dgm:prSet phldrT="[Text]"/>
      <dgm:spPr/>
      <dgm:t>
        <a:bodyPr/>
        <a:lstStyle/>
        <a:p>
          <a:endParaRPr lang="en-US" dirty="0"/>
        </a:p>
      </dgm:t>
    </dgm:pt>
    <dgm:pt modelId="{93015175-9FDC-44BB-ABF4-5D6AC47BDB29}" type="parTrans" cxnId="{0732B95F-7D9A-40CE-BD9D-0349B28839D0}">
      <dgm:prSet/>
      <dgm:spPr/>
      <dgm:t>
        <a:bodyPr/>
        <a:lstStyle/>
        <a:p>
          <a:endParaRPr lang="en-US"/>
        </a:p>
      </dgm:t>
    </dgm:pt>
    <dgm:pt modelId="{0A303866-7BC2-434E-8DB1-6BD36A2AB154}" type="sibTrans" cxnId="{0732B95F-7D9A-40CE-BD9D-0349B28839D0}">
      <dgm:prSet/>
      <dgm:spPr/>
      <dgm:t>
        <a:bodyPr/>
        <a:lstStyle/>
        <a:p>
          <a:endParaRPr lang="en-US"/>
        </a:p>
      </dgm:t>
    </dgm:pt>
    <dgm:pt modelId="{3DE99707-4604-49B8-BD03-B2DE211868D5}" type="pres">
      <dgm:prSet presAssocID="{4B94D06B-1EB0-44DC-A0EE-B9F6201DACEB}" presName="layout" presStyleCnt="0">
        <dgm:presLayoutVars>
          <dgm:chMax/>
          <dgm:chPref/>
          <dgm:dir/>
          <dgm:resizeHandles/>
        </dgm:presLayoutVars>
      </dgm:prSet>
      <dgm:spPr/>
    </dgm:pt>
    <dgm:pt modelId="{59CAD16F-2C9C-40B6-8AD5-F66104A2DEB2}" type="pres">
      <dgm:prSet presAssocID="{00E4368B-7474-4783-AA1E-4DDA1F3669FB}" presName="root" presStyleCnt="0">
        <dgm:presLayoutVars>
          <dgm:chMax/>
          <dgm:chPref/>
        </dgm:presLayoutVars>
      </dgm:prSet>
      <dgm:spPr/>
    </dgm:pt>
    <dgm:pt modelId="{28ACFDFE-7B09-4C7B-A421-EB962946C21E}" type="pres">
      <dgm:prSet presAssocID="{00E4368B-7474-4783-AA1E-4DDA1F3669FB}" presName="rootComposite" presStyleCnt="0">
        <dgm:presLayoutVars/>
      </dgm:prSet>
      <dgm:spPr/>
    </dgm:pt>
    <dgm:pt modelId="{AB19BD89-804A-44A0-B4B9-719F262E5404}" type="pres">
      <dgm:prSet presAssocID="{00E4368B-7474-4783-AA1E-4DDA1F3669FB}" presName="ParentAccent" presStyleLbl="alignNode1" presStyleIdx="0" presStyleCnt="2" custLinFactNeighborX="-533" custLinFactNeighborY="-348"/>
      <dgm:spPr>
        <a:solidFill>
          <a:schemeClr val="accent3"/>
        </a:solidFill>
      </dgm:spPr>
    </dgm:pt>
    <dgm:pt modelId="{B1F7AF4B-F230-4AF1-89CE-A0A55AA54B46}" type="pres">
      <dgm:prSet presAssocID="{00E4368B-7474-4783-AA1E-4DDA1F3669FB}" presName="ParentSmallAccent" presStyleLbl="fgAcc1" presStyleIdx="0" presStyleCnt="2"/>
      <dgm:spPr/>
    </dgm:pt>
    <dgm:pt modelId="{52676F9D-3CD8-447B-96E9-38EB5BE82BE2}" type="pres">
      <dgm:prSet presAssocID="{00E4368B-7474-4783-AA1E-4DDA1F3669FB}" presName="Parent" presStyleLbl="revTx" presStyleIdx="0" presStyleCnt="8">
        <dgm:presLayoutVars>
          <dgm:chMax/>
          <dgm:chPref val="4"/>
          <dgm:bulletEnabled val="1"/>
        </dgm:presLayoutVars>
      </dgm:prSet>
      <dgm:spPr/>
    </dgm:pt>
    <dgm:pt modelId="{16E86BB2-828E-49B6-AE03-AAFD287BE495}" type="pres">
      <dgm:prSet presAssocID="{00E4368B-7474-4783-AA1E-4DDA1F3669FB}" presName="childShape" presStyleCnt="0">
        <dgm:presLayoutVars>
          <dgm:chMax val="0"/>
          <dgm:chPref val="0"/>
        </dgm:presLayoutVars>
      </dgm:prSet>
      <dgm:spPr/>
    </dgm:pt>
    <dgm:pt modelId="{CBB7AB0A-78C7-45D0-B967-42FE71566165}" type="pres">
      <dgm:prSet presAssocID="{89905F7E-F3C0-4105-93C6-E1DFC82D23DF}" presName="childComposite" presStyleCnt="0">
        <dgm:presLayoutVars>
          <dgm:chMax val="0"/>
          <dgm:chPref val="0"/>
        </dgm:presLayoutVars>
      </dgm:prSet>
      <dgm:spPr/>
    </dgm:pt>
    <dgm:pt modelId="{0F29CE21-8A72-49E9-BFD1-4C7F15F70B0C}" type="pres">
      <dgm:prSet presAssocID="{89905F7E-F3C0-4105-93C6-E1DFC82D23DF}" presName="ChildAccent" presStyleLbl="solidFgAcc1" presStyleIdx="0" presStyleCnt="6"/>
      <dgm:spPr/>
    </dgm:pt>
    <dgm:pt modelId="{82E28FD8-84C8-4933-935D-E5DA53985D0E}" type="pres">
      <dgm:prSet presAssocID="{89905F7E-F3C0-4105-93C6-E1DFC82D23DF}" presName="Child" presStyleLbl="revTx" presStyleIdx="1" presStyleCnt="8">
        <dgm:presLayoutVars>
          <dgm:chMax val="0"/>
          <dgm:chPref val="0"/>
          <dgm:bulletEnabled val="1"/>
        </dgm:presLayoutVars>
      </dgm:prSet>
      <dgm:spPr/>
    </dgm:pt>
    <dgm:pt modelId="{69EC3CFC-BFD5-4B12-8D56-1BADF8854217}" type="pres">
      <dgm:prSet presAssocID="{8CA45FD1-92F9-49AB-8620-6F8F8A70AB17}" presName="childComposite" presStyleCnt="0">
        <dgm:presLayoutVars>
          <dgm:chMax val="0"/>
          <dgm:chPref val="0"/>
        </dgm:presLayoutVars>
      </dgm:prSet>
      <dgm:spPr/>
    </dgm:pt>
    <dgm:pt modelId="{2FCD455B-7644-4632-B620-D2AB39270BCB}" type="pres">
      <dgm:prSet presAssocID="{8CA45FD1-92F9-49AB-8620-6F8F8A70AB17}" presName="ChildAccent" presStyleLbl="solidFgAcc1" presStyleIdx="1" presStyleCnt="6"/>
      <dgm:spPr/>
    </dgm:pt>
    <dgm:pt modelId="{368F5E91-B5B4-4E6D-833D-60D1F891B78A}" type="pres">
      <dgm:prSet presAssocID="{8CA45FD1-92F9-49AB-8620-6F8F8A70AB17}" presName="Child" presStyleLbl="revTx" presStyleIdx="2" presStyleCnt="8">
        <dgm:presLayoutVars>
          <dgm:chMax val="0"/>
          <dgm:chPref val="0"/>
          <dgm:bulletEnabled val="1"/>
        </dgm:presLayoutVars>
      </dgm:prSet>
      <dgm:spPr/>
    </dgm:pt>
    <dgm:pt modelId="{041DC2C8-3952-4914-BFB1-2067459C63E1}" type="pres">
      <dgm:prSet presAssocID="{0FF791D1-B980-4AD0-9089-E0110338A6A4}" presName="childComposite" presStyleCnt="0">
        <dgm:presLayoutVars>
          <dgm:chMax val="0"/>
          <dgm:chPref val="0"/>
        </dgm:presLayoutVars>
      </dgm:prSet>
      <dgm:spPr/>
    </dgm:pt>
    <dgm:pt modelId="{19C1E8BF-DF08-4BDD-94F0-5F7C6019DC7C}" type="pres">
      <dgm:prSet presAssocID="{0FF791D1-B980-4AD0-9089-E0110338A6A4}" presName="ChildAccent" presStyleLbl="solidFgAcc1" presStyleIdx="2" presStyleCnt="6"/>
      <dgm:spPr/>
    </dgm:pt>
    <dgm:pt modelId="{E69FF518-9EFF-4CC8-A98E-0D25175DC50E}" type="pres">
      <dgm:prSet presAssocID="{0FF791D1-B980-4AD0-9089-E0110338A6A4}" presName="Child" presStyleLbl="revTx" presStyleIdx="3" presStyleCnt="8">
        <dgm:presLayoutVars>
          <dgm:chMax val="0"/>
          <dgm:chPref val="0"/>
          <dgm:bulletEnabled val="1"/>
        </dgm:presLayoutVars>
      </dgm:prSet>
      <dgm:spPr/>
    </dgm:pt>
    <dgm:pt modelId="{83BFCA1C-E309-46A4-8FC4-9539CA55684F}" type="pres">
      <dgm:prSet presAssocID="{287B7510-4C68-4BCC-98DE-F846D71139FE}" presName="root" presStyleCnt="0">
        <dgm:presLayoutVars>
          <dgm:chMax/>
          <dgm:chPref/>
        </dgm:presLayoutVars>
      </dgm:prSet>
      <dgm:spPr/>
    </dgm:pt>
    <dgm:pt modelId="{365C54E1-2241-4ADA-83C2-F4D78DE2947C}" type="pres">
      <dgm:prSet presAssocID="{287B7510-4C68-4BCC-98DE-F846D71139FE}" presName="rootComposite" presStyleCnt="0">
        <dgm:presLayoutVars/>
      </dgm:prSet>
      <dgm:spPr/>
    </dgm:pt>
    <dgm:pt modelId="{D33814E2-D607-4AA9-AE9B-9E58E96D0827}" type="pres">
      <dgm:prSet presAssocID="{287B7510-4C68-4BCC-98DE-F846D71139FE}" presName="ParentAccent" presStyleLbl="alignNode1" presStyleIdx="1" presStyleCnt="2"/>
      <dgm:spPr>
        <a:solidFill>
          <a:schemeClr val="accent2"/>
        </a:solidFill>
      </dgm:spPr>
    </dgm:pt>
    <dgm:pt modelId="{54F2A910-B9D6-43F8-ADDA-54FA453B4F15}" type="pres">
      <dgm:prSet presAssocID="{287B7510-4C68-4BCC-98DE-F846D71139FE}" presName="ParentSmallAccent" presStyleLbl="fgAcc1" presStyleIdx="1" presStyleCnt="2"/>
      <dgm:spPr/>
    </dgm:pt>
    <dgm:pt modelId="{9F8071DE-444C-4725-84EA-535C61E8338D}" type="pres">
      <dgm:prSet presAssocID="{287B7510-4C68-4BCC-98DE-F846D71139FE}" presName="Parent" presStyleLbl="revTx" presStyleIdx="4" presStyleCnt="8">
        <dgm:presLayoutVars>
          <dgm:chMax/>
          <dgm:chPref val="4"/>
          <dgm:bulletEnabled val="1"/>
        </dgm:presLayoutVars>
      </dgm:prSet>
      <dgm:spPr/>
    </dgm:pt>
    <dgm:pt modelId="{9F163305-E82D-46E1-92D5-6F4AF63EC0D7}" type="pres">
      <dgm:prSet presAssocID="{287B7510-4C68-4BCC-98DE-F846D71139FE}" presName="childShape" presStyleCnt="0">
        <dgm:presLayoutVars>
          <dgm:chMax val="0"/>
          <dgm:chPref val="0"/>
        </dgm:presLayoutVars>
      </dgm:prSet>
      <dgm:spPr/>
    </dgm:pt>
    <dgm:pt modelId="{8E1C3C8E-198E-4D22-A51C-ACB7A03D3CF0}" type="pres">
      <dgm:prSet presAssocID="{D85300B7-2931-48E1-A7B4-7969C747CAE4}" presName="childComposite" presStyleCnt="0">
        <dgm:presLayoutVars>
          <dgm:chMax val="0"/>
          <dgm:chPref val="0"/>
        </dgm:presLayoutVars>
      </dgm:prSet>
      <dgm:spPr/>
    </dgm:pt>
    <dgm:pt modelId="{382E8DB3-3D73-421F-BC18-E2134F42E073}" type="pres">
      <dgm:prSet presAssocID="{D85300B7-2931-48E1-A7B4-7969C747CAE4}" presName="ChildAccent" presStyleLbl="solidFgAcc1" presStyleIdx="3" presStyleCnt="6"/>
      <dgm:spPr/>
    </dgm:pt>
    <dgm:pt modelId="{61561229-049B-4361-91C0-36E31983D68D}" type="pres">
      <dgm:prSet presAssocID="{D85300B7-2931-48E1-A7B4-7969C747CAE4}" presName="Child" presStyleLbl="revTx" presStyleIdx="5" presStyleCnt="8">
        <dgm:presLayoutVars>
          <dgm:chMax val="0"/>
          <dgm:chPref val="0"/>
          <dgm:bulletEnabled val="1"/>
        </dgm:presLayoutVars>
      </dgm:prSet>
      <dgm:spPr/>
    </dgm:pt>
    <dgm:pt modelId="{3E23209A-E32A-4189-BA57-DD835F5FC54A}" type="pres">
      <dgm:prSet presAssocID="{403EE939-4FAF-49EC-BB54-2FAF710143E7}" presName="childComposite" presStyleCnt="0">
        <dgm:presLayoutVars>
          <dgm:chMax val="0"/>
          <dgm:chPref val="0"/>
        </dgm:presLayoutVars>
      </dgm:prSet>
      <dgm:spPr/>
    </dgm:pt>
    <dgm:pt modelId="{067EEB29-CF51-454E-917D-07B33AF84FDB}" type="pres">
      <dgm:prSet presAssocID="{403EE939-4FAF-49EC-BB54-2FAF710143E7}" presName="ChildAccent" presStyleLbl="solidFgAcc1" presStyleIdx="4" presStyleCnt="6"/>
      <dgm:spPr/>
    </dgm:pt>
    <dgm:pt modelId="{33424C2D-B12F-4EA5-866C-871116B64097}" type="pres">
      <dgm:prSet presAssocID="{403EE939-4FAF-49EC-BB54-2FAF710143E7}" presName="Child" presStyleLbl="revTx" presStyleIdx="6" presStyleCnt="8">
        <dgm:presLayoutVars>
          <dgm:chMax val="0"/>
          <dgm:chPref val="0"/>
          <dgm:bulletEnabled val="1"/>
        </dgm:presLayoutVars>
      </dgm:prSet>
      <dgm:spPr/>
    </dgm:pt>
    <dgm:pt modelId="{345ED92B-CCCB-4451-AFFE-B6CC3FCFCD7C}" type="pres">
      <dgm:prSet presAssocID="{420EDBFE-8186-4ACA-B6DD-D9864BF5CCF8}" presName="childComposite" presStyleCnt="0">
        <dgm:presLayoutVars>
          <dgm:chMax val="0"/>
          <dgm:chPref val="0"/>
        </dgm:presLayoutVars>
      </dgm:prSet>
      <dgm:spPr/>
    </dgm:pt>
    <dgm:pt modelId="{243C18FF-418F-4168-BA11-F62D65642825}" type="pres">
      <dgm:prSet presAssocID="{420EDBFE-8186-4ACA-B6DD-D9864BF5CCF8}" presName="ChildAccent" presStyleLbl="solidFgAcc1" presStyleIdx="5" presStyleCnt="6"/>
      <dgm:spPr/>
    </dgm:pt>
    <dgm:pt modelId="{328A6C23-A3D0-4AEE-81A5-8A50D9CCA91F}" type="pres">
      <dgm:prSet presAssocID="{420EDBFE-8186-4ACA-B6DD-D9864BF5CCF8}" presName="Child" presStyleLbl="revTx" presStyleIdx="7" presStyleCnt="8">
        <dgm:presLayoutVars>
          <dgm:chMax val="0"/>
          <dgm:chPref val="0"/>
          <dgm:bulletEnabled val="1"/>
        </dgm:presLayoutVars>
      </dgm:prSet>
      <dgm:spPr/>
    </dgm:pt>
  </dgm:ptLst>
  <dgm:cxnLst>
    <dgm:cxn modelId="{B48A6101-A222-4023-82F0-A5F9028968EF}" type="presOf" srcId="{8CA45FD1-92F9-49AB-8620-6F8F8A70AB17}" destId="{368F5E91-B5B4-4E6D-833D-60D1F891B78A}" srcOrd="0" destOrd="0" presId="urn:microsoft.com/office/officeart/2008/layout/SquareAccentList"/>
    <dgm:cxn modelId="{B27F0A0A-F1D3-4180-9813-F618FA5436F8}" type="presOf" srcId="{420EDBFE-8186-4ACA-B6DD-D9864BF5CCF8}" destId="{328A6C23-A3D0-4AEE-81A5-8A50D9CCA91F}" srcOrd="0" destOrd="0" presId="urn:microsoft.com/office/officeart/2008/layout/SquareAccentList"/>
    <dgm:cxn modelId="{B47A7125-3462-49EE-92AE-70BA3349718B}" srcId="{4B94D06B-1EB0-44DC-A0EE-B9F6201DACEB}" destId="{00E4368B-7474-4783-AA1E-4DDA1F3669FB}" srcOrd="0" destOrd="0" parTransId="{BA5F12B3-6848-4B88-9FE6-DD6FFA9CBA81}" sibTransId="{708CF9F2-72D2-4B39-9E44-00052B285586}"/>
    <dgm:cxn modelId="{48FA5E2F-E8E7-4D7D-8C8D-21878EED9C07}" srcId="{4B94D06B-1EB0-44DC-A0EE-B9F6201DACEB}" destId="{287B7510-4C68-4BCC-98DE-F846D71139FE}" srcOrd="1" destOrd="0" parTransId="{86324DDD-BE4D-4800-BBCE-71060978512B}" sibTransId="{77E2EAE1-0103-446F-81E7-EDD96887F485}"/>
    <dgm:cxn modelId="{03D27530-DF48-4D4F-8F86-E7EBCB29A7A6}" type="presOf" srcId="{287B7510-4C68-4BCC-98DE-F846D71139FE}" destId="{9F8071DE-444C-4725-84EA-535C61E8338D}" srcOrd="0" destOrd="0" presId="urn:microsoft.com/office/officeart/2008/layout/SquareAccentList"/>
    <dgm:cxn modelId="{7195E933-24BB-4310-B551-AA610B26D977}" srcId="{00E4368B-7474-4783-AA1E-4DDA1F3669FB}" destId="{0FF791D1-B980-4AD0-9089-E0110338A6A4}" srcOrd="2" destOrd="0" parTransId="{6763C9B4-289D-48E4-9904-F494E8EC35C1}" sibTransId="{3B7EEDED-FF43-4A07-AAD0-FC8D0AB34C3B}"/>
    <dgm:cxn modelId="{2350403F-218C-4F42-ACA9-B978BECCD183}" srcId="{287B7510-4C68-4BCC-98DE-F846D71139FE}" destId="{403EE939-4FAF-49EC-BB54-2FAF710143E7}" srcOrd="1" destOrd="0" parTransId="{B8F306DC-A8ED-4EC4-804D-F20F33503CE9}" sibTransId="{A67A8B92-70F8-4707-B7C7-4B8006097175}"/>
    <dgm:cxn modelId="{0732B95F-7D9A-40CE-BD9D-0349B28839D0}" srcId="{287B7510-4C68-4BCC-98DE-F846D71139FE}" destId="{420EDBFE-8186-4ACA-B6DD-D9864BF5CCF8}" srcOrd="2" destOrd="0" parTransId="{93015175-9FDC-44BB-ABF4-5D6AC47BDB29}" sibTransId="{0A303866-7BC2-434E-8DB1-6BD36A2AB154}"/>
    <dgm:cxn modelId="{07520143-909A-43E0-8703-DB2AC00989B3}" type="presOf" srcId="{89905F7E-F3C0-4105-93C6-E1DFC82D23DF}" destId="{82E28FD8-84C8-4933-935D-E5DA53985D0E}" srcOrd="0" destOrd="0" presId="urn:microsoft.com/office/officeart/2008/layout/SquareAccentList"/>
    <dgm:cxn modelId="{04183369-C798-498B-9A77-9CF3BE02BA51}" srcId="{00E4368B-7474-4783-AA1E-4DDA1F3669FB}" destId="{89905F7E-F3C0-4105-93C6-E1DFC82D23DF}" srcOrd="0" destOrd="0" parTransId="{C353C8A8-4DCE-43FF-ABAA-93E2E52F260E}" sibTransId="{DB1590FA-B12A-4864-A75C-69797F03F6AB}"/>
    <dgm:cxn modelId="{F6AB2E59-CFCF-4973-86CB-A1724C5A9F26}" type="presOf" srcId="{00E4368B-7474-4783-AA1E-4DDA1F3669FB}" destId="{52676F9D-3CD8-447B-96E9-38EB5BE82BE2}" srcOrd="0" destOrd="0" presId="urn:microsoft.com/office/officeart/2008/layout/SquareAccentList"/>
    <dgm:cxn modelId="{68847559-0A51-449B-B938-324AFF33FE55}" type="presOf" srcId="{0FF791D1-B980-4AD0-9089-E0110338A6A4}" destId="{E69FF518-9EFF-4CC8-A98E-0D25175DC50E}" srcOrd="0" destOrd="0" presId="urn:microsoft.com/office/officeart/2008/layout/SquareAccentList"/>
    <dgm:cxn modelId="{255CF4A9-6A7F-4B19-8DC7-FA0A14787D82}" type="presOf" srcId="{4B94D06B-1EB0-44DC-A0EE-B9F6201DACEB}" destId="{3DE99707-4604-49B8-BD03-B2DE211868D5}" srcOrd="0" destOrd="0" presId="urn:microsoft.com/office/officeart/2008/layout/SquareAccentList"/>
    <dgm:cxn modelId="{3CCDB4B1-5A61-40AC-A465-65E442477E92}" type="presOf" srcId="{D85300B7-2931-48E1-A7B4-7969C747CAE4}" destId="{61561229-049B-4361-91C0-36E31983D68D}" srcOrd="0" destOrd="0" presId="urn:microsoft.com/office/officeart/2008/layout/SquareAccentList"/>
    <dgm:cxn modelId="{BF785FCD-AF1B-4BB9-88B1-B2CA165D6644}" srcId="{287B7510-4C68-4BCC-98DE-F846D71139FE}" destId="{D85300B7-2931-48E1-A7B4-7969C747CAE4}" srcOrd="0" destOrd="0" parTransId="{C2B19524-AF28-4BA1-9BC6-B728F018CDDD}" sibTransId="{404E6B18-F765-4A69-A762-224B0994957D}"/>
    <dgm:cxn modelId="{AF3757D7-E564-4071-B354-8BAFB4E59721}" srcId="{00E4368B-7474-4783-AA1E-4DDA1F3669FB}" destId="{8CA45FD1-92F9-49AB-8620-6F8F8A70AB17}" srcOrd="1" destOrd="0" parTransId="{8D2CC00F-737B-47DD-B75C-15B28630FAAE}" sibTransId="{442892A1-4A0E-4B79-BDA4-AB3A89F6222C}"/>
    <dgm:cxn modelId="{5A2706E1-8D57-48C1-838B-EE5CC497AE53}" type="presOf" srcId="{403EE939-4FAF-49EC-BB54-2FAF710143E7}" destId="{33424C2D-B12F-4EA5-866C-871116B64097}" srcOrd="0" destOrd="0" presId="urn:microsoft.com/office/officeart/2008/layout/SquareAccentList"/>
    <dgm:cxn modelId="{E78CCBE7-BC8E-4CE2-BA7B-8DF116A09CD0}" type="presParOf" srcId="{3DE99707-4604-49B8-BD03-B2DE211868D5}" destId="{59CAD16F-2C9C-40B6-8AD5-F66104A2DEB2}" srcOrd="0" destOrd="0" presId="urn:microsoft.com/office/officeart/2008/layout/SquareAccentList"/>
    <dgm:cxn modelId="{B49343F4-A27A-4940-8E6E-68D1560F8DAE}" type="presParOf" srcId="{59CAD16F-2C9C-40B6-8AD5-F66104A2DEB2}" destId="{28ACFDFE-7B09-4C7B-A421-EB962946C21E}" srcOrd="0" destOrd="0" presId="urn:microsoft.com/office/officeart/2008/layout/SquareAccentList"/>
    <dgm:cxn modelId="{6E520F96-EA73-4B68-8F4A-7C918F23472F}" type="presParOf" srcId="{28ACFDFE-7B09-4C7B-A421-EB962946C21E}" destId="{AB19BD89-804A-44A0-B4B9-719F262E5404}" srcOrd="0" destOrd="0" presId="urn:microsoft.com/office/officeart/2008/layout/SquareAccentList"/>
    <dgm:cxn modelId="{0D7A5CE2-7E69-4327-B844-A8D763E88A87}" type="presParOf" srcId="{28ACFDFE-7B09-4C7B-A421-EB962946C21E}" destId="{B1F7AF4B-F230-4AF1-89CE-A0A55AA54B46}" srcOrd="1" destOrd="0" presId="urn:microsoft.com/office/officeart/2008/layout/SquareAccentList"/>
    <dgm:cxn modelId="{D5F5C6DC-5966-438C-B7AD-E9F2D9C2F642}" type="presParOf" srcId="{28ACFDFE-7B09-4C7B-A421-EB962946C21E}" destId="{52676F9D-3CD8-447B-96E9-38EB5BE82BE2}" srcOrd="2" destOrd="0" presId="urn:microsoft.com/office/officeart/2008/layout/SquareAccentList"/>
    <dgm:cxn modelId="{781A619F-3C8E-457A-9020-873286821EDB}" type="presParOf" srcId="{59CAD16F-2C9C-40B6-8AD5-F66104A2DEB2}" destId="{16E86BB2-828E-49B6-AE03-AAFD287BE495}" srcOrd="1" destOrd="0" presId="urn:microsoft.com/office/officeart/2008/layout/SquareAccentList"/>
    <dgm:cxn modelId="{63E8462D-C65D-4244-B4B4-1D18179C4179}" type="presParOf" srcId="{16E86BB2-828E-49B6-AE03-AAFD287BE495}" destId="{CBB7AB0A-78C7-45D0-B967-42FE71566165}" srcOrd="0" destOrd="0" presId="urn:microsoft.com/office/officeart/2008/layout/SquareAccentList"/>
    <dgm:cxn modelId="{A8956FD8-C410-4560-91FB-9BCE1753F1D6}" type="presParOf" srcId="{CBB7AB0A-78C7-45D0-B967-42FE71566165}" destId="{0F29CE21-8A72-49E9-BFD1-4C7F15F70B0C}" srcOrd="0" destOrd="0" presId="urn:microsoft.com/office/officeart/2008/layout/SquareAccentList"/>
    <dgm:cxn modelId="{3D951320-F361-4C63-985A-EF560F53F489}" type="presParOf" srcId="{CBB7AB0A-78C7-45D0-B967-42FE71566165}" destId="{82E28FD8-84C8-4933-935D-E5DA53985D0E}" srcOrd="1" destOrd="0" presId="urn:microsoft.com/office/officeart/2008/layout/SquareAccentList"/>
    <dgm:cxn modelId="{35589476-2CA0-4D77-AB4F-E63573DB04BB}" type="presParOf" srcId="{16E86BB2-828E-49B6-AE03-AAFD287BE495}" destId="{69EC3CFC-BFD5-4B12-8D56-1BADF8854217}" srcOrd="1" destOrd="0" presId="urn:microsoft.com/office/officeart/2008/layout/SquareAccentList"/>
    <dgm:cxn modelId="{8DE1C51A-2674-42BF-91E2-F6C3F43CF81A}" type="presParOf" srcId="{69EC3CFC-BFD5-4B12-8D56-1BADF8854217}" destId="{2FCD455B-7644-4632-B620-D2AB39270BCB}" srcOrd="0" destOrd="0" presId="urn:microsoft.com/office/officeart/2008/layout/SquareAccentList"/>
    <dgm:cxn modelId="{65CE7904-F3BA-44E2-9631-108373B3BAFA}" type="presParOf" srcId="{69EC3CFC-BFD5-4B12-8D56-1BADF8854217}" destId="{368F5E91-B5B4-4E6D-833D-60D1F891B78A}" srcOrd="1" destOrd="0" presId="urn:microsoft.com/office/officeart/2008/layout/SquareAccentList"/>
    <dgm:cxn modelId="{8C706D91-303B-4E9F-9DF3-2094095D029C}" type="presParOf" srcId="{16E86BB2-828E-49B6-AE03-AAFD287BE495}" destId="{041DC2C8-3952-4914-BFB1-2067459C63E1}" srcOrd="2" destOrd="0" presId="urn:microsoft.com/office/officeart/2008/layout/SquareAccentList"/>
    <dgm:cxn modelId="{8CA7C94D-E674-45DD-8B30-71D130C23F46}" type="presParOf" srcId="{041DC2C8-3952-4914-BFB1-2067459C63E1}" destId="{19C1E8BF-DF08-4BDD-94F0-5F7C6019DC7C}" srcOrd="0" destOrd="0" presId="urn:microsoft.com/office/officeart/2008/layout/SquareAccentList"/>
    <dgm:cxn modelId="{AD963BE8-0843-432E-8A12-6D42E985BBEE}" type="presParOf" srcId="{041DC2C8-3952-4914-BFB1-2067459C63E1}" destId="{E69FF518-9EFF-4CC8-A98E-0D25175DC50E}" srcOrd="1" destOrd="0" presId="urn:microsoft.com/office/officeart/2008/layout/SquareAccentList"/>
    <dgm:cxn modelId="{1061C30B-7A9C-4AB3-9FFF-E26E36213730}" type="presParOf" srcId="{3DE99707-4604-49B8-BD03-B2DE211868D5}" destId="{83BFCA1C-E309-46A4-8FC4-9539CA55684F}" srcOrd="1" destOrd="0" presId="urn:microsoft.com/office/officeart/2008/layout/SquareAccentList"/>
    <dgm:cxn modelId="{C27AF370-F17C-4A7B-97D3-6E187ECDF4E2}" type="presParOf" srcId="{83BFCA1C-E309-46A4-8FC4-9539CA55684F}" destId="{365C54E1-2241-4ADA-83C2-F4D78DE2947C}" srcOrd="0" destOrd="0" presId="urn:microsoft.com/office/officeart/2008/layout/SquareAccentList"/>
    <dgm:cxn modelId="{0E0B3F2F-C42B-4339-A8CD-630AEB89AF21}" type="presParOf" srcId="{365C54E1-2241-4ADA-83C2-F4D78DE2947C}" destId="{D33814E2-D607-4AA9-AE9B-9E58E96D0827}" srcOrd="0" destOrd="0" presId="urn:microsoft.com/office/officeart/2008/layout/SquareAccentList"/>
    <dgm:cxn modelId="{5A469510-7A06-459D-B5A5-3C714BCA584E}" type="presParOf" srcId="{365C54E1-2241-4ADA-83C2-F4D78DE2947C}" destId="{54F2A910-B9D6-43F8-ADDA-54FA453B4F15}" srcOrd="1" destOrd="0" presId="urn:microsoft.com/office/officeart/2008/layout/SquareAccentList"/>
    <dgm:cxn modelId="{50C0EA08-600A-486E-8A54-E91268132CC1}" type="presParOf" srcId="{365C54E1-2241-4ADA-83C2-F4D78DE2947C}" destId="{9F8071DE-444C-4725-84EA-535C61E8338D}" srcOrd="2" destOrd="0" presId="urn:microsoft.com/office/officeart/2008/layout/SquareAccentList"/>
    <dgm:cxn modelId="{53208E62-3D88-4ECA-A62A-AA4D38804F05}" type="presParOf" srcId="{83BFCA1C-E309-46A4-8FC4-9539CA55684F}" destId="{9F163305-E82D-46E1-92D5-6F4AF63EC0D7}" srcOrd="1" destOrd="0" presId="urn:microsoft.com/office/officeart/2008/layout/SquareAccentList"/>
    <dgm:cxn modelId="{B7290E7F-1BF2-4B56-9CA4-33F4D9CB2812}" type="presParOf" srcId="{9F163305-E82D-46E1-92D5-6F4AF63EC0D7}" destId="{8E1C3C8E-198E-4D22-A51C-ACB7A03D3CF0}" srcOrd="0" destOrd="0" presId="urn:microsoft.com/office/officeart/2008/layout/SquareAccentList"/>
    <dgm:cxn modelId="{307B84A3-82B7-4E0A-8DA8-90C70CC220AE}" type="presParOf" srcId="{8E1C3C8E-198E-4D22-A51C-ACB7A03D3CF0}" destId="{382E8DB3-3D73-421F-BC18-E2134F42E073}" srcOrd="0" destOrd="0" presId="urn:microsoft.com/office/officeart/2008/layout/SquareAccentList"/>
    <dgm:cxn modelId="{28A25324-6226-49C4-BB0D-C39DA718EC8B}" type="presParOf" srcId="{8E1C3C8E-198E-4D22-A51C-ACB7A03D3CF0}" destId="{61561229-049B-4361-91C0-36E31983D68D}" srcOrd="1" destOrd="0" presId="urn:microsoft.com/office/officeart/2008/layout/SquareAccentList"/>
    <dgm:cxn modelId="{4C576F50-ED53-4D73-A9E5-FCBCD2C9288E}" type="presParOf" srcId="{9F163305-E82D-46E1-92D5-6F4AF63EC0D7}" destId="{3E23209A-E32A-4189-BA57-DD835F5FC54A}" srcOrd="1" destOrd="0" presId="urn:microsoft.com/office/officeart/2008/layout/SquareAccentList"/>
    <dgm:cxn modelId="{9D382143-126C-4AFA-86A2-3B59E20C7EA3}" type="presParOf" srcId="{3E23209A-E32A-4189-BA57-DD835F5FC54A}" destId="{067EEB29-CF51-454E-917D-07B33AF84FDB}" srcOrd="0" destOrd="0" presId="urn:microsoft.com/office/officeart/2008/layout/SquareAccentList"/>
    <dgm:cxn modelId="{BADEE661-F09A-4CD8-AB9A-C8779DD0B2FB}" type="presParOf" srcId="{3E23209A-E32A-4189-BA57-DD835F5FC54A}" destId="{33424C2D-B12F-4EA5-866C-871116B64097}" srcOrd="1" destOrd="0" presId="urn:microsoft.com/office/officeart/2008/layout/SquareAccentList"/>
    <dgm:cxn modelId="{064445C9-2469-48C4-A011-3D5B6B587A61}" type="presParOf" srcId="{9F163305-E82D-46E1-92D5-6F4AF63EC0D7}" destId="{345ED92B-CCCB-4451-AFFE-B6CC3FCFCD7C}" srcOrd="2" destOrd="0" presId="urn:microsoft.com/office/officeart/2008/layout/SquareAccentList"/>
    <dgm:cxn modelId="{A9154D1C-9BFD-4DCA-A9B0-3C1ED54E28D4}" type="presParOf" srcId="{345ED92B-CCCB-4451-AFFE-B6CC3FCFCD7C}" destId="{243C18FF-418F-4168-BA11-F62D65642825}" srcOrd="0" destOrd="0" presId="urn:microsoft.com/office/officeart/2008/layout/SquareAccentList"/>
    <dgm:cxn modelId="{893BC8C3-5DE1-46CB-8D69-F352D7D62E70}" type="presParOf" srcId="{345ED92B-CCCB-4451-AFFE-B6CC3FCFCD7C}" destId="{328A6C23-A3D0-4AEE-81A5-8A50D9CCA91F}"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420C7DD-EEDC-4EC1-9B64-42E0C9E066A3}" type="doc">
      <dgm:prSet loTypeId="urn:microsoft.com/office/officeart/2005/8/layout/vList3" loCatId="list" qsTypeId="urn:microsoft.com/office/officeart/2005/8/quickstyle/simple1" qsCatId="simple" csTypeId="urn:microsoft.com/office/officeart/2005/8/colors/accent1_2" csCatId="accent1" phldr="1"/>
      <dgm:spPr/>
    </dgm:pt>
    <dgm:pt modelId="{5FAA0491-EC9D-4959-83E7-B76F00F44782}">
      <dgm:prSet phldrT="[Text]"/>
      <dgm:spPr/>
      <dgm:t>
        <a:bodyPr/>
        <a:lstStyle/>
        <a:p>
          <a:endParaRPr lang="en-US" dirty="0"/>
        </a:p>
      </dgm:t>
    </dgm:pt>
    <dgm:pt modelId="{1B0F5177-78CF-40E7-8AFB-F566DDEC9F4A}" type="parTrans" cxnId="{17AC5F9F-5481-4D28-9B70-2B6F11F4F8F2}">
      <dgm:prSet/>
      <dgm:spPr/>
      <dgm:t>
        <a:bodyPr/>
        <a:lstStyle/>
        <a:p>
          <a:endParaRPr lang="en-US"/>
        </a:p>
      </dgm:t>
    </dgm:pt>
    <dgm:pt modelId="{20FD29FE-6D39-4221-9D9F-D8E574DFB5F6}" type="sibTrans" cxnId="{17AC5F9F-5481-4D28-9B70-2B6F11F4F8F2}">
      <dgm:prSet/>
      <dgm:spPr/>
      <dgm:t>
        <a:bodyPr/>
        <a:lstStyle/>
        <a:p>
          <a:endParaRPr lang="en-US"/>
        </a:p>
      </dgm:t>
    </dgm:pt>
    <dgm:pt modelId="{087D611E-185F-4797-B1D5-322064EB6BC2}">
      <dgm:prSet phldrT="[Text]"/>
      <dgm:spPr/>
      <dgm:t>
        <a:bodyPr/>
        <a:lstStyle/>
        <a:p>
          <a:endParaRPr lang="en-US" dirty="0"/>
        </a:p>
      </dgm:t>
    </dgm:pt>
    <dgm:pt modelId="{C8FA3EA6-20B0-4E12-901E-2E27F5D244EB}" type="parTrans" cxnId="{FEFBE81E-BDBF-4C83-9293-DACDE655829F}">
      <dgm:prSet/>
      <dgm:spPr/>
      <dgm:t>
        <a:bodyPr/>
        <a:lstStyle/>
        <a:p>
          <a:endParaRPr lang="en-US"/>
        </a:p>
      </dgm:t>
    </dgm:pt>
    <dgm:pt modelId="{9FBA0F2A-89FD-4A77-8FAE-005A74447467}" type="sibTrans" cxnId="{FEFBE81E-BDBF-4C83-9293-DACDE655829F}">
      <dgm:prSet/>
      <dgm:spPr/>
      <dgm:t>
        <a:bodyPr/>
        <a:lstStyle/>
        <a:p>
          <a:endParaRPr lang="en-US"/>
        </a:p>
      </dgm:t>
    </dgm:pt>
    <dgm:pt modelId="{2F42BAFF-E31A-40E5-8527-5CB6231B3FCD}">
      <dgm:prSet phldrT="[Text]"/>
      <dgm:spPr/>
      <dgm:t>
        <a:bodyPr/>
        <a:lstStyle/>
        <a:p>
          <a:endParaRPr lang="en-US" dirty="0"/>
        </a:p>
      </dgm:t>
    </dgm:pt>
    <dgm:pt modelId="{A324E420-38C3-4F18-A717-6D4B1AF256C8}" type="parTrans" cxnId="{4E7B318E-9E1A-4AC2-A53E-56C3F8F8C183}">
      <dgm:prSet/>
      <dgm:spPr/>
      <dgm:t>
        <a:bodyPr/>
        <a:lstStyle/>
        <a:p>
          <a:endParaRPr lang="en-US"/>
        </a:p>
      </dgm:t>
    </dgm:pt>
    <dgm:pt modelId="{CD450A9F-397F-42AF-B7B2-EEA5934B4D47}" type="sibTrans" cxnId="{4E7B318E-9E1A-4AC2-A53E-56C3F8F8C183}">
      <dgm:prSet/>
      <dgm:spPr/>
      <dgm:t>
        <a:bodyPr/>
        <a:lstStyle/>
        <a:p>
          <a:endParaRPr lang="en-US"/>
        </a:p>
      </dgm:t>
    </dgm:pt>
    <dgm:pt modelId="{D4758EC9-A637-4EC5-BDA9-1CC71E39629A}" type="pres">
      <dgm:prSet presAssocID="{2420C7DD-EEDC-4EC1-9B64-42E0C9E066A3}" presName="linearFlow" presStyleCnt="0">
        <dgm:presLayoutVars>
          <dgm:dir/>
          <dgm:resizeHandles val="exact"/>
        </dgm:presLayoutVars>
      </dgm:prSet>
      <dgm:spPr/>
    </dgm:pt>
    <dgm:pt modelId="{92B0DC0B-2F5B-49F3-A668-EE1E6CD24FDF}" type="pres">
      <dgm:prSet presAssocID="{5FAA0491-EC9D-4959-83E7-B76F00F44782}" presName="composite" presStyleCnt="0"/>
      <dgm:spPr/>
    </dgm:pt>
    <dgm:pt modelId="{292DDF8E-28E7-4347-8EE5-71AFD0B4953D}" type="pres">
      <dgm:prSet presAssocID="{5FAA0491-EC9D-4959-83E7-B76F00F44782}"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dgm:spPr>
    </dgm:pt>
    <dgm:pt modelId="{AFA4345B-34B4-4DA7-AF22-F9118EE9717C}" type="pres">
      <dgm:prSet presAssocID="{5FAA0491-EC9D-4959-83E7-B76F00F44782}" presName="txShp" presStyleLbl="node1" presStyleIdx="0" presStyleCnt="3">
        <dgm:presLayoutVars>
          <dgm:bulletEnabled val="1"/>
        </dgm:presLayoutVars>
      </dgm:prSet>
      <dgm:spPr/>
    </dgm:pt>
    <dgm:pt modelId="{F2FD31C3-3792-437A-B5A4-7B352B8853AB}" type="pres">
      <dgm:prSet presAssocID="{20FD29FE-6D39-4221-9D9F-D8E574DFB5F6}" presName="spacing" presStyleCnt="0"/>
      <dgm:spPr/>
    </dgm:pt>
    <dgm:pt modelId="{33D6376E-85FA-4A7A-981F-FCED56ECD4A1}" type="pres">
      <dgm:prSet presAssocID="{087D611E-185F-4797-B1D5-322064EB6BC2}" presName="composite" presStyleCnt="0"/>
      <dgm:spPr/>
    </dgm:pt>
    <dgm:pt modelId="{D28A077E-3DA2-47E8-82BA-C0E6F6E6EC4C}" type="pres">
      <dgm:prSet presAssocID="{087D611E-185F-4797-B1D5-322064EB6BC2}"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F48BE5DF-BD3A-4E57-9D6A-EBB155FC4DA9}" type="pres">
      <dgm:prSet presAssocID="{087D611E-185F-4797-B1D5-322064EB6BC2}" presName="txShp" presStyleLbl="node1" presStyleIdx="1" presStyleCnt="3">
        <dgm:presLayoutVars>
          <dgm:bulletEnabled val="1"/>
        </dgm:presLayoutVars>
      </dgm:prSet>
      <dgm:spPr/>
    </dgm:pt>
    <dgm:pt modelId="{FE81E1B9-1CB1-4FEE-88FA-F5C86B071842}" type="pres">
      <dgm:prSet presAssocID="{9FBA0F2A-89FD-4A77-8FAE-005A74447467}" presName="spacing" presStyleCnt="0"/>
      <dgm:spPr/>
    </dgm:pt>
    <dgm:pt modelId="{DCF67037-CA91-48E5-B3C4-8111D9AE3B5D}" type="pres">
      <dgm:prSet presAssocID="{2F42BAFF-E31A-40E5-8527-5CB6231B3FCD}" presName="composite" presStyleCnt="0"/>
      <dgm:spPr/>
    </dgm:pt>
    <dgm:pt modelId="{08A11BE0-7737-45AE-A197-E9104803193B}" type="pres">
      <dgm:prSet presAssocID="{2F42BAFF-E31A-40E5-8527-5CB6231B3FCD}"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9FB5666F-7DAF-4F95-83F5-8D68C11AB4BD}" type="pres">
      <dgm:prSet presAssocID="{2F42BAFF-E31A-40E5-8527-5CB6231B3FCD}" presName="txShp" presStyleLbl="node1" presStyleIdx="2" presStyleCnt="3">
        <dgm:presLayoutVars>
          <dgm:bulletEnabled val="1"/>
        </dgm:presLayoutVars>
      </dgm:prSet>
      <dgm:spPr/>
    </dgm:pt>
  </dgm:ptLst>
  <dgm:cxnLst>
    <dgm:cxn modelId="{4A24F515-A343-4F0B-B241-1E2E7CE4A9A7}" type="presOf" srcId="{2420C7DD-EEDC-4EC1-9B64-42E0C9E066A3}" destId="{D4758EC9-A637-4EC5-BDA9-1CC71E39629A}" srcOrd="0" destOrd="0" presId="urn:microsoft.com/office/officeart/2005/8/layout/vList3"/>
    <dgm:cxn modelId="{FEFBE81E-BDBF-4C83-9293-DACDE655829F}" srcId="{2420C7DD-EEDC-4EC1-9B64-42E0C9E066A3}" destId="{087D611E-185F-4797-B1D5-322064EB6BC2}" srcOrd="1" destOrd="0" parTransId="{C8FA3EA6-20B0-4E12-901E-2E27F5D244EB}" sibTransId="{9FBA0F2A-89FD-4A77-8FAE-005A74447467}"/>
    <dgm:cxn modelId="{0AB05C22-5F23-4028-B82E-ACDEAABA298C}" type="presOf" srcId="{2F42BAFF-E31A-40E5-8527-5CB6231B3FCD}" destId="{9FB5666F-7DAF-4F95-83F5-8D68C11AB4BD}" srcOrd="0" destOrd="0" presId="urn:microsoft.com/office/officeart/2005/8/layout/vList3"/>
    <dgm:cxn modelId="{4E7B318E-9E1A-4AC2-A53E-56C3F8F8C183}" srcId="{2420C7DD-EEDC-4EC1-9B64-42E0C9E066A3}" destId="{2F42BAFF-E31A-40E5-8527-5CB6231B3FCD}" srcOrd="2" destOrd="0" parTransId="{A324E420-38C3-4F18-A717-6D4B1AF256C8}" sibTransId="{CD450A9F-397F-42AF-B7B2-EEA5934B4D47}"/>
    <dgm:cxn modelId="{17AC5F9F-5481-4D28-9B70-2B6F11F4F8F2}" srcId="{2420C7DD-EEDC-4EC1-9B64-42E0C9E066A3}" destId="{5FAA0491-EC9D-4959-83E7-B76F00F44782}" srcOrd="0" destOrd="0" parTransId="{1B0F5177-78CF-40E7-8AFB-F566DDEC9F4A}" sibTransId="{20FD29FE-6D39-4221-9D9F-D8E574DFB5F6}"/>
    <dgm:cxn modelId="{2BDD95C8-2520-48EC-802F-6E5E806D9C65}" type="presOf" srcId="{5FAA0491-EC9D-4959-83E7-B76F00F44782}" destId="{AFA4345B-34B4-4DA7-AF22-F9118EE9717C}" srcOrd="0" destOrd="0" presId="urn:microsoft.com/office/officeart/2005/8/layout/vList3"/>
    <dgm:cxn modelId="{98816AD1-1351-4113-BAFA-4E1188867392}" type="presOf" srcId="{087D611E-185F-4797-B1D5-322064EB6BC2}" destId="{F48BE5DF-BD3A-4E57-9D6A-EBB155FC4DA9}" srcOrd="0" destOrd="0" presId="urn:microsoft.com/office/officeart/2005/8/layout/vList3"/>
    <dgm:cxn modelId="{F3284F90-9628-4DAB-BB73-FB19CFE806CD}" type="presParOf" srcId="{D4758EC9-A637-4EC5-BDA9-1CC71E39629A}" destId="{92B0DC0B-2F5B-49F3-A668-EE1E6CD24FDF}" srcOrd="0" destOrd="0" presId="urn:microsoft.com/office/officeart/2005/8/layout/vList3"/>
    <dgm:cxn modelId="{AEE76768-8072-498D-B623-4A09A84D6C7D}" type="presParOf" srcId="{92B0DC0B-2F5B-49F3-A668-EE1E6CD24FDF}" destId="{292DDF8E-28E7-4347-8EE5-71AFD0B4953D}" srcOrd="0" destOrd="0" presId="urn:microsoft.com/office/officeart/2005/8/layout/vList3"/>
    <dgm:cxn modelId="{421D2CF3-C554-4400-BE2D-39DB31FCEE12}" type="presParOf" srcId="{92B0DC0B-2F5B-49F3-A668-EE1E6CD24FDF}" destId="{AFA4345B-34B4-4DA7-AF22-F9118EE9717C}" srcOrd="1" destOrd="0" presId="urn:microsoft.com/office/officeart/2005/8/layout/vList3"/>
    <dgm:cxn modelId="{56F6D772-24AB-41F4-A5BB-1EEED3C9D1B7}" type="presParOf" srcId="{D4758EC9-A637-4EC5-BDA9-1CC71E39629A}" destId="{F2FD31C3-3792-437A-B5A4-7B352B8853AB}" srcOrd="1" destOrd="0" presId="urn:microsoft.com/office/officeart/2005/8/layout/vList3"/>
    <dgm:cxn modelId="{3BB28A2C-F9CB-441C-AF5B-C5F8D6805667}" type="presParOf" srcId="{D4758EC9-A637-4EC5-BDA9-1CC71E39629A}" destId="{33D6376E-85FA-4A7A-981F-FCED56ECD4A1}" srcOrd="2" destOrd="0" presId="urn:microsoft.com/office/officeart/2005/8/layout/vList3"/>
    <dgm:cxn modelId="{D85492D8-BBA7-4FA0-BCB8-825E2B5A4047}" type="presParOf" srcId="{33D6376E-85FA-4A7A-981F-FCED56ECD4A1}" destId="{D28A077E-3DA2-47E8-82BA-C0E6F6E6EC4C}" srcOrd="0" destOrd="0" presId="urn:microsoft.com/office/officeart/2005/8/layout/vList3"/>
    <dgm:cxn modelId="{3658B444-8E3F-4FF9-8746-1AD64963D045}" type="presParOf" srcId="{33D6376E-85FA-4A7A-981F-FCED56ECD4A1}" destId="{F48BE5DF-BD3A-4E57-9D6A-EBB155FC4DA9}" srcOrd="1" destOrd="0" presId="urn:microsoft.com/office/officeart/2005/8/layout/vList3"/>
    <dgm:cxn modelId="{B8EC8716-1B8E-44B8-8EEE-633003516C3C}" type="presParOf" srcId="{D4758EC9-A637-4EC5-BDA9-1CC71E39629A}" destId="{FE81E1B9-1CB1-4FEE-88FA-F5C86B071842}" srcOrd="3" destOrd="0" presId="urn:microsoft.com/office/officeart/2005/8/layout/vList3"/>
    <dgm:cxn modelId="{CAC3E828-B82D-462A-9935-C75B3333617E}" type="presParOf" srcId="{D4758EC9-A637-4EC5-BDA9-1CC71E39629A}" destId="{DCF67037-CA91-48E5-B3C4-8111D9AE3B5D}" srcOrd="4" destOrd="0" presId="urn:microsoft.com/office/officeart/2005/8/layout/vList3"/>
    <dgm:cxn modelId="{8F1F3C74-E110-45CF-AD26-96EA0C4CF5DF}" type="presParOf" srcId="{DCF67037-CA91-48E5-B3C4-8111D9AE3B5D}" destId="{08A11BE0-7737-45AE-A197-E9104803193B}" srcOrd="0" destOrd="0" presId="urn:microsoft.com/office/officeart/2005/8/layout/vList3"/>
    <dgm:cxn modelId="{E284DD11-A5CA-4A3B-B23F-D9F24766E7B4}" type="presParOf" srcId="{DCF67037-CA91-48E5-B3C4-8111D9AE3B5D}" destId="{9FB5666F-7DAF-4F95-83F5-8D68C11AB4B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420C7DD-EEDC-4EC1-9B64-42E0C9E066A3}" type="doc">
      <dgm:prSet loTypeId="urn:microsoft.com/office/officeart/2005/8/layout/vList3" loCatId="list" qsTypeId="urn:microsoft.com/office/officeart/2005/8/quickstyle/simple1" qsCatId="simple" csTypeId="urn:microsoft.com/office/officeart/2005/8/colors/accent1_2" csCatId="accent1" phldr="1"/>
      <dgm:spPr/>
    </dgm:pt>
    <dgm:pt modelId="{5FAA0491-EC9D-4959-83E7-B76F00F44782}">
      <dgm:prSet phldrT="[Text]"/>
      <dgm:spPr/>
      <dgm:t>
        <a:bodyPr/>
        <a:lstStyle/>
        <a:p>
          <a:r>
            <a:rPr lang="en-US" dirty="0"/>
            <a:t>Brokers</a:t>
          </a:r>
        </a:p>
      </dgm:t>
    </dgm:pt>
    <dgm:pt modelId="{1B0F5177-78CF-40E7-8AFB-F566DDEC9F4A}" type="parTrans" cxnId="{17AC5F9F-5481-4D28-9B70-2B6F11F4F8F2}">
      <dgm:prSet/>
      <dgm:spPr/>
      <dgm:t>
        <a:bodyPr/>
        <a:lstStyle/>
        <a:p>
          <a:endParaRPr lang="en-US"/>
        </a:p>
      </dgm:t>
    </dgm:pt>
    <dgm:pt modelId="{20FD29FE-6D39-4221-9D9F-D8E574DFB5F6}" type="sibTrans" cxnId="{17AC5F9F-5481-4D28-9B70-2B6F11F4F8F2}">
      <dgm:prSet/>
      <dgm:spPr/>
      <dgm:t>
        <a:bodyPr/>
        <a:lstStyle/>
        <a:p>
          <a:endParaRPr lang="en-US"/>
        </a:p>
      </dgm:t>
    </dgm:pt>
    <dgm:pt modelId="{087D611E-185F-4797-B1D5-322064EB6BC2}">
      <dgm:prSet phldrT="[Text]"/>
      <dgm:spPr/>
      <dgm:t>
        <a:bodyPr/>
        <a:lstStyle/>
        <a:p>
          <a:endParaRPr lang="en-US" dirty="0"/>
        </a:p>
      </dgm:t>
    </dgm:pt>
    <dgm:pt modelId="{C8FA3EA6-20B0-4E12-901E-2E27F5D244EB}" type="parTrans" cxnId="{FEFBE81E-BDBF-4C83-9293-DACDE655829F}">
      <dgm:prSet/>
      <dgm:spPr/>
      <dgm:t>
        <a:bodyPr/>
        <a:lstStyle/>
        <a:p>
          <a:endParaRPr lang="en-US"/>
        </a:p>
      </dgm:t>
    </dgm:pt>
    <dgm:pt modelId="{9FBA0F2A-89FD-4A77-8FAE-005A74447467}" type="sibTrans" cxnId="{FEFBE81E-BDBF-4C83-9293-DACDE655829F}">
      <dgm:prSet/>
      <dgm:spPr/>
      <dgm:t>
        <a:bodyPr/>
        <a:lstStyle/>
        <a:p>
          <a:endParaRPr lang="en-US"/>
        </a:p>
      </dgm:t>
    </dgm:pt>
    <dgm:pt modelId="{2F42BAFF-E31A-40E5-8527-5CB6231B3FCD}">
      <dgm:prSet phldrT="[Text]"/>
      <dgm:spPr/>
      <dgm:t>
        <a:bodyPr/>
        <a:lstStyle/>
        <a:p>
          <a:endParaRPr lang="en-US" dirty="0"/>
        </a:p>
      </dgm:t>
    </dgm:pt>
    <dgm:pt modelId="{A324E420-38C3-4F18-A717-6D4B1AF256C8}" type="parTrans" cxnId="{4E7B318E-9E1A-4AC2-A53E-56C3F8F8C183}">
      <dgm:prSet/>
      <dgm:spPr/>
      <dgm:t>
        <a:bodyPr/>
        <a:lstStyle/>
        <a:p>
          <a:endParaRPr lang="en-US"/>
        </a:p>
      </dgm:t>
    </dgm:pt>
    <dgm:pt modelId="{CD450A9F-397F-42AF-B7B2-EEA5934B4D47}" type="sibTrans" cxnId="{4E7B318E-9E1A-4AC2-A53E-56C3F8F8C183}">
      <dgm:prSet/>
      <dgm:spPr/>
      <dgm:t>
        <a:bodyPr/>
        <a:lstStyle/>
        <a:p>
          <a:endParaRPr lang="en-US"/>
        </a:p>
      </dgm:t>
    </dgm:pt>
    <dgm:pt modelId="{D4758EC9-A637-4EC5-BDA9-1CC71E39629A}" type="pres">
      <dgm:prSet presAssocID="{2420C7DD-EEDC-4EC1-9B64-42E0C9E066A3}" presName="linearFlow" presStyleCnt="0">
        <dgm:presLayoutVars>
          <dgm:dir/>
          <dgm:resizeHandles val="exact"/>
        </dgm:presLayoutVars>
      </dgm:prSet>
      <dgm:spPr/>
    </dgm:pt>
    <dgm:pt modelId="{92B0DC0B-2F5B-49F3-A668-EE1E6CD24FDF}" type="pres">
      <dgm:prSet presAssocID="{5FAA0491-EC9D-4959-83E7-B76F00F44782}" presName="composite" presStyleCnt="0"/>
      <dgm:spPr/>
    </dgm:pt>
    <dgm:pt modelId="{292DDF8E-28E7-4347-8EE5-71AFD0B4953D}" type="pres">
      <dgm:prSet presAssocID="{5FAA0491-EC9D-4959-83E7-B76F00F44782}"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dgm:spPr>
    </dgm:pt>
    <dgm:pt modelId="{AFA4345B-34B4-4DA7-AF22-F9118EE9717C}" type="pres">
      <dgm:prSet presAssocID="{5FAA0491-EC9D-4959-83E7-B76F00F44782}" presName="txShp" presStyleLbl="node1" presStyleIdx="0" presStyleCnt="3">
        <dgm:presLayoutVars>
          <dgm:bulletEnabled val="1"/>
        </dgm:presLayoutVars>
      </dgm:prSet>
      <dgm:spPr/>
    </dgm:pt>
    <dgm:pt modelId="{F2FD31C3-3792-437A-B5A4-7B352B8853AB}" type="pres">
      <dgm:prSet presAssocID="{20FD29FE-6D39-4221-9D9F-D8E574DFB5F6}" presName="spacing" presStyleCnt="0"/>
      <dgm:spPr/>
    </dgm:pt>
    <dgm:pt modelId="{33D6376E-85FA-4A7A-981F-FCED56ECD4A1}" type="pres">
      <dgm:prSet presAssocID="{087D611E-185F-4797-B1D5-322064EB6BC2}" presName="composite" presStyleCnt="0"/>
      <dgm:spPr/>
    </dgm:pt>
    <dgm:pt modelId="{D28A077E-3DA2-47E8-82BA-C0E6F6E6EC4C}" type="pres">
      <dgm:prSet presAssocID="{087D611E-185F-4797-B1D5-322064EB6BC2}"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F48BE5DF-BD3A-4E57-9D6A-EBB155FC4DA9}" type="pres">
      <dgm:prSet presAssocID="{087D611E-185F-4797-B1D5-322064EB6BC2}" presName="txShp" presStyleLbl="node1" presStyleIdx="1" presStyleCnt="3">
        <dgm:presLayoutVars>
          <dgm:bulletEnabled val="1"/>
        </dgm:presLayoutVars>
      </dgm:prSet>
      <dgm:spPr/>
    </dgm:pt>
    <dgm:pt modelId="{FE81E1B9-1CB1-4FEE-88FA-F5C86B071842}" type="pres">
      <dgm:prSet presAssocID="{9FBA0F2A-89FD-4A77-8FAE-005A74447467}" presName="spacing" presStyleCnt="0"/>
      <dgm:spPr/>
    </dgm:pt>
    <dgm:pt modelId="{DCF67037-CA91-48E5-B3C4-8111D9AE3B5D}" type="pres">
      <dgm:prSet presAssocID="{2F42BAFF-E31A-40E5-8527-5CB6231B3FCD}" presName="composite" presStyleCnt="0"/>
      <dgm:spPr/>
    </dgm:pt>
    <dgm:pt modelId="{08A11BE0-7737-45AE-A197-E9104803193B}" type="pres">
      <dgm:prSet presAssocID="{2F42BAFF-E31A-40E5-8527-5CB6231B3FCD}"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9FB5666F-7DAF-4F95-83F5-8D68C11AB4BD}" type="pres">
      <dgm:prSet presAssocID="{2F42BAFF-E31A-40E5-8527-5CB6231B3FCD}" presName="txShp" presStyleLbl="node1" presStyleIdx="2" presStyleCnt="3">
        <dgm:presLayoutVars>
          <dgm:bulletEnabled val="1"/>
        </dgm:presLayoutVars>
      </dgm:prSet>
      <dgm:spPr/>
    </dgm:pt>
  </dgm:ptLst>
  <dgm:cxnLst>
    <dgm:cxn modelId="{FEFBE81E-BDBF-4C83-9293-DACDE655829F}" srcId="{2420C7DD-EEDC-4EC1-9B64-42E0C9E066A3}" destId="{087D611E-185F-4797-B1D5-322064EB6BC2}" srcOrd="1" destOrd="0" parTransId="{C8FA3EA6-20B0-4E12-901E-2E27F5D244EB}" sibTransId="{9FBA0F2A-89FD-4A77-8FAE-005A74447467}"/>
    <dgm:cxn modelId="{BA60EC82-9B0F-40AE-A840-36C3DD806225}" type="presOf" srcId="{2420C7DD-EEDC-4EC1-9B64-42E0C9E066A3}" destId="{D4758EC9-A637-4EC5-BDA9-1CC71E39629A}" srcOrd="0" destOrd="0" presId="urn:microsoft.com/office/officeart/2005/8/layout/vList3"/>
    <dgm:cxn modelId="{4E7B318E-9E1A-4AC2-A53E-56C3F8F8C183}" srcId="{2420C7DD-EEDC-4EC1-9B64-42E0C9E066A3}" destId="{2F42BAFF-E31A-40E5-8527-5CB6231B3FCD}" srcOrd="2" destOrd="0" parTransId="{A324E420-38C3-4F18-A717-6D4B1AF256C8}" sibTransId="{CD450A9F-397F-42AF-B7B2-EEA5934B4D47}"/>
    <dgm:cxn modelId="{17AC5F9F-5481-4D28-9B70-2B6F11F4F8F2}" srcId="{2420C7DD-EEDC-4EC1-9B64-42E0C9E066A3}" destId="{5FAA0491-EC9D-4959-83E7-B76F00F44782}" srcOrd="0" destOrd="0" parTransId="{1B0F5177-78CF-40E7-8AFB-F566DDEC9F4A}" sibTransId="{20FD29FE-6D39-4221-9D9F-D8E574DFB5F6}"/>
    <dgm:cxn modelId="{F8683FCB-4C84-461E-B87B-880F5E13A0D7}" type="presOf" srcId="{2F42BAFF-E31A-40E5-8527-5CB6231B3FCD}" destId="{9FB5666F-7DAF-4F95-83F5-8D68C11AB4BD}" srcOrd="0" destOrd="0" presId="urn:microsoft.com/office/officeart/2005/8/layout/vList3"/>
    <dgm:cxn modelId="{BAE024F1-0062-402C-9D5E-52CCB976CDBE}" type="presOf" srcId="{087D611E-185F-4797-B1D5-322064EB6BC2}" destId="{F48BE5DF-BD3A-4E57-9D6A-EBB155FC4DA9}" srcOrd="0" destOrd="0" presId="urn:microsoft.com/office/officeart/2005/8/layout/vList3"/>
    <dgm:cxn modelId="{72B5E4F6-2A79-424E-90E1-3EBC6CADC475}" type="presOf" srcId="{5FAA0491-EC9D-4959-83E7-B76F00F44782}" destId="{AFA4345B-34B4-4DA7-AF22-F9118EE9717C}" srcOrd="0" destOrd="0" presId="urn:microsoft.com/office/officeart/2005/8/layout/vList3"/>
    <dgm:cxn modelId="{510B4E59-CF57-4D49-A7D7-07BC47E1DD78}" type="presParOf" srcId="{D4758EC9-A637-4EC5-BDA9-1CC71E39629A}" destId="{92B0DC0B-2F5B-49F3-A668-EE1E6CD24FDF}" srcOrd="0" destOrd="0" presId="urn:microsoft.com/office/officeart/2005/8/layout/vList3"/>
    <dgm:cxn modelId="{C56788C5-1E18-49CF-8F50-E6677A15BECD}" type="presParOf" srcId="{92B0DC0B-2F5B-49F3-A668-EE1E6CD24FDF}" destId="{292DDF8E-28E7-4347-8EE5-71AFD0B4953D}" srcOrd="0" destOrd="0" presId="urn:microsoft.com/office/officeart/2005/8/layout/vList3"/>
    <dgm:cxn modelId="{92F39D8F-86CF-4573-AF93-6F74E1256CB9}" type="presParOf" srcId="{92B0DC0B-2F5B-49F3-A668-EE1E6CD24FDF}" destId="{AFA4345B-34B4-4DA7-AF22-F9118EE9717C}" srcOrd="1" destOrd="0" presId="urn:microsoft.com/office/officeart/2005/8/layout/vList3"/>
    <dgm:cxn modelId="{432B71B9-B16E-43E1-B456-081B3389857F}" type="presParOf" srcId="{D4758EC9-A637-4EC5-BDA9-1CC71E39629A}" destId="{F2FD31C3-3792-437A-B5A4-7B352B8853AB}" srcOrd="1" destOrd="0" presId="urn:microsoft.com/office/officeart/2005/8/layout/vList3"/>
    <dgm:cxn modelId="{A831C3AC-F97F-4B54-B70A-885B5CF59050}" type="presParOf" srcId="{D4758EC9-A637-4EC5-BDA9-1CC71E39629A}" destId="{33D6376E-85FA-4A7A-981F-FCED56ECD4A1}" srcOrd="2" destOrd="0" presId="urn:microsoft.com/office/officeart/2005/8/layout/vList3"/>
    <dgm:cxn modelId="{583EAB5D-F6C0-4784-9BD8-B8F7D467670A}" type="presParOf" srcId="{33D6376E-85FA-4A7A-981F-FCED56ECD4A1}" destId="{D28A077E-3DA2-47E8-82BA-C0E6F6E6EC4C}" srcOrd="0" destOrd="0" presId="urn:microsoft.com/office/officeart/2005/8/layout/vList3"/>
    <dgm:cxn modelId="{C856FED1-9FAE-473F-9C93-B04927AAC270}" type="presParOf" srcId="{33D6376E-85FA-4A7A-981F-FCED56ECD4A1}" destId="{F48BE5DF-BD3A-4E57-9D6A-EBB155FC4DA9}" srcOrd="1" destOrd="0" presId="urn:microsoft.com/office/officeart/2005/8/layout/vList3"/>
    <dgm:cxn modelId="{7AADE1D4-1691-4328-9B67-90DAF0D3CFE0}" type="presParOf" srcId="{D4758EC9-A637-4EC5-BDA9-1CC71E39629A}" destId="{FE81E1B9-1CB1-4FEE-88FA-F5C86B071842}" srcOrd="3" destOrd="0" presId="urn:microsoft.com/office/officeart/2005/8/layout/vList3"/>
    <dgm:cxn modelId="{994D8CF5-F123-4738-8E1F-D6FE3A6950F8}" type="presParOf" srcId="{D4758EC9-A637-4EC5-BDA9-1CC71E39629A}" destId="{DCF67037-CA91-48E5-B3C4-8111D9AE3B5D}" srcOrd="4" destOrd="0" presId="urn:microsoft.com/office/officeart/2005/8/layout/vList3"/>
    <dgm:cxn modelId="{E87A2917-CF1A-4A4A-8278-1A968DF2D09C}" type="presParOf" srcId="{DCF67037-CA91-48E5-B3C4-8111D9AE3B5D}" destId="{08A11BE0-7737-45AE-A197-E9104803193B}" srcOrd="0" destOrd="0" presId="urn:microsoft.com/office/officeart/2005/8/layout/vList3"/>
    <dgm:cxn modelId="{E99E9D0B-B3A3-4B1A-86F5-226021D25D81}" type="presParOf" srcId="{DCF67037-CA91-48E5-B3C4-8111D9AE3B5D}" destId="{9FB5666F-7DAF-4F95-83F5-8D68C11AB4B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420C7DD-EEDC-4EC1-9B64-42E0C9E066A3}" type="doc">
      <dgm:prSet loTypeId="urn:microsoft.com/office/officeart/2005/8/layout/vList3" loCatId="list" qsTypeId="urn:microsoft.com/office/officeart/2005/8/quickstyle/simple1" qsCatId="simple" csTypeId="urn:microsoft.com/office/officeart/2005/8/colors/accent1_2" csCatId="accent1" phldr="1"/>
      <dgm:spPr/>
    </dgm:pt>
    <dgm:pt modelId="{5FAA0491-EC9D-4959-83E7-B76F00F44782}">
      <dgm:prSet phldrT="[Text]"/>
      <dgm:spPr/>
      <dgm:t>
        <a:bodyPr/>
        <a:lstStyle/>
        <a:p>
          <a:r>
            <a:rPr lang="en-US" dirty="0"/>
            <a:t>Brokers</a:t>
          </a:r>
        </a:p>
      </dgm:t>
    </dgm:pt>
    <dgm:pt modelId="{1B0F5177-78CF-40E7-8AFB-F566DDEC9F4A}" type="parTrans" cxnId="{17AC5F9F-5481-4D28-9B70-2B6F11F4F8F2}">
      <dgm:prSet/>
      <dgm:spPr/>
      <dgm:t>
        <a:bodyPr/>
        <a:lstStyle/>
        <a:p>
          <a:endParaRPr lang="en-US"/>
        </a:p>
      </dgm:t>
    </dgm:pt>
    <dgm:pt modelId="{20FD29FE-6D39-4221-9D9F-D8E574DFB5F6}" type="sibTrans" cxnId="{17AC5F9F-5481-4D28-9B70-2B6F11F4F8F2}">
      <dgm:prSet/>
      <dgm:spPr/>
      <dgm:t>
        <a:bodyPr/>
        <a:lstStyle/>
        <a:p>
          <a:endParaRPr lang="en-US"/>
        </a:p>
      </dgm:t>
    </dgm:pt>
    <dgm:pt modelId="{087D611E-185F-4797-B1D5-322064EB6BC2}">
      <dgm:prSet phldrT="[Text]"/>
      <dgm:spPr/>
      <dgm:t>
        <a:bodyPr/>
        <a:lstStyle/>
        <a:p>
          <a:r>
            <a:rPr lang="en-US" dirty="0"/>
            <a:t>Attorneys</a:t>
          </a:r>
        </a:p>
      </dgm:t>
    </dgm:pt>
    <dgm:pt modelId="{C8FA3EA6-20B0-4E12-901E-2E27F5D244EB}" type="parTrans" cxnId="{FEFBE81E-BDBF-4C83-9293-DACDE655829F}">
      <dgm:prSet/>
      <dgm:spPr/>
      <dgm:t>
        <a:bodyPr/>
        <a:lstStyle/>
        <a:p>
          <a:endParaRPr lang="en-US"/>
        </a:p>
      </dgm:t>
    </dgm:pt>
    <dgm:pt modelId="{9FBA0F2A-89FD-4A77-8FAE-005A74447467}" type="sibTrans" cxnId="{FEFBE81E-BDBF-4C83-9293-DACDE655829F}">
      <dgm:prSet/>
      <dgm:spPr/>
      <dgm:t>
        <a:bodyPr/>
        <a:lstStyle/>
        <a:p>
          <a:endParaRPr lang="en-US"/>
        </a:p>
      </dgm:t>
    </dgm:pt>
    <dgm:pt modelId="{2F42BAFF-E31A-40E5-8527-5CB6231B3FCD}">
      <dgm:prSet phldrT="[Text]"/>
      <dgm:spPr/>
      <dgm:t>
        <a:bodyPr/>
        <a:lstStyle/>
        <a:p>
          <a:endParaRPr lang="en-US" dirty="0"/>
        </a:p>
      </dgm:t>
    </dgm:pt>
    <dgm:pt modelId="{A324E420-38C3-4F18-A717-6D4B1AF256C8}" type="parTrans" cxnId="{4E7B318E-9E1A-4AC2-A53E-56C3F8F8C183}">
      <dgm:prSet/>
      <dgm:spPr/>
      <dgm:t>
        <a:bodyPr/>
        <a:lstStyle/>
        <a:p>
          <a:endParaRPr lang="en-US"/>
        </a:p>
      </dgm:t>
    </dgm:pt>
    <dgm:pt modelId="{CD450A9F-397F-42AF-B7B2-EEA5934B4D47}" type="sibTrans" cxnId="{4E7B318E-9E1A-4AC2-A53E-56C3F8F8C183}">
      <dgm:prSet/>
      <dgm:spPr/>
      <dgm:t>
        <a:bodyPr/>
        <a:lstStyle/>
        <a:p>
          <a:endParaRPr lang="en-US"/>
        </a:p>
      </dgm:t>
    </dgm:pt>
    <dgm:pt modelId="{D4758EC9-A637-4EC5-BDA9-1CC71E39629A}" type="pres">
      <dgm:prSet presAssocID="{2420C7DD-EEDC-4EC1-9B64-42E0C9E066A3}" presName="linearFlow" presStyleCnt="0">
        <dgm:presLayoutVars>
          <dgm:dir/>
          <dgm:resizeHandles val="exact"/>
        </dgm:presLayoutVars>
      </dgm:prSet>
      <dgm:spPr/>
    </dgm:pt>
    <dgm:pt modelId="{92B0DC0B-2F5B-49F3-A668-EE1E6CD24FDF}" type="pres">
      <dgm:prSet presAssocID="{5FAA0491-EC9D-4959-83E7-B76F00F44782}" presName="composite" presStyleCnt="0"/>
      <dgm:spPr/>
    </dgm:pt>
    <dgm:pt modelId="{292DDF8E-28E7-4347-8EE5-71AFD0B4953D}" type="pres">
      <dgm:prSet presAssocID="{5FAA0491-EC9D-4959-83E7-B76F00F44782}"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dgm:spPr>
    </dgm:pt>
    <dgm:pt modelId="{AFA4345B-34B4-4DA7-AF22-F9118EE9717C}" type="pres">
      <dgm:prSet presAssocID="{5FAA0491-EC9D-4959-83E7-B76F00F44782}" presName="txShp" presStyleLbl="node1" presStyleIdx="0" presStyleCnt="3">
        <dgm:presLayoutVars>
          <dgm:bulletEnabled val="1"/>
        </dgm:presLayoutVars>
      </dgm:prSet>
      <dgm:spPr/>
    </dgm:pt>
    <dgm:pt modelId="{F2FD31C3-3792-437A-B5A4-7B352B8853AB}" type="pres">
      <dgm:prSet presAssocID="{20FD29FE-6D39-4221-9D9F-D8E574DFB5F6}" presName="spacing" presStyleCnt="0"/>
      <dgm:spPr/>
    </dgm:pt>
    <dgm:pt modelId="{33D6376E-85FA-4A7A-981F-FCED56ECD4A1}" type="pres">
      <dgm:prSet presAssocID="{087D611E-185F-4797-B1D5-322064EB6BC2}" presName="composite" presStyleCnt="0"/>
      <dgm:spPr/>
    </dgm:pt>
    <dgm:pt modelId="{D28A077E-3DA2-47E8-82BA-C0E6F6E6EC4C}" type="pres">
      <dgm:prSet presAssocID="{087D611E-185F-4797-B1D5-322064EB6BC2}"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F48BE5DF-BD3A-4E57-9D6A-EBB155FC4DA9}" type="pres">
      <dgm:prSet presAssocID="{087D611E-185F-4797-B1D5-322064EB6BC2}" presName="txShp" presStyleLbl="node1" presStyleIdx="1" presStyleCnt="3">
        <dgm:presLayoutVars>
          <dgm:bulletEnabled val="1"/>
        </dgm:presLayoutVars>
      </dgm:prSet>
      <dgm:spPr/>
    </dgm:pt>
    <dgm:pt modelId="{FE81E1B9-1CB1-4FEE-88FA-F5C86B071842}" type="pres">
      <dgm:prSet presAssocID="{9FBA0F2A-89FD-4A77-8FAE-005A74447467}" presName="spacing" presStyleCnt="0"/>
      <dgm:spPr/>
    </dgm:pt>
    <dgm:pt modelId="{DCF67037-CA91-48E5-B3C4-8111D9AE3B5D}" type="pres">
      <dgm:prSet presAssocID="{2F42BAFF-E31A-40E5-8527-5CB6231B3FCD}" presName="composite" presStyleCnt="0"/>
      <dgm:spPr/>
    </dgm:pt>
    <dgm:pt modelId="{08A11BE0-7737-45AE-A197-E9104803193B}" type="pres">
      <dgm:prSet presAssocID="{2F42BAFF-E31A-40E5-8527-5CB6231B3FCD}"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9FB5666F-7DAF-4F95-83F5-8D68C11AB4BD}" type="pres">
      <dgm:prSet presAssocID="{2F42BAFF-E31A-40E5-8527-5CB6231B3FCD}" presName="txShp" presStyleLbl="node1" presStyleIdx="2" presStyleCnt="3">
        <dgm:presLayoutVars>
          <dgm:bulletEnabled val="1"/>
        </dgm:presLayoutVars>
      </dgm:prSet>
      <dgm:spPr/>
    </dgm:pt>
  </dgm:ptLst>
  <dgm:cxnLst>
    <dgm:cxn modelId="{41F54318-9F24-40B8-B253-447A9C4E4119}" type="presOf" srcId="{2420C7DD-EEDC-4EC1-9B64-42E0C9E066A3}" destId="{D4758EC9-A637-4EC5-BDA9-1CC71E39629A}" srcOrd="0" destOrd="0" presId="urn:microsoft.com/office/officeart/2005/8/layout/vList3"/>
    <dgm:cxn modelId="{FEFBE81E-BDBF-4C83-9293-DACDE655829F}" srcId="{2420C7DD-EEDC-4EC1-9B64-42E0C9E066A3}" destId="{087D611E-185F-4797-B1D5-322064EB6BC2}" srcOrd="1" destOrd="0" parTransId="{C8FA3EA6-20B0-4E12-901E-2E27F5D244EB}" sibTransId="{9FBA0F2A-89FD-4A77-8FAE-005A74447467}"/>
    <dgm:cxn modelId="{E8B01E44-F045-4E64-9997-9AA0E923BE1D}" type="presOf" srcId="{2F42BAFF-E31A-40E5-8527-5CB6231B3FCD}" destId="{9FB5666F-7DAF-4F95-83F5-8D68C11AB4BD}" srcOrd="0" destOrd="0" presId="urn:microsoft.com/office/officeart/2005/8/layout/vList3"/>
    <dgm:cxn modelId="{4E7B318E-9E1A-4AC2-A53E-56C3F8F8C183}" srcId="{2420C7DD-EEDC-4EC1-9B64-42E0C9E066A3}" destId="{2F42BAFF-E31A-40E5-8527-5CB6231B3FCD}" srcOrd="2" destOrd="0" parTransId="{A324E420-38C3-4F18-A717-6D4B1AF256C8}" sibTransId="{CD450A9F-397F-42AF-B7B2-EEA5934B4D47}"/>
    <dgm:cxn modelId="{17AC5F9F-5481-4D28-9B70-2B6F11F4F8F2}" srcId="{2420C7DD-EEDC-4EC1-9B64-42E0C9E066A3}" destId="{5FAA0491-EC9D-4959-83E7-B76F00F44782}" srcOrd="0" destOrd="0" parTransId="{1B0F5177-78CF-40E7-8AFB-F566DDEC9F4A}" sibTransId="{20FD29FE-6D39-4221-9D9F-D8E574DFB5F6}"/>
    <dgm:cxn modelId="{594601E5-A045-4DDF-B148-839D67A67345}" type="presOf" srcId="{5FAA0491-EC9D-4959-83E7-B76F00F44782}" destId="{AFA4345B-34B4-4DA7-AF22-F9118EE9717C}" srcOrd="0" destOrd="0" presId="urn:microsoft.com/office/officeart/2005/8/layout/vList3"/>
    <dgm:cxn modelId="{647B10F4-FFF5-4FC5-AD74-AC1CD2DE870F}" type="presOf" srcId="{087D611E-185F-4797-B1D5-322064EB6BC2}" destId="{F48BE5DF-BD3A-4E57-9D6A-EBB155FC4DA9}" srcOrd="0" destOrd="0" presId="urn:microsoft.com/office/officeart/2005/8/layout/vList3"/>
    <dgm:cxn modelId="{F07BB662-ED45-49B6-AB26-CB47E7DE2F2A}" type="presParOf" srcId="{D4758EC9-A637-4EC5-BDA9-1CC71E39629A}" destId="{92B0DC0B-2F5B-49F3-A668-EE1E6CD24FDF}" srcOrd="0" destOrd="0" presId="urn:microsoft.com/office/officeart/2005/8/layout/vList3"/>
    <dgm:cxn modelId="{C1FE6F80-0CCF-4613-8E5F-BE61A2120E37}" type="presParOf" srcId="{92B0DC0B-2F5B-49F3-A668-EE1E6CD24FDF}" destId="{292DDF8E-28E7-4347-8EE5-71AFD0B4953D}" srcOrd="0" destOrd="0" presId="urn:microsoft.com/office/officeart/2005/8/layout/vList3"/>
    <dgm:cxn modelId="{D88FAF08-AC82-4438-A8AD-2AF5D59E8AA5}" type="presParOf" srcId="{92B0DC0B-2F5B-49F3-A668-EE1E6CD24FDF}" destId="{AFA4345B-34B4-4DA7-AF22-F9118EE9717C}" srcOrd="1" destOrd="0" presId="urn:microsoft.com/office/officeart/2005/8/layout/vList3"/>
    <dgm:cxn modelId="{AED1DE3E-284F-4155-B867-A1817EF7A750}" type="presParOf" srcId="{D4758EC9-A637-4EC5-BDA9-1CC71E39629A}" destId="{F2FD31C3-3792-437A-B5A4-7B352B8853AB}" srcOrd="1" destOrd="0" presId="urn:microsoft.com/office/officeart/2005/8/layout/vList3"/>
    <dgm:cxn modelId="{EA0F5D87-4B00-44E4-ACB5-F61A2365E507}" type="presParOf" srcId="{D4758EC9-A637-4EC5-BDA9-1CC71E39629A}" destId="{33D6376E-85FA-4A7A-981F-FCED56ECD4A1}" srcOrd="2" destOrd="0" presId="urn:microsoft.com/office/officeart/2005/8/layout/vList3"/>
    <dgm:cxn modelId="{20A4130A-5599-4105-9109-31B7A47DE661}" type="presParOf" srcId="{33D6376E-85FA-4A7A-981F-FCED56ECD4A1}" destId="{D28A077E-3DA2-47E8-82BA-C0E6F6E6EC4C}" srcOrd="0" destOrd="0" presId="urn:microsoft.com/office/officeart/2005/8/layout/vList3"/>
    <dgm:cxn modelId="{05AA64B3-E55D-4C76-8A5E-036416242A26}" type="presParOf" srcId="{33D6376E-85FA-4A7A-981F-FCED56ECD4A1}" destId="{F48BE5DF-BD3A-4E57-9D6A-EBB155FC4DA9}" srcOrd="1" destOrd="0" presId="urn:microsoft.com/office/officeart/2005/8/layout/vList3"/>
    <dgm:cxn modelId="{DEB7D0F7-0858-41D1-B3DE-7597D3EB4D10}" type="presParOf" srcId="{D4758EC9-A637-4EC5-BDA9-1CC71E39629A}" destId="{FE81E1B9-1CB1-4FEE-88FA-F5C86B071842}" srcOrd="3" destOrd="0" presId="urn:microsoft.com/office/officeart/2005/8/layout/vList3"/>
    <dgm:cxn modelId="{9A8F7815-72AF-4081-BAD1-E4AF8DCD30EF}" type="presParOf" srcId="{D4758EC9-A637-4EC5-BDA9-1CC71E39629A}" destId="{DCF67037-CA91-48E5-B3C4-8111D9AE3B5D}" srcOrd="4" destOrd="0" presId="urn:microsoft.com/office/officeart/2005/8/layout/vList3"/>
    <dgm:cxn modelId="{CC2ACF44-149A-422F-A1E0-13996B6F1CB9}" type="presParOf" srcId="{DCF67037-CA91-48E5-B3C4-8111D9AE3B5D}" destId="{08A11BE0-7737-45AE-A197-E9104803193B}" srcOrd="0" destOrd="0" presId="urn:microsoft.com/office/officeart/2005/8/layout/vList3"/>
    <dgm:cxn modelId="{441B69AE-9AFD-4484-919A-4708275B0FB0}" type="presParOf" srcId="{DCF67037-CA91-48E5-B3C4-8111D9AE3B5D}" destId="{9FB5666F-7DAF-4F95-83F5-8D68C11AB4B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420C7DD-EEDC-4EC1-9B64-42E0C9E066A3}" type="doc">
      <dgm:prSet loTypeId="urn:microsoft.com/office/officeart/2005/8/layout/vList3" loCatId="list" qsTypeId="urn:microsoft.com/office/officeart/2005/8/quickstyle/simple1" qsCatId="simple" csTypeId="urn:microsoft.com/office/officeart/2005/8/colors/accent1_2" csCatId="accent1" phldr="1"/>
      <dgm:spPr/>
    </dgm:pt>
    <dgm:pt modelId="{5FAA0491-EC9D-4959-83E7-B76F00F44782}">
      <dgm:prSet phldrT="[Text]"/>
      <dgm:spPr/>
      <dgm:t>
        <a:bodyPr/>
        <a:lstStyle/>
        <a:p>
          <a:r>
            <a:rPr lang="en-US" dirty="0"/>
            <a:t>Brokers</a:t>
          </a:r>
        </a:p>
      </dgm:t>
    </dgm:pt>
    <dgm:pt modelId="{1B0F5177-78CF-40E7-8AFB-F566DDEC9F4A}" type="parTrans" cxnId="{17AC5F9F-5481-4D28-9B70-2B6F11F4F8F2}">
      <dgm:prSet/>
      <dgm:spPr/>
      <dgm:t>
        <a:bodyPr/>
        <a:lstStyle/>
        <a:p>
          <a:endParaRPr lang="en-US"/>
        </a:p>
      </dgm:t>
    </dgm:pt>
    <dgm:pt modelId="{20FD29FE-6D39-4221-9D9F-D8E574DFB5F6}" type="sibTrans" cxnId="{17AC5F9F-5481-4D28-9B70-2B6F11F4F8F2}">
      <dgm:prSet/>
      <dgm:spPr/>
      <dgm:t>
        <a:bodyPr/>
        <a:lstStyle/>
        <a:p>
          <a:endParaRPr lang="en-US"/>
        </a:p>
      </dgm:t>
    </dgm:pt>
    <dgm:pt modelId="{087D611E-185F-4797-B1D5-322064EB6BC2}">
      <dgm:prSet phldrT="[Text]"/>
      <dgm:spPr/>
      <dgm:t>
        <a:bodyPr/>
        <a:lstStyle/>
        <a:p>
          <a:r>
            <a:rPr lang="en-US" dirty="0"/>
            <a:t>Attorneys</a:t>
          </a:r>
        </a:p>
      </dgm:t>
    </dgm:pt>
    <dgm:pt modelId="{C8FA3EA6-20B0-4E12-901E-2E27F5D244EB}" type="parTrans" cxnId="{FEFBE81E-BDBF-4C83-9293-DACDE655829F}">
      <dgm:prSet/>
      <dgm:spPr/>
      <dgm:t>
        <a:bodyPr/>
        <a:lstStyle/>
        <a:p>
          <a:endParaRPr lang="en-US"/>
        </a:p>
      </dgm:t>
    </dgm:pt>
    <dgm:pt modelId="{9FBA0F2A-89FD-4A77-8FAE-005A74447467}" type="sibTrans" cxnId="{FEFBE81E-BDBF-4C83-9293-DACDE655829F}">
      <dgm:prSet/>
      <dgm:spPr/>
      <dgm:t>
        <a:bodyPr/>
        <a:lstStyle/>
        <a:p>
          <a:endParaRPr lang="en-US"/>
        </a:p>
      </dgm:t>
    </dgm:pt>
    <dgm:pt modelId="{2F42BAFF-E31A-40E5-8527-5CB6231B3FCD}">
      <dgm:prSet phldrT="[Text]"/>
      <dgm:spPr/>
      <dgm:t>
        <a:bodyPr/>
        <a:lstStyle/>
        <a:p>
          <a:r>
            <a:rPr lang="en-US" dirty="0"/>
            <a:t>State Regulated Financial Institutions </a:t>
          </a:r>
        </a:p>
      </dgm:t>
    </dgm:pt>
    <dgm:pt modelId="{A324E420-38C3-4F18-A717-6D4B1AF256C8}" type="parTrans" cxnId="{4E7B318E-9E1A-4AC2-A53E-56C3F8F8C183}">
      <dgm:prSet/>
      <dgm:spPr/>
      <dgm:t>
        <a:bodyPr/>
        <a:lstStyle/>
        <a:p>
          <a:endParaRPr lang="en-US"/>
        </a:p>
      </dgm:t>
    </dgm:pt>
    <dgm:pt modelId="{CD450A9F-397F-42AF-B7B2-EEA5934B4D47}" type="sibTrans" cxnId="{4E7B318E-9E1A-4AC2-A53E-56C3F8F8C183}">
      <dgm:prSet/>
      <dgm:spPr/>
      <dgm:t>
        <a:bodyPr/>
        <a:lstStyle/>
        <a:p>
          <a:endParaRPr lang="en-US"/>
        </a:p>
      </dgm:t>
    </dgm:pt>
    <dgm:pt modelId="{8F2654DA-B83A-465F-97CB-9E7D7A6B8304}">
      <dgm:prSet phldrT="[Text]"/>
      <dgm:spPr/>
      <dgm:t>
        <a:bodyPr/>
        <a:lstStyle/>
        <a:p>
          <a:r>
            <a:rPr lang="en-US" dirty="0"/>
            <a:t>Licensed Title Insurance Agents</a:t>
          </a:r>
        </a:p>
      </dgm:t>
    </dgm:pt>
    <dgm:pt modelId="{42FFA1B4-6266-4CA8-94F1-3594AC942437}" type="parTrans" cxnId="{A2AAF2D6-8C33-40CE-95EB-69D0614C6539}">
      <dgm:prSet/>
      <dgm:spPr/>
      <dgm:t>
        <a:bodyPr/>
        <a:lstStyle/>
        <a:p>
          <a:endParaRPr lang="en-US"/>
        </a:p>
      </dgm:t>
    </dgm:pt>
    <dgm:pt modelId="{817469DC-BB3C-4EA5-8892-5E68B0A6A2D4}" type="sibTrans" cxnId="{A2AAF2D6-8C33-40CE-95EB-69D0614C6539}">
      <dgm:prSet/>
      <dgm:spPr/>
      <dgm:t>
        <a:bodyPr/>
        <a:lstStyle/>
        <a:p>
          <a:endParaRPr lang="en-US"/>
        </a:p>
      </dgm:t>
    </dgm:pt>
    <dgm:pt modelId="{D4758EC9-A637-4EC5-BDA9-1CC71E39629A}" type="pres">
      <dgm:prSet presAssocID="{2420C7DD-EEDC-4EC1-9B64-42E0C9E066A3}" presName="linearFlow" presStyleCnt="0">
        <dgm:presLayoutVars>
          <dgm:dir/>
          <dgm:resizeHandles val="exact"/>
        </dgm:presLayoutVars>
      </dgm:prSet>
      <dgm:spPr/>
    </dgm:pt>
    <dgm:pt modelId="{92B0DC0B-2F5B-49F3-A668-EE1E6CD24FDF}" type="pres">
      <dgm:prSet presAssocID="{5FAA0491-EC9D-4959-83E7-B76F00F44782}" presName="composite" presStyleCnt="0"/>
      <dgm:spPr/>
    </dgm:pt>
    <dgm:pt modelId="{292DDF8E-28E7-4347-8EE5-71AFD0B4953D}" type="pres">
      <dgm:prSet presAssocID="{5FAA0491-EC9D-4959-83E7-B76F00F44782}"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dgm:spPr>
    </dgm:pt>
    <dgm:pt modelId="{AFA4345B-34B4-4DA7-AF22-F9118EE9717C}" type="pres">
      <dgm:prSet presAssocID="{5FAA0491-EC9D-4959-83E7-B76F00F44782}" presName="txShp" presStyleLbl="node1" presStyleIdx="0" presStyleCnt="4">
        <dgm:presLayoutVars>
          <dgm:bulletEnabled val="1"/>
        </dgm:presLayoutVars>
      </dgm:prSet>
      <dgm:spPr/>
    </dgm:pt>
    <dgm:pt modelId="{F2FD31C3-3792-437A-B5A4-7B352B8853AB}" type="pres">
      <dgm:prSet presAssocID="{20FD29FE-6D39-4221-9D9F-D8E574DFB5F6}" presName="spacing" presStyleCnt="0"/>
      <dgm:spPr/>
    </dgm:pt>
    <dgm:pt modelId="{969CCFA1-86C8-401D-8B07-EC635D72A167}" type="pres">
      <dgm:prSet presAssocID="{8F2654DA-B83A-465F-97CB-9E7D7A6B8304}" presName="composite" presStyleCnt="0"/>
      <dgm:spPr/>
    </dgm:pt>
    <dgm:pt modelId="{889DF1F8-6690-4236-8E7D-65F00C55F365}" type="pres">
      <dgm:prSet presAssocID="{8F2654DA-B83A-465F-97CB-9E7D7A6B8304}"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dgm:spPr>
    </dgm:pt>
    <dgm:pt modelId="{139E9746-AAD6-4DE5-B9C0-92FB0DE69759}" type="pres">
      <dgm:prSet presAssocID="{8F2654DA-B83A-465F-97CB-9E7D7A6B8304}" presName="txShp" presStyleLbl="node1" presStyleIdx="1" presStyleCnt="4">
        <dgm:presLayoutVars>
          <dgm:bulletEnabled val="1"/>
        </dgm:presLayoutVars>
      </dgm:prSet>
      <dgm:spPr/>
    </dgm:pt>
    <dgm:pt modelId="{461668D1-5FC8-47EB-90F4-D70176E2A378}" type="pres">
      <dgm:prSet presAssocID="{817469DC-BB3C-4EA5-8892-5E68B0A6A2D4}" presName="spacing" presStyleCnt="0"/>
      <dgm:spPr/>
    </dgm:pt>
    <dgm:pt modelId="{33D6376E-85FA-4A7A-981F-FCED56ECD4A1}" type="pres">
      <dgm:prSet presAssocID="{087D611E-185F-4797-B1D5-322064EB6BC2}" presName="composite" presStyleCnt="0"/>
      <dgm:spPr/>
    </dgm:pt>
    <dgm:pt modelId="{D28A077E-3DA2-47E8-82BA-C0E6F6E6EC4C}" type="pres">
      <dgm:prSet presAssocID="{087D611E-185F-4797-B1D5-322064EB6BC2}"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dgm:spPr>
    </dgm:pt>
    <dgm:pt modelId="{F48BE5DF-BD3A-4E57-9D6A-EBB155FC4DA9}" type="pres">
      <dgm:prSet presAssocID="{087D611E-185F-4797-B1D5-322064EB6BC2}" presName="txShp" presStyleLbl="node1" presStyleIdx="2" presStyleCnt="4">
        <dgm:presLayoutVars>
          <dgm:bulletEnabled val="1"/>
        </dgm:presLayoutVars>
      </dgm:prSet>
      <dgm:spPr/>
    </dgm:pt>
    <dgm:pt modelId="{FE81E1B9-1CB1-4FEE-88FA-F5C86B071842}" type="pres">
      <dgm:prSet presAssocID="{9FBA0F2A-89FD-4A77-8FAE-005A74447467}" presName="spacing" presStyleCnt="0"/>
      <dgm:spPr/>
    </dgm:pt>
    <dgm:pt modelId="{DCF67037-CA91-48E5-B3C4-8111D9AE3B5D}" type="pres">
      <dgm:prSet presAssocID="{2F42BAFF-E31A-40E5-8527-5CB6231B3FCD}" presName="composite" presStyleCnt="0"/>
      <dgm:spPr/>
    </dgm:pt>
    <dgm:pt modelId="{08A11BE0-7737-45AE-A197-E9104803193B}" type="pres">
      <dgm:prSet presAssocID="{2F42BAFF-E31A-40E5-8527-5CB6231B3FCD}" presName="imgShp" presStyleLbl="fgImgPlace1" presStyleIdx="3"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dgm:spPr>
    </dgm:pt>
    <dgm:pt modelId="{9FB5666F-7DAF-4F95-83F5-8D68C11AB4BD}" type="pres">
      <dgm:prSet presAssocID="{2F42BAFF-E31A-40E5-8527-5CB6231B3FCD}" presName="txShp" presStyleLbl="node1" presStyleIdx="3" presStyleCnt="4">
        <dgm:presLayoutVars>
          <dgm:bulletEnabled val="1"/>
        </dgm:presLayoutVars>
      </dgm:prSet>
      <dgm:spPr/>
    </dgm:pt>
  </dgm:ptLst>
  <dgm:cxnLst>
    <dgm:cxn modelId="{FEFBE81E-BDBF-4C83-9293-DACDE655829F}" srcId="{2420C7DD-EEDC-4EC1-9B64-42E0C9E066A3}" destId="{087D611E-185F-4797-B1D5-322064EB6BC2}" srcOrd="2" destOrd="0" parTransId="{C8FA3EA6-20B0-4E12-901E-2E27F5D244EB}" sibTransId="{9FBA0F2A-89FD-4A77-8FAE-005A74447467}"/>
    <dgm:cxn modelId="{6CEAD946-3EB1-4EDE-AD44-B667E5BC34BF}" type="presOf" srcId="{8F2654DA-B83A-465F-97CB-9E7D7A6B8304}" destId="{139E9746-AAD6-4DE5-B9C0-92FB0DE69759}" srcOrd="0" destOrd="0" presId="urn:microsoft.com/office/officeart/2005/8/layout/vList3"/>
    <dgm:cxn modelId="{FFFCC968-D4F3-4D42-A208-0B6EE5BAC8A5}" type="presOf" srcId="{2F42BAFF-E31A-40E5-8527-5CB6231B3FCD}" destId="{9FB5666F-7DAF-4F95-83F5-8D68C11AB4BD}" srcOrd="0" destOrd="0" presId="urn:microsoft.com/office/officeart/2005/8/layout/vList3"/>
    <dgm:cxn modelId="{4E7B318E-9E1A-4AC2-A53E-56C3F8F8C183}" srcId="{2420C7DD-EEDC-4EC1-9B64-42E0C9E066A3}" destId="{2F42BAFF-E31A-40E5-8527-5CB6231B3FCD}" srcOrd="3" destOrd="0" parTransId="{A324E420-38C3-4F18-A717-6D4B1AF256C8}" sibTransId="{CD450A9F-397F-42AF-B7B2-EEA5934B4D47}"/>
    <dgm:cxn modelId="{17AC5F9F-5481-4D28-9B70-2B6F11F4F8F2}" srcId="{2420C7DD-EEDC-4EC1-9B64-42E0C9E066A3}" destId="{5FAA0491-EC9D-4959-83E7-B76F00F44782}" srcOrd="0" destOrd="0" parTransId="{1B0F5177-78CF-40E7-8AFB-F566DDEC9F4A}" sibTransId="{20FD29FE-6D39-4221-9D9F-D8E574DFB5F6}"/>
    <dgm:cxn modelId="{F67945A6-A6A2-49C4-8539-310678E01E35}" type="presOf" srcId="{5FAA0491-EC9D-4959-83E7-B76F00F44782}" destId="{AFA4345B-34B4-4DA7-AF22-F9118EE9717C}" srcOrd="0" destOrd="0" presId="urn:microsoft.com/office/officeart/2005/8/layout/vList3"/>
    <dgm:cxn modelId="{05602FB6-F7AC-441E-B7AC-3302A19A17AE}" type="presOf" srcId="{087D611E-185F-4797-B1D5-322064EB6BC2}" destId="{F48BE5DF-BD3A-4E57-9D6A-EBB155FC4DA9}" srcOrd="0" destOrd="0" presId="urn:microsoft.com/office/officeart/2005/8/layout/vList3"/>
    <dgm:cxn modelId="{0C0572CF-9F73-4E61-A39D-A06C010B1EBA}" type="presOf" srcId="{2420C7DD-EEDC-4EC1-9B64-42E0C9E066A3}" destId="{D4758EC9-A637-4EC5-BDA9-1CC71E39629A}" srcOrd="0" destOrd="0" presId="urn:microsoft.com/office/officeart/2005/8/layout/vList3"/>
    <dgm:cxn modelId="{A2AAF2D6-8C33-40CE-95EB-69D0614C6539}" srcId="{2420C7DD-EEDC-4EC1-9B64-42E0C9E066A3}" destId="{8F2654DA-B83A-465F-97CB-9E7D7A6B8304}" srcOrd="1" destOrd="0" parTransId="{42FFA1B4-6266-4CA8-94F1-3594AC942437}" sibTransId="{817469DC-BB3C-4EA5-8892-5E68B0A6A2D4}"/>
    <dgm:cxn modelId="{882DDCAF-874E-4C76-8031-7136EBFCD81E}" type="presParOf" srcId="{D4758EC9-A637-4EC5-BDA9-1CC71E39629A}" destId="{92B0DC0B-2F5B-49F3-A668-EE1E6CD24FDF}" srcOrd="0" destOrd="0" presId="urn:microsoft.com/office/officeart/2005/8/layout/vList3"/>
    <dgm:cxn modelId="{D3E2A303-DEE6-4D9F-B794-60C030DB85F3}" type="presParOf" srcId="{92B0DC0B-2F5B-49F3-A668-EE1E6CD24FDF}" destId="{292DDF8E-28E7-4347-8EE5-71AFD0B4953D}" srcOrd="0" destOrd="0" presId="urn:microsoft.com/office/officeart/2005/8/layout/vList3"/>
    <dgm:cxn modelId="{0098C58E-F602-4C88-8294-D1799E58D760}" type="presParOf" srcId="{92B0DC0B-2F5B-49F3-A668-EE1E6CD24FDF}" destId="{AFA4345B-34B4-4DA7-AF22-F9118EE9717C}" srcOrd="1" destOrd="0" presId="urn:microsoft.com/office/officeart/2005/8/layout/vList3"/>
    <dgm:cxn modelId="{2C0787C5-D187-412B-8A19-AB01B2B8B815}" type="presParOf" srcId="{D4758EC9-A637-4EC5-BDA9-1CC71E39629A}" destId="{F2FD31C3-3792-437A-B5A4-7B352B8853AB}" srcOrd="1" destOrd="0" presId="urn:microsoft.com/office/officeart/2005/8/layout/vList3"/>
    <dgm:cxn modelId="{943E4AC7-FFE8-4157-98F9-9576C6420F2A}" type="presParOf" srcId="{D4758EC9-A637-4EC5-BDA9-1CC71E39629A}" destId="{969CCFA1-86C8-401D-8B07-EC635D72A167}" srcOrd="2" destOrd="0" presId="urn:microsoft.com/office/officeart/2005/8/layout/vList3"/>
    <dgm:cxn modelId="{4D66408E-62BD-4029-AFDD-827ED1739A08}" type="presParOf" srcId="{969CCFA1-86C8-401D-8B07-EC635D72A167}" destId="{889DF1F8-6690-4236-8E7D-65F00C55F365}" srcOrd="0" destOrd="0" presId="urn:microsoft.com/office/officeart/2005/8/layout/vList3"/>
    <dgm:cxn modelId="{A72EF83A-9E0D-4442-9CD7-A9EC1C5135BA}" type="presParOf" srcId="{969CCFA1-86C8-401D-8B07-EC635D72A167}" destId="{139E9746-AAD6-4DE5-B9C0-92FB0DE69759}" srcOrd="1" destOrd="0" presId="urn:microsoft.com/office/officeart/2005/8/layout/vList3"/>
    <dgm:cxn modelId="{64AD3382-B51F-474A-84A8-0C01854478C6}" type="presParOf" srcId="{D4758EC9-A637-4EC5-BDA9-1CC71E39629A}" destId="{461668D1-5FC8-47EB-90F4-D70176E2A378}" srcOrd="3" destOrd="0" presId="urn:microsoft.com/office/officeart/2005/8/layout/vList3"/>
    <dgm:cxn modelId="{45ACD25F-CB05-4472-8114-7D65B7A1836A}" type="presParOf" srcId="{D4758EC9-A637-4EC5-BDA9-1CC71E39629A}" destId="{33D6376E-85FA-4A7A-981F-FCED56ECD4A1}" srcOrd="4" destOrd="0" presId="urn:microsoft.com/office/officeart/2005/8/layout/vList3"/>
    <dgm:cxn modelId="{C20834AC-D2B9-4C74-8295-6568545D0BFF}" type="presParOf" srcId="{33D6376E-85FA-4A7A-981F-FCED56ECD4A1}" destId="{D28A077E-3DA2-47E8-82BA-C0E6F6E6EC4C}" srcOrd="0" destOrd="0" presId="urn:microsoft.com/office/officeart/2005/8/layout/vList3"/>
    <dgm:cxn modelId="{DD81D38C-2F72-45F8-9D6D-DE0286B34E4D}" type="presParOf" srcId="{33D6376E-85FA-4A7A-981F-FCED56ECD4A1}" destId="{F48BE5DF-BD3A-4E57-9D6A-EBB155FC4DA9}" srcOrd="1" destOrd="0" presId="urn:microsoft.com/office/officeart/2005/8/layout/vList3"/>
    <dgm:cxn modelId="{C5016A02-16D1-41E0-B1C0-04E1D6A8BDCD}" type="presParOf" srcId="{D4758EC9-A637-4EC5-BDA9-1CC71E39629A}" destId="{FE81E1B9-1CB1-4FEE-88FA-F5C86B071842}" srcOrd="5" destOrd="0" presId="urn:microsoft.com/office/officeart/2005/8/layout/vList3"/>
    <dgm:cxn modelId="{FF1A2242-FA90-449E-8999-2B4DBFAA13ED}" type="presParOf" srcId="{D4758EC9-A637-4EC5-BDA9-1CC71E39629A}" destId="{DCF67037-CA91-48E5-B3C4-8111D9AE3B5D}" srcOrd="6" destOrd="0" presId="urn:microsoft.com/office/officeart/2005/8/layout/vList3"/>
    <dgm:cxn modelId="{AA419FFC-23E8-4F6F-8120-72517D2A0383}" type="presParOf" srcId="{DCF67037-CA91-48E5-B3C4-8111D9AE3B5D}" destId="{08A11BE0-7737-45AE-A197-E9104803193B}" srcOrd="0" destOrd="0" presId="urn:microsoft.com/office/officeart/2005/8/layout/vList3"/>
    <dgm:cxn modelId="{9DACE821-39BF-440A-B325-A7A5CDD7C4DC}" type="presParOf" srcId="{DCF67037-CA91-48E5-B3C4-8111D9AE3B5D}" destId="{9FB5666F-7DAF-4F95-83F5-8D68C11AB4B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B446E1-1112-4162-8CBE-150DE12B05D1}"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11F99A96-56AA-4031-AC1A-68FD180D271C}">
      <dgm:prSet phldrT="[Text]"/>
      <dgm:spPr>
        <a:solidFill>
          <a:schemeClr val="accent3">
            <a:alpha val="50000"/>
          </a:schemeClr>
        </a:solidFill>
      </dgm:spPr>
      <dgm:t>
        <a:bodyPr/>
        <a:lstStyle/>
        <a:p>
          <a:r>
            <a:rPr lang="en-US" dirty="0"/>
            <a:t>Who is NREC?</a:t>
          </a:r>
        </a:p>
      </dgm:t>
    </dgm:pt>
    <dgm:pt modelId="{3924B0F4-F803-4B7F-8572-625C06B18F38}" type="parTrans" cxnId="{B53531CB-3C43-41CC-9A99-31BE88EC74EA}">
      <dgm:prSet/>
      <dgm:spPr/>
      <dgm:t>
        <a:bodyPr/>
        <a:lstStyle/>
        <a:p>
          <a:endParaRPr lang="en-US"/>
        </a:p>
      </dgm:t>
    </dgm:pt>
    <dgm:pt modelId="{B7B15823-D6F8-40AF-9269-9920935C4AD9}" type="sibTrans" cxnId="{B53531CB-3C43-41CC-9A99-31BE88EC74EA}">
      <dgm:prSet/>
      <dgm:spPr/>
      <dgm:t>
        <a:bodyPr/>
        <a:lstStyle/>
        <a:p>
          <a:endParaRPr lang="en-US"/>
        </a:p>
      </dgm:t>
    </dgm:pt>
    <dgm:pt modelId="{C11B4D45-652C-46EF-B7FC-60019921B501}" type="pres">
      <dgm:prSet presAssocID="{E6B446E1-1112-4162-8CBE-150DE12B05D1}" presName="Name0" presStyleCnt="0">
        <dgm:presLayoutVars>
          <dgm:chMax val="7"/>
          <dgm:dir/>
          <dgm:resizeHandles val="exact"/>
        </dgm:presLayoutVars>
      </dgm:prSet>
      <dgm:spPr/>
    </dgm:pt>
    <dgm:pt modelId="{C187D088-5C44-4E91-AB3B-CC722809DDD6}" type="pres">
      <dgm:prSet presAssocID="{E6B446E1-1112-4162-8CBE-150DE12B05D1}" presName="ellipse1" presStyleLbl="vennNode1" presStyleIdx="0" presStyleCnt="1">
        <dgm:presLayoutVars>
          <dgm:bulletEnabled val="1"/>
        </dgm:presLayoutVars>
      </dgm:prSet>
      <dgm:spPr/>
    </dgm:pt>
  </dgm:ptLst>
  <dgm:cxnLst>
    <dgm:cxn modelId="{57EE7460-987E-40A5-8974-7E91D5A3DE08}" type="presOf" srcId="{E6B446E1-1112-4162-8CBE-150DE12B05D1}" destId="{C11B4D45-652C-46EF-B7FC-60019921B501}" srcOrd="0" destOrd="0" presId="urn:microsoft.com/office/officeart/2005/8/layout/rings+Icon"/>
    <dgm:cxn modelId="{F85F4E47-0E4F-49B0-A8E3-9BD46078D00B}" type="presOf" srcId="{11F99A96-56AA-4031-AC1A-68FD180D271C}" destId="{C187D088-5C44-4E91-AB3B-CC722809DDD6}" srcOrd="0" destOrd="0" presId="urn:microsoft.com/office/officeart/2005/8/layout/rings+Icon"/>
    <dgm:cxn modelId="{B53531CB-3C43-41CC-9A99-31BE88EC74EA}" srcId="{E6B446E1-1112-4162-8CBE-150DE12B05D1}" destId="{11F99A96-56AA-4031-AC1A-68FD180D271C}" srcOrd="0" destOrd="0" parTransId="{3924B0F4-F803-4B7F-8572-625C06B18F38}" sibTransId="{B7B15823-D6F8-40AF-9269-9920935C4AD9}"/>
    <dgm:cxn modelId="{3E1AC153-E60D-46C3-A36A-9B671BF01D21}" type="presParOf" srcId="{C11B4D45-652C-46EF-B7FC-60019921B501}" destId="{C187D088-5C44-4E91-AB3B-CC722809DDD6}" srcOrd="0"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CC6B7442-0B72-4EF2-9F13-1325B51AFF9F}">
      <dgm:prSet phldrT="[Text]"/>
      <dgm:spPr/>
      <dgm:t>
        <a:bodyPr/>
        <a:lstStyle/>
        <a:p>
          <a:r>
            <a:rPr lang="en-US" dirty="0"/>
            <a:t>Case Study</a:t>
          </a:r>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FE0A3CAE-D039-42F2-AF12-1E6F6793A633}">
      <dgm:prSet phldrT="[Text]"/>
      <dgm:spPr/>
      <dgm:t>
        <a:bodyPr/>
        <a:lstStyle/>
        <a:p>
          <a:r>
            <a:rPr lang="en-US" dirty="0"/>
            <a:t>Learners will be challenged with potential license law violations and questions. They will become decision makers using license law to answer the questions.</a:t>
          </a:r>
        </a:p>
      </dgm:t>
    </dgm:pt>
    <dgm:pt modelId="{7E2ED2D1-AFF4-4DED-BB53-30A310825CE2}" type="parTrans" cxnId="{A6FB3C49-AB75-4315-BB6B-886AA454F16F}">
      <dgm:prSet/>
      <dgm:spPr/>
      <dgm:t>
        <a:bodyPr/>
        <a:lstStyle/>
        <a:p>
          <a:endParaRPr lang="en-US"/>
        </a:p>
      </dgm:t>
    </dgm:pt>
    <dgm:pt modelId="{417BDEF2-191B-4000-BDE8-D3D22A51FCF3}" type="sibTrans" cxnId="{A6FB3C49-AB75-4315-BB6B-886AA454F16F}">
      <dgm:prSet/>
      <dgm:spPr/>
      <dgm:t>
        <a:bodyPr/>
        <a:lstStyle/>
        <a:p>
          <a:endParaRPr lang="en-US"/>
        </a:p>
      </dgm:t>
    </dgm:pt>
    <dgm:pt modelId="{71D67D5D-013C-4885-A61E-A3F99D7C7108}">
      <dgm:prSet phldrT="[Text]" custT="1"/>
      <dgm:spPr/>
      <dgm:t>
        <a:bodyPr/>
        <a:lstStyle/>
        <a:p>
          <a:r>
            <a:rPr lang="en-US" sz="2800" b="1" u="sng" dirty="0"/>
            <a:t>Learn</a:t>
          </a:r>
          <a:r>
            <a:rPr lang="en-US" sz="2800" b="1" u="sng" baseline="0" dirty="0"/>
            <a:t> Nebraska License Law 81-885.24</a:t>
          </a:r>
          <a:endParaRPr lang="en-US" sz="2800" b="1" u="sng" dirty="0"/>
        </a:p>
      </dgm:t>
    </dgm:pt>
    <dgm:pt modelId="{BC16BF20-A847-48B0-889B-BA6389A79929}" type="sibTrans" cxnId="{7CDF5A89-87DF-4CC1-8943-7A0E14869583}">
      <dgm:prSet/>
      <dgm:spPr/>
      <dgm:t>
        <a:bodyPr/>
        <a:lstStyle/>
        <a:p>
          <a:endParaRPr lang="en-US"/>
        </a:p>
      </dgm:t>
    </dgm:pt>
    <dgm:pt modelId="{13FD8B77-EC9C-4F7D-85F3-A7191A755A86}" type="parTrans" cxnId="{7CDF5A89-87DF-4CC1-8943-7A0E14869583}">
      <dgm:prSet/>
      <dgm:spPr/>
      <dgm:t>
        <a:bodyPr/>
        <a:lstStyle/>
        <a:p>
          <a:endParaRPr lang="en-US"/>
        </a:p>
      </dgm:t>
    </dgm:pt>
    <dgm:pt modelId="{C111C18A-FD96-4E63-821A-54D70D8DC65F}">
      <dgm:prSet phldrT="[Text]"/>
      <dgm:spPr/>
      <dgm:t>
        <a:bodyPr/>
        <a:lstStyle/>
        <a:p>
          <a:r>
            <a:rPr lang="en-US" dirty="0"/>
            <a:t>Real Estate Law</a:t>
          </a:r>
        </a:p>
      </dgm:t>
    </dgm:pt>
    <dgm:pt modelId="{B4F34DE2-2DAE-4F88-8C78-BD8892EBF4FF}" type="sibTrans" cxnId="{FFD8B471-C98F-4DB5-8DE3-2AB7E896ADD5}">
      <dgm:prSet/>
      <dgm:spPr/>
      <dgm:t>
        <a:bodyPr/>
        <a:lstStyle/>
        <a:p>
          <a:endParaRPr lang="en-US"/>
        </a:p>
      </dgm:t>
    </dgm:pt>
    <dgm:pt modelId="{83BE74EF-FAB4-45A2-BBED-7CD5259AB210}" type="parTrans" cxnId="{FFD8B471-C98F-4DB5-8DE3-2AB7E896ADD5}">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47A942F6-847D-4AE7-9CA0-5319E5F60B4F}" type="pres">
      <dgm:prSet presAssocID="{C111C18A-FD96-4E63-821A-54D70D8DC65F}" presName="parentText" presStyleLbl="node1" presStyleIdx="0" presStyleCnt="2">
        <dgm:presLayoutVars>
          <dgm:chMax val="0"/>
          <dgm:bulletEnabled val="1"/>
        </dgm:presLayoutVars>
      </dgm:prSet>
      <dgm:spPr/>
    </dgm:pt>
    <dgm:pt modelId="{6EA3914A-CB7F-4A5E-9543-C3A39D9197C9}" type="pres">
      <dgm:prSet presAssocID="{C111C18A-FD96-4E63-821A-54D70D8DC65F}" presName="childText" presStyleLbl="revTx" presStyleIdx="0" presStyleCnt="2">
        <dgm:presLayoutVars>
          <dgm:bulletEnabled val="1"/>
        </dgm:presLayoutVars>
      </dgm:prSet>
      <dgm:spPr/>
    </dgm:pt>
    <dgm:pt modelId="{D64CB5D5-837D-47FC-9E42-A26D800BC695}" type="pres">
      <dgm:prSet presAssocID="{CC6B7442-0B72-4EF2-9F13-1325B51AFF9F}" presName="parentText" presStyleLbl="node1" presStyleIdx="1" presStyleCnt="2">
        <dgm:presLayoutVars>
          <dgm:chMax val="0"/>
          <dgm:bulletEnabled val="1"/>
        </dgm:presLayoutVars>
      </dgm:prSet>
      <dgm:spPr/>
    </dgm:pt>
    <dgm:pt modelId="{08B7B17B-8600-44B0-B235-389E5D71D804}" type="pres">
      <dgm:prSet presAssocID="{CC6B7442-0B72-4EF2-9F13-1325B51AFF9F}" presName="childText" presStyleLbl="revTx" presStyleIdx="1" presStyleCnt="2">
        <dgm:presLayoutVars>
          <dgm:bulletEnabled val="1"/>
        </dgm:presLayoutVars>
      </dgm:prSet>
      <dgm:spPr/>
    </dgm:pt>
  </dgm:ptLst>
  <dgm:cxnLst>
    <dgm:cxn modelId="{6D83B362-E021-4321-82C5-FA9929A12EDA}" type="presOf" srcId="{90119837-5B71-4D44-BB01-DB0B084933C8}" destId="{ED5DCCC5-BCA8-4491-AA37-BAF153ECA184}" srcOrd="0" destOrd="0" presId="urn:microsoft.com/office/officeart/2005/8/layout/vList2"/>
    <dgm:cxn modelId="{A6FB3C49-AB75-4315-BB6B-886AA454F16F}" srcId="{CC6B7442-0B72-4EF2-9F13-1325B51AFF9F}" destId="{FE0A3CAE-D039-42F2-AF12-1E6F6793A633}" srcOrd="0" destOrd="0" parTransId="{7E2ED2D1-AFF4-4DED-BB53-30A310825CE2}" sibTransId="{417BDEF2-191B-4000-BDE8-D3D22A51FCF3}"/>
    <dgm:cxn modelId="{102D6D4D-90C9-40F4-A001-35DCC329B127}" srcId="{90119837-5B71-4D44-BB01-DB0B084933C8}" destId="{CC6B7442-0B72-4EF2-9F13-1325B51AFF9F}" srcOrd="1" destOrd="0" parTransId="{E3D139E0-5DC2-4F8E-9F8F-B3F0EBCD4689}" sibTransId="{FF80E1BA-0D6F-4EE8-9640-892A5897DBCD}"/>
    <dgm:cxn modelId="{DB21E54E-6695-46AF-9B0C-A0BB57C1C7AC}" type="presOf" srcId="{FE0A3CAE-D039-42F2-AF12-1E6F6793A633}" destId="{08B7B17B-8600-44B0-B235-389E5D71D804}" srcOrd="0" destOrd="0" presId="urn:microsoft.com/office/officeart/2005/8/layout/vList2"/>
    <dgm:cxn modelId="{FFD8B471-C98F-4DB5-8DE3-2AB7E896ADD5}" srcId="{90119837-5B71-4D44-BB01-DB0B084933C8}" destId="{C111C18A-FD96-4E63-821A-54D70D8DC65F}" srcOrd="0" destOrd="0" parTransId="{83BE74EF-FAB4-45A2-BBED-7CD5259AB210}" sibTransId="{B4F34DE2-2DAE-4F88-8C78-BD8892EBF4FF}"/>
    <dgm:cxn modelId="{7CDF5A89-87DF-4CC1-8943-7A0E14869583}" srcId="{C111C18A-FD96-4E63-821A-54D70D8DC65F}" destId="{71D67D5D-013C-4885-A61E-A3F99D7C7108}" srcOrd="0" destOrd="0" parTransId="{13FD8B77-EC9C-4F7D-85F3-A7191A755A86}" sibTransId="{BC16BF20-A847-48B0-889B-BA6389A79929}"/>
    <dgm:cxn modelId="{2BE99C96-E46C-453F-AFFC-05375E9A9FA7}" type="presOf" srcId="{CC6B7442-0B72-4EF2-9F13-1325B51AFF9F}" destId="{D64CB5D5-837D-47FC-9E42-A26D800BC695}" srcOrd="0" destOrd="0" presId="urn:microsoft.com/office/officeart/2005/8/layout/vList2"/>
    <dgm:cxn modelId="{F58AD4E2-DE82-4EED-9075-F26B0E12DE41}" type="presOf" srcId="{71D67D5D-013C-4885-A61E-A3F99D7C7108}" destId="{6EA3914A-CB7F-4A5E-9543-C3A39D9197C9}" srcOrd="0" destOrd="0" presId="urn:microsoft.com/office/officeart/2005/8/layout/vList2"/>
    <dgm:cxn modelId="{25BA2CE8-5809-45EA-ABE1-E1F392191627}" type="presOf" srcId="{C111C18A-FD96-4E63-821A-54D70D8DC65F}" destId="{47A942F6-847D-4AE7-9CA0-5319E5F60B4F}" srcOrd="0" destOrd="0" presId="urn:microsoft.com/office/officeart/2005/8/layout/vList2"/>
    <dgm:cxn modelId="{270B79CB-4968-4954-ABC1-756E0098E3C5}" type="presParOf" srcId="{ED5DCCC5-BCA8-4491-AA37-BAF153ECA184}" destId="{47A942F6-847D-4AE7-9CA0-5319E5F60B4F}" srcOrd="0" destOrd="0" presId="urn:microsoft.com/office/officeart/2005/8/layout/vList2"/>
    <dgm:cxn modelId="{F91333A8-A31F-4F17-9895-FF8407EF4DA1}" type="presParOf" srcId="{ED5DCCC5-BCA8-4491-AA37-BAF153ECA184}" destId="{6EA3914A-CB7F-4A5E-9543-C3A39D9197C9}" srcOrd="1" destOrd="0" presId="urn:microsoft.com/office/officeart/2005/8/layout/vList2"/>
    <dgm:cxn modelId="{48A7702C-BCF2-48C6-A72C-7FA87F2F49F1}" type="presParOf" srcId="{ED5DCCC5-BCA8-4491-AA37-BAF153ECA184}" destId="{D64CB5D5-837D-47FC-9E42-A26D800BC695}" srcOrd="2" destOrd="0" presId="urn:microsoft.com/office/officeart/2005/8/layout/vList2"/>
    <dgm:cxn modelId="{FDC7EF78-00E0-4F34-899E-BF479C1AECE1}" type="presParOf" srcId="{ED5DCCC5-BCA8-4491-AA37-BAF153ECA184}" destId="{08B7B17B-8600-44B0-B235-389E5D71D80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3C67E77D-62FA-499D-B5E6-E79A091C5267}">
      <dgm:prSet phldrT="[Text]"/>
      <dgm:spPr/>
      <dgm:t>
        <a:bodyPr/>
        <a:lstStyle/>
        <a:p>
          <a:r>
            <a:rPr lang="en-US" dirty="0"/>
            <a:t>Title 299 </a:t>
          </a:r>
        </a:p>
      </dgm: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CC6B7442-0B72-4EF2-9F13-1325B51AFF9F}">
      <dgm:prSet phldrT="[Text]"/>
      <dgm:spPr/>
      <dgm:t>
        <a:bodyPr/>
        <a:lstStyle/>
        <a:p>
          <a:r>
            <a:rPr lang="en-US" dirty="0"/>
            <a:t>Key Terms.</a:t>
          </a:r>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FE0A3CAE-D039-42F2-AF12-1E6F6793A633}">
      <dgm:prSet phldrT="[Text]"/>
      <dgm:spPr/>
      <dgm:t>
        <a:bodyPr/>
        <a:lstStyle/>
        <a:p>
          <a:r>
            <a:rPr lang="en-US" dirty="0"/>
            <a:t>Define Key Terms.</a:t>
          </a:r>
        </a:p>
      </dgm:t>
    </dgm:pt>
    <dgm:pt modelId="{7E2ED2D1-AFF4-4DED-BB53-30A310825CE2}" type="parTrans" cxnId="{A6FB3C49-AB75-4315-BB6B-886AA454F16F}">
      <dgm:prSet/>
      <dgm:spPr/>
      <dgm:t>
        <a:bodyPr/>
        <a:lstStyle/>
        <a:p>
          <a:endParaRPr lang="en-US"/>
        </a:p>
      </dgm:t>
    </dgm:pt>
    <dgm:pt modelId="{417BDEF2-191B-4000-BDE8-D3D22A51FCF3}" type="sibTrans" cxnId="{A6FB3C49-AB75-4315-BB6B-886AA454F16F}">
      <dgm:prSet/>
      <dgm:spPr/>
      <dgm:t>
        <a:bodyPr/>
        <a:lstStyle/>
        <a:p>
          <a:endParaRPr lang="en-US"/>
        </a:p>
      </dgm:t>
    </dgm:pt>
    <dgm:pt modelId="{874621AA-2111-469B-91D0-C6E0545D39E0}">
      <dgm:prSet phldrT="[Text]"/>
      <dgm:spPr/>
      <dgm:t>
        <a:bodyPr/>
        <a:lstStyle/>
        <a:p>
          <a:r>
            <a:rPr lang="en-US" dirty="0"/>
            <a:t>Review laws and procedures in Title 299  which are drafted and enacted by the NREC.</a:t>
          </a:r>
        </a:p>
      </dgm:t>
    </dgm:pt>
    <dgm:pt modelId="{D5F08823-0E74-4F68-9064-A23D0B54FA96}" type="parTrans" cxnId="{09ABF228-894D-4BAB-ADBD-90640921E127}">
      <dgm:prSet/>
      <dgm:spPr/>
      <dgm:t>
        <a:bodyPr/>
        <a:lstStyle/>
        <a:p>
          <a:endParaRPr lang="en-US"/>
        </a:p>
      </dgm:t>
    </dgm:pt>
    <dgm:pt modelId="{711EBD64-4CD9-4199-9604-89E7F5C82DCE}" type="sibTrans" cxnId="{09ABF228-894D-4BAB-ADBD-90640921E127}">
      <dgm:prSet/>
      <dgm:spPr/>
      <dgm:t>
        <a:bodyPr/>
        <a:lstStyle/>
        <a:p>
          <a:endParaRPr lang="en-US"/>
        </a:p>
      </dgm:t>
    </dgm:pt>
    <dgm:pt modelId="{71D67D5D-013C-4885-A61E-A3F99D7C7108}">
      <dgm:prSet phldrT="[Text]"/>
      <dgm:spPr/>
      <dgm:t>
        <a:bodyPr/>
        <a:lstStyle/>
        <a:p>
          <a:r>
            <a:rPr lang="en-US" dirty="0"/>
            <a:t>Assess Students knowledge of Real Estate Law regarding Subdivisions.</a:t>
          </a:r>
        </a:p>
      </dgm:t>
    </dgm:pt>
    <dgm:pt modelId="{BC16BF20-A847-48B0-889B-BA6389A79929}" type="sibTrans" cxnId="{7CDF5A89-87DF-4CC1-8943-7A0E14869583}">
      <dgm:prSet/>
      <dgm:spPr/>
      <dgm:t>
        <a:bodyPr/>
        <a:lstStyle/>
        <a:p>
          <a:endParaRPr lang="en-US"/>
        </a:p>
      </dgm:t>
    </dgm:pt>
    <dgm:pt modelId="{13FD8B77-EC9C-4F7D-85F3-A7191A755A86}" type="parTrans" cxnId="{7CDF5A89-87DF-4CC1-8943-7A0E14869583}">
      <dgm:prSet/>
      <dgm:spPr/>
      <dgm:t>
        <a:bodyPr/>
        <a:lstStyle/>
        <a:p>
          <a:endParaRPr lang="en-US"/>
        </a:p>
      </dgm:t>
    </dgm:pt>
    <dgm:pt modelId="{C111C18A-FD96-4E63-821A-54D70D8DC65F}">
      <dgm:prSet phldrT="[Text]"/>
      <dgm:spPr/>
      <dgm:t>
        <a:bodyPr/>
        <a:lstStyle/>
        <a:p>
          <a:r>
            <a:rPr lang="en-US" dirty="0"/>
            <a:t>Subdivisions</a:t>
          </a:r>
        </a:p>
      </dgm:t>
    </dgm:pt>
    <dgm:pt modelId="{B4F34DE2-2DAE-4F88-8C78-BD8892EBF4FF}" type="sibTrans" cxnId="{FFD8B471-C98F-4DB5-8DE3-2AB7E896ADD5}">
      <dgm:prSet/>
      <dgm:spPr/>
      <dgm:t>
        <a:bodyPr/>
        <a:lstStyle/>
        <a:p>
          <a:endParaRPr lang="en-US"/>
        </a:p>
      </dgm:t>
    </dgm:pt>
    <dgm:pt modelId="{83BE74EF-FAB4-45A2-BBED-7CD5259AB210}" type="parTrans" cxnId="{FFD8B471-C98F-4DB5-8DE3-2AB7E896ADD5}">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47A942F6-847D-4AE7-9CA0-5319E5F60B4F}" type="pres">
      <dgm:prSet presAssocID="{C111C18A-FD96-4E63-821A-54D70D8DC65F}" presName="parentText" presStyleLbl="node1" presStyleIdx="0" presStyleCnt="3">
        <dgm:presLayoutVars>
          <dgm:chMax val="0"/>
          <dgm:bulletEnabled val="1"/>
        </dgm:presLayoutVars>
      </dgm:prSet>
      <dgm:spPr/>
    </dgm:pt>
    <dgm:pt modelId="{6EA3914A-CB7F-4A5E-9543-C3A39D9197C9}" type="pres">
      <dgm:prSet presAssocID="{C111C18A-FD96-4E63-821A-54D70D8DC65F}" presName="childText" presStyleLbl="revTx" presStyleIdx="0" presStyleCnt="3">
        <dgm:presLayoutVars>
          <dgm:bulletEnabled val="1"/>
        </dgm:presLayoutVars>
      </dgm:prSet>
      <dgm:spPr/>
    </dgm:pt>
    <dgm:pt modelId="{81203336-F3DE-4B3A-BCF4-0F68C23AC2BB}" type="pres">
      <dgm:prSet presAssocID="{3C67E77D-62FA-499D-B5E6-E79A091C5267}" presName="parentText" presStyleLbl="node1" presStyleIdx="1" presStyleCnt="3" custLinFactNeighborX="-25726" custLinFactNeighborY="5026">
        <dgm:presLayoutVars>
          <dgm:chMax val="0"/>
          <dgm:bulletEnabled val="1"/>
        </dgm:presLayoutVars>
      </dgm:prSet>
      <dgm:spPr/>
    </dgm:pt>
    <dgm:pt modelId="{782956A5-ADC8-4959-B856-589B9D9B9635}" type="pres">
      <dgm:prSet presAssocID="{3C67E77D-62FA-499D-B5E6-E79A091C5267}" presName="childText" presStyleLbl="revTx" presStyleIdx="1" presStyleCnt="3">
        <dgm:presLayoutVars>
          <dgm:bulletEnabled val="1"/>
        </dgm:presLayoutVars>
      </dgm:prSet>
      <dgm:spPr/>
    </dgm:pt>
    <dgm:pt modelId="{D64CB5D5-837D-47FC-9E42-A26D800BC695}" type="pres">
      <dgm:prSet presAssocID="{CC6B7442-0B72-4EF2-9F13-1325B51AFF9F}" presName="parentText" presStyleLbl="node1" presStyleIdx="2" presStyleCnt="3">
        <dgm:presLayoutVars>
          <dgm:chMax val="0"/>
          <dgm:bulletEnabled val="1"/>
        </dgm:presLayoutVars>
      </dgm:prSet>
      <dgm:spPr/>
    </dgm:pt>
    <dgm:pt modelId="{08B7B17B-8600-44B0-B235-389E5D71D804}" type="pres">
      <dgm:prSet presAssocID="{CC6B7442-0B72-4EF2-9F13-1325B51AFF9F}" presName="childText" presStyleLbl="revTx" presStyleIdx="2" presStyleCnt="3">
        <dgm:presLayoutVars>
          <dgm:bulletEnabled val="1"/>
        </dgm:presLayoutVars>
      </dgm:prSet>
      <dgm:spPr/>
    </dgm:pt>
  </dgm:ptLst>
  <dgm:cxnLst>
    <dgm:cxn modelId="{09ABF228-894D-4BAB-ADBD-90640921E127}" srcId="{3C67E77D-62FA-499D-B5E6-E79A091C5267}" destId="{874621AA-2111-469B-91D0-C6E0545D39E0}" srcOrd="0" destOrd="0" parTransId="{D5F08823-0E74-4F68-9064-A23D0B54FA96}" sibTransId="{711EBD64-4CD9-4199-9604-89E7F5C82DCE}"/>
    <dgm:cxn modelId="{32AA6160-4426-4C4D-93AE-E2F474E37AD9}" srcId="{90119837-5B71-4D44-BB01-DB0B084933C8}" destId="{3C67E77D-62FA-499D-B5E6-E79A091C5267}" srcOrd="1" destOrd="0" parTransId="{5337D229-E330-4525-B0FA-14EC5A80604A}" sibTransId="{C056AC5D-B04E-4376-A1CB-3EAB7BE5AF5B}"/>
    <dgm:cxn modelId="{71EB7768-FA17-473D-B3B3-114F6D78CB42}" type="presOf" srcId="{FE0A3CAE-D039-42F2-AF12-1E6F6793A633}" destId="{08B7B17B-8600-44B0-B235-389E5D71D804}" srcOrd="0" destOrd="0" presId="urn:microsoft.com/office/officeart/2005/8/layout/vList2"/>
    <dgm:cxn modelId="{A6FB3C49-AB75-4315-BB6B-886AA454F16F}" srcId="{CC6B7442-0B72-4EF2-9F13-1325B51AFF9F}" destId="{FE0A3CAE-D039-42F2-AF12-1E6F6793A633}" srcOrd="0" destOrd="0" parTransId="{7E2ED2D1-AFF4-4DED-BB53-30A310825CE2}" sibTransId="{417BDEF2-191B-4000-BDE8-D3D22A51FCF3}"/>
    <dgm:cxn modelId="{1DC6F16B-D884-439D-BFFC-6A4E790FBE20}" type="presOf" srcId="{CC6B7442-0B72-4EF2-9F13-1325B51AFF9F}" destId="{D64CB5D5-837D-47FC-9E42-A26D800BC695}" srcOrd="0" destOrd="0" presId="urn:microsoft.com/office/officeart/2005/8/layout/vList2"/>
    <dgm:cxn modelId="{102D6D4D-90C9-40F4-A001-35DCC329B127}" srcId="{90119837-5B71-4D44-BB01-DB0B084933C8}" destId="{CC6B7442-0B72-4EF2-9F13-1325B51AFF9F}" srcOrd="2" destOrd="0" parTransId="{E3D139E0-5DC2-4F8E-9F8F-B3F0EBCD4689}" sibTransId="{FF80E1BA-0D6F-4EE8-9640-892A5897DBCD}"/>
    <dgm:cxn modelId="{FFD8B471-C98F-4DB5-8DE3-2AB7E896ADD5}" srcId="{90119837-5B71-4D44-BB01-DB0B084933C8}" destId="{C111C18A-FD96-4E63-821A-54D70D8DC65F}" srcOrd="0" destOrd="0" parTransId="{83BE74EF-FAB4-45A2-BBED-7CD5259AB210}" sibTransId="{B4F34DE2-2DAE-4F88-8C78-BD8892EBF4FF}"/>
    <dgm:cxn modelId="{91CEDC75-F0D0-4374-A82F-B79FF4187EF2}" type="presOf" srcId="{C111C18A-FD96-4E63-821A-54D70D8DC65F}" destId="{47A942F6-847D-4AE7-9CA0-5319E5F60B4F}" srcOrd="0" destOrd="0" presId="urn:microsoft.com/office/officeart/2005/8/layout/vList2"/>
    <dgm:cxn modelId="{C6B1FB7A-1ECE-4678-959B-DC16BBCD4B84}" type="presOf" srcId="{874621AA-2111-469B-91D0-C6E0545D39E0}" destId="{782956A5-ADC8-4959-B856-589B9D9B9635}" srcOrd="0" destOrd="0" presId="urn:microsoft.com/office/officeart/2005/8/layout/vList2"/>
    <dgm:cxn modelId="{72290281-9C10-4BB8-AAB3-6BB920C62C8A}" type="presOf" srcId="{71D67D5D-013C-4885-A61E-A3F99D7C7108}" destId="{6EA3914A-CB7F-4A5E-9543-C3A39D9197C9}" srcOrd="0" destOrd="0" presId="urn:microsoft.com/office/officeart/2005/8/layout/vList2"/>
    <dgm:cxn modelId="{7CDF5A89-87DF-4CC1-8943-7A0E14869583}" srcId="{C111C18A-FD96-4E63-821A-54D70D8DC65F}" destId="{71D67D5D-013C-4885-A61E-A3F99D7C7108}" srcOrd="0" destOrd="0" parTransId="{13FD8B77-EC9C-4F7D-85F3-A7191A755A86}" sibTransId="{BC16BF20-A847-48B0-889B-BA6389A79929}"/>
    <dgm:cxn modelId="{B597B9AD-B29C-4640-BE8D-61D111DEBD41}" type="presOf" srcId="{3C67E77D-62FA-499D-B5E6-E79A091C5267}" destId="{81203336-F3DE-4B3A-BCF4-0F68C23AC2BB}" srcOrd="0" destOrd="0" presId="urn:microsoft.com/office/officeart/2005/8/layout/vList2"/>
    <dgm:cxn modelId="{1D74A1DD-F07F-47CC-A58E-7FCDE1C5B477}" type="presOf" srcId="{90119837-5B71-4D44-BB01-DB0B084933C8}" destId="{ED5DCCC5-BCA8-4491-AA37-BAF153ECA184}" srcOrd="0" destOrd="0" presId="urn:microsoft.com/office/officeart/2005/8/layout/vList2"/>
    <dgm:cxn modelId="{E67C4BAA-2FDA-47E6-BB5E-1B0FD48101D2}" type="presParOf" srcId="{ED5DCCC5-BCA8-4491-AA37-BAF153ECA184}" destId="{47A942F6-847D-4AE7-9CA0-5319E5F60B4F}" srcOrd="0" destOrd="0" presId="urn:microsoft.com/office/officeart/2005/8/layout/vList2"/>
    <dgm:cxn modelId="{1AEF27F7-9D7B-49D2-8C4E-20A1C46EAE32}" type="presParOf" srcId="{ED5DCCC5-BCA8-4491-AA37-BAF153ECA184}" destId="{6EA3914A-CB7F-4A5E-9543-C3A39D9197C9}" srcOrd="1" destOrd="0" presId="urn:microsoft.com/office/officeart/2005/8/layout/vList2"/>
    <dgm:cxn modelId="{73F3ECBA-53F8-4EC5-8931-968B3266AADF}" type="presParOf" srcId="{ED5DCCC5-BCA8-4491-AA37-BAF153ECA184}" destId="{81203336-F3DE-4B3A-BCF4-0F68C23AC2BB}" srcOrd="2" destOrd="0" presId="urn:microsoft.com/office/officeart/2005/8/layout/vList2"/>
    <dgm:cxn modelId="{62356CFC-1F29-4471-879C-C5A577ACC3F2}" type="presParOf" srcId="{ED5DCCC5-BCA8-4491-AA37-BAF153ECA184}" destId="{782956A5-ADC8-4959-B856-589B9D9B9635}" srcOrd="3" destOrd="0" presId="urn:microsoft.com/office/officeart/2005/8/layout/vList2"/>
    <dgm:cxn modelId="{A7933CF9-01AB-4FDE-B10C-2EEE20E03ABB}" type="presParOf" srcId="{ED5DCCC5-BCA8-4491-AA37-BAF153ECA184}" destId="{D64CB5D5-837D-47FC-9E42-A26D800BC695}" srcOrd="4" destOrd="0" presId="urn:microsoft.com/office/officeart/2005/8/layout/vList2"/>
    <dgm:cxn modelId="{E0979C40-DA45-4B34-99BC-CC035330284B}" type="presParOf" srcId="{ED5DCCC5-BCA8-4491-AA37-BAF153ECA184}" destId="{08B7B17B-8600-44B0-B235-389E5D71D80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3C67E77D-62FA-499D-B5E6-E79A091C5267}">
      <dgm:prSet phldrT="[Text]"/>
      <dgm:spPr/>
      <dgm:t>
        <a:bodyPr/>
        <a:lstStyle/>
        <a:p>
          <a:r>
            <a:rPr lang="en-US" dirty="0"/>
            <a:t>First Substantial Contact</a:t>
          </a:r>
        </a:p>
      </dgm: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CC6B7442-0B72-4EF2-9F13-1325B51AFF9F}">
      <dgm:prSet phldrT="[Text]"/>
      <dgm:spPr/>
      <dgm:t>
        <a:bodyPr/>
        <a:lstStyle/>
        <a:p>
          <a:r>
            <a:rPr lang="en-US" dirty="0"/>
            <a:t>Key Terms.</a:t>
          </a:r>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FE0A3CAE-D039-42F2-AF12-1E6F6793A633}">
      <dgm:prSet phldrT="[Text]"/>
      <dgm:spPr/>
      <dgm:t>
        <a:bodyPr/>
        <a:lstStyle/>
        <a:p>
          <a:r>
            <a:rPr lang="en-US" dirty="0"/>
            <a:t>Define Key Terms.</a:t>
          </a:r>
        </a:p>
      </dgm:t>
    </dgm:pt>
    <dgm:pt modelId="{7E2ED2D1-AFF4-4DED-BB53-30A310825CE2}" type="parTrans" cxnId="{A6FB3C49-AB75-4315-BB6B-886AA454F16F}">
      <dgm:prSet/>
      <dgm:spPr/>
      <dgm:t>
        <a:bodyPr/>
        <a:lstStyle/>
        <a:p>
          <a:endParaRPr lang="en-US"/>
        </a:p>
      </dgm:t>
    </dgm:pt>
    <dgm:pt modelId="{417BDEF2-191B-4000-BDE8-D3D22A51FCF3}" type="sibTrans" cxnId="{A6FB3C49-AB75-4315-BB6B-886AA454F16F}">
      <dgm:prSet/>
      <dgm:spPr/>
      <dgm:t>
        <a:bodyPr/>
        <a:lstStyle/>
        <a:p>
          <a:endParaRPr lang="en-US"/>
        </a:p>
      </dgm:t>
    </dgm:pt>
    <dgm:pt modelId="{874621AA-2111-469B-91D0-C6E0545D39E0}">
      <dgm:prSet phldrT="[Text]"/>
      <dgm:spPr/>
      <dgm:t>
        <a:bodyPr/>
        <a:lstStyle/>
        <a:p>
          <a:r>
            <a:rPr lang="en-US" dirty="0"/>
            <a:t>Learners should be able to explain First Substantial Contact and when to initiate it.</a:t>
          </a:r>
        </a:p>
      </dgm:t>
    </dgm:pt>
    <dgm:pt modelId="{D5F08823-0E74-4F68-9064-A23D0B54FA96}" type="parTrans" cxnId="{09ABF228-894D-4BAB-ADBD-90640921E127}">
      <dgm:prSet/>
      <dgm:spPr/>
      <dgm:t>
        <a:bodyPr/>
        <a:lstStyle/>
        <a:p>
          <a:endParaRPr lang="en-US"/>
        </a:p>
      </dgm:t>
    </dgm:pt>
    <dgm:pt modelId="{711EBD64-4CD9-4199-9604-89E7F5C82DCE}" type="sibTrans" cxnId="{09ABF228-894D-4BAB-ADBD-90640921E127}">
      <dgm:prSet/>
      <dgm:spPr/>
      <dgm:t>
        <a:bodyPr/>
        <a:lstStyle/>
        <a:p>
          <a:endParaRPr lang="en-US"/>
        </a:p>
      </dgm:t>
    </dgm:pt>
    <dgm:pt modelId="{71D67D5D-013C-4885-A61E-A3F99D7C7108}">
      <dgm:prSet phldrT="[Text]"/>
      <dgm:spPr/>
      <dgm:t>
        <a:bodyPr/>
        <a:lstStyle/>
        <a:p>
          <a:r>
            <a:rPr lang="en-US" dirty="0"/>
            <a:t>Students should be able to differentiate and explain between the different types of agency available to the consumer.</a:t>
          </a:r>
        </a:p>
      </dgm:t>
    </dgm:pt>
    <dgm:pt modelId="{BC16BF20-A847-48B0-889B-BA6389A79929}" type="sibTrans" cxnId="{7CDF5A89-87DF-4CC1-8943-7A0E14869583}">
      <dgm:prSet/>
      <dgm:spPr/>
      <dgm:t>
        <a:bodyPr/>
        <a:lstStyle/>
        <a:p>
          <a:endParaRPr lang="en-US"/>
        </a:p>
      </dgm:t>
    </dgm:pt>
    <dgm:pt modelId="{13FD8B77-EC9C-4F7D-85F3-A7191A755A86}" type="parTrans" cxnId="{7CDF5A89-87DF-4CC1-8943-7A0E14869583}">
      <dgm:prSet/>
      <dgm:spPr/>
      <dgm:t>
        <a:bodyPr/>
        <a:lstStyle/>
        <a:p>
          <a:endParaRPr lang="en-US"/>
        </a:p>
      </dgm:t>
    </dgm:pt>
    <dgm:pt modelId="{C111C18A-FD96-4E63-821A-54D70D8DC65F}">
      <dgm:prSet phldrT="[Text]"/>
      <dgm:spPr/>
      <dgm:t>
        <a:bodyPr/>
        <a:lstStyle/>
        <a:p>
          <a:r>
            <a:rPr lang="en-US" dirty="0"/>
            <a:t>Agency</a:t>
          </a:r>
        </a:p>
      </dgm:t>
    </dgm:pt>
    <dgm:pt modelId="{B4F34DE2-2DAE-4F88-8C78-BD8892EBF4FF}" type="sibTrans" cxnId="{FFD8B471-C98F-4DB5-8DE3-2AB7E896ADD5}">
      <dgm:prSet/>
      <dgm:spPr/>
      <dgm:t>
        <a:bodyPr/>
        <a:lstStyle/>
        <a:p>
          <a:endParaRPr lang="en-US"/>
        </a:p>
      </dgm:t>
    </dgm:pt>
    <dgm:pt modelId="{83BE74EF-FAB4-45A2-BBED-7CD5259AB210}" type="parTrans" cxnId="{FFD8B471-C98F-4DB5-8DE3-2AB7E896ADD5}">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47A942F6-847D-4AE7-9CA0-5319E5F60B4F}" type="pres">
      <dgm:prSet presAssocID="{C111C18A-FD96-4E63-821A-54D70D8DC65F}" presName="parentText" presStyleLbl="node1" presStyleIdx="0" presStyleCnt="3">
        <dgm:presLayoutVars>
          <dgm:chMax val="0"/>
          <dgm:bulletEnabled val="1"/>
        </dgm:presLayoutVars>
      </dgm:prSet>
      <dgm:spPr/>
    </dgm:pt>
    <dgm:pt modelId="{6EA3914A-CB7F-4A5E-9543-C3A39D9197C9}" type="pres">
      <dgm:prSet presAssocID="{C111C18A-FD96-4E63-821A-54D70D8DC65F}" presName="childText" presStyleLbl="revTx" presStyleIdx="0" presStyleCnt="3">
        <dgm:presLayoutVars>
          <dgm:bulletEnabled val="1"/>
        </dgm:presLayoutVars>
      </dgm:prSet>
      <dgm:spPr/>
    </dgm:pt>
    <dgm:pt modelId="{81203336-F3DE-4B3A-BCF4-0F68C23AC2BB}" type="pres">
      <dgm:prSet presAssocID="{3C67E77D-62FA-499D-B5E6-E79A091C5267}" presName="parentText" presStyleLbl="node1" presStyleIdx="1" presStyleCnt="3" custLinFactNeighborX="-25726" custLinFactNeighborY="5026">
        <dgm:presLayoutVars>
          <dgm:chMax val="0"/>
          <dgm:bulletEnabled val="1"/>
        </dgm:presLayoutVars>
      </dgm:prSet>
      <dgm:spPr/>
    </dgm:pt>
    <dgm:pt modelId="{782956A5-ADC8-4959-B856-589B9D9B9635}" type="pres">
      <dgm:prSet presAssocID="{3C67E77D-62FA-499D-B5E6-E79A091C5267}" presName="childText" presStyleLbl="revTx" presStyleIdx="1" presStyleCnt="3">
        <dgm:presLayoutVars>
          <dgm:bulletEnabled val="1"/>
        </dgm:presLayoutVars>
      </dgm:prSet>
      <dgm:spPr/>
    </dgm:pt>
    <dgm:pt modelId="{D64CB5D5-837D-47FC-9E42-A26D800BC695}" type="pres">
      <dgm:prSet presAssocID="{CC6B7442-0B72-4EF2-9F13-1325B51AFF9F}" presName="parentText" presStyleLbl="node1" presStyleIdx="2" presStyleCnt="3">
        <dgm:presLayoutVars>
          <dgm:chMax val="0"/>
          <dgm:bulletEnabled val="1"/>
        </dgm:presLayoutVars>
      </dgm:prSet>
      <dgm:spPr/>
    </dgm:pt>
    <dgm:pt modelId="{08B7B17B-8600-44B0-B235-389E5D71D804}" type="pres">
      <dgm:prSet presAssocID="{CC6B7442-0B72-4EF2-9F13-1325B51AFF9F}" presName="childText" presStyleLbl="revTx" presStyleIdx="2" presStyleCnt="3">
        <dgm:presLayoutVars>
          <dgm:bulletEnabled val="1"/>
        </dgm:presLayoutVars>
      </dgm:prSet>
      <dgm:spPr/>
    </dgm:pt>
  </dgm:ptLst>
  <dgm:cxnLst>
    <dgm:cxn modelId="{1E9DF203-49FF-47F0-80F1-E4C7236D6146}" type="presOf" srcId="{CC6B7442-0B72-4EF2-9F13-1325B51AFF9F}" destId="{D64CB5D5-837D-47FC-9E42-A26D800BC695}" srcOrd="0" destOrd="0" presId="urn:microsoft.com/office/officeart/2005/8/layout/vList2"/>
    <dgm:cxn modelId="{09ABF228-894D-4BAB-ADBD-90640921E127}" srcId="{3C67E77D-62FA-499D-B5E6-E79A091C5267}" destId="{874621AA-2111-469B-91D0-C6E0545D39E0}" srcOrd="0" destOrd="0" parTransId="{D5F08823-0E74-4F68-9064-A23D0B54FA96}" sibTransId="{711EBD64-4CD9-4199-9604-89E7F5C82DCE}"/>
    <dgm:cxn modelId="{32AA6160-4426-4C4D-93AE-E2F474E37AD9}" srcId="{90119837-5B71-4D44-BB01-DB0B084933C8}" destId="{3C67E77D-62FA-499D-B5E6-E79A091C5267}" srcOrd="1" destOrd="0" parTransId="{5337D229-E330-4525-B0FA-14EC5A80604A}" sibTransId="{C056AC5D-B04E-4376-A1CB-3EAB7BE5AF5B}"/>
    <dgm:cxn modelId="{A6FB3C49-AB75-4315-BB6B-886AA454F16F}" srcId="{CC6B7442-0B72-4EF2-9F13-1325B51AFF9F}" destId="{FE0A3CAE-D039-42F2-AF12-1E6F6793A633}" srcOrd="0" destOrd="0" parTransId="{7E2ED2D1-AFF4-4DED-BB53-30A310825CE2}" sibTransId="{417BDEF2-191B-4000-BDE8-D3D22A51FCF3}"/>
    <dgm:cxn modelId="{102D6D4D-90C9-40F4-A001-35DCC329B127}" srcId="{90119837-5B71-4D44-BB01-DB0B084933C8}" destId="{CC6B7442-0B72-4EF2-9F13-1325B51AFF9F}" srcOrd="2" destOrd="0" parTransId="{E3D139E0-5DC2-4F8E-9F8F-B3F0EBCD4689}" sibTransId="{FF80E1BA-0D6F-4EE8-9640-892A5897DBCD}"/>
    <dgm:cxn modelId="{D0777B6D-2E2E-48B8-AE09-1859AA06EBDC}" type="presOf" srcId="{FE0A3CAE-D039-42F2-AF12-1E6F6793A633}" destId="{08B7B17B-8600-44B0-B235-389E5D71D804}" srcOrd="0" destOrd="0" presId="urn:microsoft.com/office/officeart/2005/8/layout/vList2"/>
    <dgm:cxn modelId="{FFD8B471-C98F-4DB5-8DE3-2AB7E896ADD5}" srcId="{90119837-5B71-4D44-BB01-DB0B084933C8}" destId="{C111C18A-FD96-4E63-821A-54D70D8DC65F}" srcOrd="0" destOrd="0" parTransId="{83BE74EF-FAB4-45A2-BBED-7CD5259AB210}" sibTransId="{B4F34DE2-2DAE-4F88-8C78-BD8892EBF4FF}"/>
    <dgm:cxn modelId="{1D485276-6B67-4DE4-87FA-22B4057F9A30}" type="presOf" srcId="{90119837-5B71-4D44-BB01-DB0B084933C8}" destId="{ED5DCCC5-BCA8-4491-AA37-BAF153ECA184}" srcOrd="0" destOrd="0" presId="urn:microsoft.com/office/officeart/2005/8/layout/vList2"/>
    <dgm:cxn modelId="{7CDF5A89-87DF-4CC1-8943-7A0E14869583}" srcId="{C111C18A-FD96-4E63-821A-54D70D8DC65F}" destId="{71D67D5D-013C-4885-A61E-A3F99D7C7108}" srcOrd="0" destOrd="0" parTransId="{13FD8B77-EC9C-4F7D-85F3-A7191A755A86}" sibTransId="{BC16BF20-A847-48B0-889B-BA6389A79929}"/>
    <dgm:cxn modelId="{84F6268A-6788-413A-ADC0-431210691335}" type="presOf" srcId="{874621AA-2111-469B-91D0-C6E0545D39E0}" destId="{782956A5-ADC8-4959-B856-589B9D9B9635}" srcOrd="0" destOrd="0" presId="urn:microsoft.com/office/officeart/2005/8/layout/vList2"/>
    <dgm:cxn modelId="{3FD51DB4-06B1-4409-BCD0-3338BCA8DB71}" type="presOf" srcId="{71D67D5D-013C-4885-A61E-A3F99D7C7108}" destId="{6EA3914A-CB7F-4A5E-9543-C3A39D9197C9}" srcOrd="0" destOrd="0" presId="urn:microsoft.com/office/officeart/2005/8/layout/vList2"/>
    <dgm:cxn modelId="{0CCC7CE5-3215-4EC5-9668-1AD991357B83}" type="presOf" srcId="{C111C18A-FD96-4E63-821A-54D70D8DC65F}" destId="{47A942F6-847D-4AE7-9CA0-5319E5F60B4F}" srcOrd="0" destOrd="0" presId="urn:microsoft.com/office/officeart/2005/8/layout/vList2"/>
    <dgm:cxn modelId="{B108B1F5-EFD0-42BF-85C1-74A20C1F6D01}" type="presOf" srcId="{3C67E77D-62FA-499D-B5E6-E79A091C5267}" destId="{81203336-F3DE-4B3A-BCF4-0F68C23AC2BB}" srcOrd="0" destOrd="0" presId="urn:microsoft.com/office/officeart/2005/8/layout/vList2"/>
    <dgm:cxn modelId="{B5F1D1C9-0820-4FC1-B187-DFFF5B89E901}" type="presParOf" srcId="{ED5DCCC5-BCA8-4491-AA37-BAF153ECA184}" destId="{47A942F6-847D-4AE7-9CA0-5319E5F60B4F}" srcOrd="0" destOrd="0" presId="urn:microsoft.com/office/officeart/2005/8/layout/vList2"/>
    <dgm:cxn modelId="{67BB5EEC-7CA3-49A9-815C-8CB605091E03}" type="presParOf" srcId="{ED5DCCC5-BCA8-4491-AA37-BAF153ECA184}" destId="{6EA3914A-CB7F-4A5E-9543-C3A39D9197C9}" srcOrd="1" destOrd="0" presId="urn:microsoft.com/office/officeart/2005/8/layout/vList2"/>
    <dgm:cxn modelId="{623F517D-FDF6-493A-AB84-6B23B7257315}" type="presParOf" srcId="{ED5DCCC5-BCA8-4491-AA37-BAF153ECA184}" destId="{81203336-F3DE-4B3A-BCF4-0F68C23AC2BB}" srcOrd="2" destOrd="0" presId="urn:microsoft.com/office/officeart/2005/8/layout/vList2"/>
    <dgm:cxn modelId="{BE57D780-F8D1-49C4-89C5-EAFDDCD86B0D}" type="presParOf" srcId="{ED5DCCC5-BCA8-4491-AA37-BAF153ECA184}" destId="{782956A5-ADC8-4959-B856-589B9D9B9635}" srcOrd="3" destOrd="0" presId="urn:microsoft.com/office/officeart/2005/8/layout/vList2"/>
    <dgm:cxn modelId="{FDE74794-430A-4230-973C-A48C4FB9B4D1}" type="presParOf" srcId="{ED5DCCC5-BCA8-4491-AA37-BAF153ECA184}" destId="{D64CB5D5-837D-47FC-9E42-A26D800BC695}" srcOrd="4" destOrd="0" presId="urn:microsoft.com/office/officeart/2005/8/layout/vList2"/>
    <dgm:cxn modelId="{1FC4A083-749D-49E3-994E-4584C7A1DE89}" type="presParOf" srcId="{ED5DCCC5-BCA8-4491-AA37-BAF153ECA184}" destId="{08B7B17B-8600-44B0-B235-389E5D71D80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3C67E77D-62FA-499D-B5E6-E79A091C5267}">
      <dgm:prSet phldrT="[Text]"/>
      <dgm:spPr/>
      <dgm:t>
        <a:bodyPr/>
        <a:lstStyle/>
        <a:p>
          <a:r>
            <a:rPr lang="en-US" dirty="0"/>
            <a:t>Other</a:t>
          </a:r>
          <a:r>
            <a:rPr lang="en-US" baseline="0" dirty="0"/>
            <a:t> Statutory References</a:t>
          </a:r>
          <a:endParaRPr lang="en-US" dirty="0"/>
        </a:p>
      </dgm: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CC6B7442-0B72-4EF2-9F13-1325B51AFF9F}">
      <dgm:prSet phldrT="[Text]"/>
      <dgm:spPr/>
      <dgm:t>
        <a:bodyPr/>
        <a:lstStyle/>
        <a:p>
          <a:r>
            <a:rPr lang="en-US" dirty="0"/>
            <a:t>Preparing for the Exam.</a:t>
          </a:r>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FE0A3CAE-D039-42F2-AF12-1E6F6793A633}">
      <dgm:prSet phldrT="[Text]"/>
      <dgm:spPr/>
      <dgm:t>
        <a:bodyPr/>
        <a:lstStyle/>
        <a:p>
          <a:r>
            <a:rPr lang="en-US" dirty="0"/>
            <a:t>Q&amp;A</a:t>
          </a:r>
        </a:p>
      </dgm:t>
    </dgm:pt>
    <dgm:pt modelId="{7E2ED2D1-AFF4-4DED-BB53-30A310825CE2}" type="parTrans" cxnId="{A6FB3C49-AB75-4315-BB6B-886AA454F16F}">
      <dgm:prSet/>
      <dgm:spPr/>
      <dgm:t>
        <a:bodyPr/>
        <a:lstStyle/>
        <a:p>
          <a:endParaRPr lang="en-US"/>
        </a:p>
      </dgm:t>
    </dgm:pt>
    <dgm:pt modelId="{417BDEF2-191B-4000-BDE8-D3D22A51FCF3}" type="sibTrans" cxnId="{A6FB3C49-AB75-4315-BB6B-886AA454F16F}">
      <dgm:prSet/>
      <dgm:spPr/>
      <dgm:t>
        <a:bodyPr/>
        <a:lstStyle/>
        <a:p>
          <a:endParaRPr lang="en-US"/>
        </a:p>
      </dgm:t>
    </dgm:pt>
    <dgm:pt modelId="{874621AA-2111-469B-91D0-C6E0545D39E0}">
      <dgm:prSet phldrT="[Text]"/>
      <dgm:spPr/>
      <dgm:t>
        <a:bodyPr/>
        <a:lstStyle/>
        <a:p>
          <a:r>
            <a:rPr lang="en-US" dirty="0"/>
            <a:t>What are SID’s, Homesteads, etc. </a:t>
          </a:r>
        </a:p>
      </dgm:t>
    </dgm:pt>
    <dgm:pt modelId="{D5F08823-0E74-4F68-9064-A23D0B54FA96}" type="parTrans" cxnId="{09ABF228-894D-4BAB-ADBD-90640921E127}">
      <dgm:prSet/>
      <dgm:spPr/>
      <dgm:t>
        <a:bodyPr/>
        <a:lstStyle/>
        <a:p>
          <a:endParaRPr lang="en-US"/>
        </a:p>
      </dgm:t>
    </dgm:pt>
    <dgm:pt modelId="{711EBD64-4CD9-4199-9604-89E7F5C82DCE}" type="sibTrans" cxnId="{09ABF228-894D-4BAB-ADBD-90640921E127}">
      <dgm:prSet/>
      <dgm:spPr/>
      <dgm:t>
        <a:bodyPr/>
        <a:lstStyle/>
        <a:p>
          <a:endParaRPr lang="en-US"/>
        </a:p>
      </dgm:t>
    </dgm:pt>
    <dgm:pt modelId="{71D67D5D-013C-4885-A61E-A3F99D7C7108}">
      <dgm:prSet phldrT="[Text]"/>
      <dgm:spPr/>
      <dgm:t>
        <a:bodyPr/>
        <a:lstStyle/>
        <a:p>
          <a:r>
            <a:rPr lang="en-US" dirty="0"/>
            <a:t>Review of Violations, CE &amp; SPD.</a:t>
          </a:r>
        </a:p>
      </dgm:t>
    </dgm:pt>
    <dgm:pt modelId="{BC16BF20-A847-48B0-889B-BA6389A79929}" type="sibTrans" cxnId="{7CDF5A89-87DF-4CC1-8943-7A0E14869583}">
      <dgm:prSet/>
      <dgm:spPr/>
      <dgm:t>
        <a:bodyPr/>
        <a:lstStyle/>
        <a:p>
          <a:endParaRPr lang="en-US"/>
        </a:p>
      </dgm:t>
    </dgm:pt>
    <dgm:pt modelId="{13FD8B77-EC9C-4F7D-85F3-A7191A755A86}" type="parTrans" cxnId="{7CDF5A89-87DF-4CC1-8943-7A0E14869583}">
      <dgm:prSet/>
      <dgm:spPr/>
      <dgm:t>
        <a:bodyPr/>
        <a:lstStyle/>
        <a:p>
          <a:endParaRPr lang="en-US"/>
        </a:p>
      </dgm:t>
    </dgm:pt>
    <dgm:pt modelId="{C111C18A-FD96-4E63-821A-54D70D8DC65F}">
      <dgm:prSet phldrT="[Text]"/>
      <dgm:spPr/>
      <dgm:t>
        <a:bodyPr/>
        <a:lstStyle/>
        <a:p>
          <a:r>
            <a:rPr lang="en-US" dirty="0"/>
            <a:t>Seller Property Disclosure</a:t>
          </a:r>
        </a:p>
      </dgm:t>
    </dgm:pt>
    <dgm:pt modelId="{B4F34DE2-2DAE-4F88-8C78-BD8892EBF4FF}" type="sibTrans" cxnId="{FFD8B471-C98F-4DB5-8DE3-2AB7E896ADD5}">
      <dgm:prSet/>
      <dgm:spPr/>
      <dgm:t>
        <a:bodyPr/>
        <a:lstStyle/>
        <a:p>
          <a:endParaRPr lang="en-US"/>
        </a:p>
      </dgm:t>
    </dgm:pt>
    <dgm:pt modelId="{83BE74EF-FAB4-45A2-BBED-7CD5259AB210}" type="parTrans" cxnId="{FFD8B471-C98F-4DB5-8DE3-2AB7E896ADD5}">
      <dgm:prSet/>
      <dgm:spPr/>
      <dgm:t>
        <a:bodyPr/>
        <a:lstStyle/>
        <a:p>
          <a:endParaRPr lang="en-US"/>
        </a:p>
      </dgm:t>
    </dgm:pt>
    <dgm:pt modelId="{313E37BF-52DD-4FAF-88D7-F405BF6104E6}">
      <dgm:prSet/>
      <dgm:spPr/>
      <dgm:t>
        <a:bodyPr/>
        <a:lstStyle/>
        <a:p>
          <a:r>
            <a:rPr lang="en-US" dirty="0"/>
            <a:t>Continuing Education</a:t>
          </a:r>
        </a:p>
      </dgm:t>
    </dgm:pt>
    <dgm:pt modelId="{11FFD2FE-2E42-427F-BA32-E0CF1EBE8B1A}" type="parTrans" cxnId="{567AAEB3-8961-4B84-844C-22AD19E7ED2A}">
      <dgm:prSet/>
      <dgm:spPr/>
      <dgm:t>
        <a:bodyPr/>
        <a:lstStyle/>
        <a:p>
          <a:endParaRPr lang="en-US"/>
        </a:p>
      </dgm:t>
    </dgm:pt>
    <dgm:pt modelId="{EF4B804F-1F1F-4DD8-BAB3-82EF1AC5563D}" type="sibTrans" cxnId="{567AAEB3-8961-4B84-844C-22AD19E7ED2A}">
      <dgm:prSet/>
      <dgm:spPr/>
      <dgm:t>
        <a:bodyPr/>
        <a:lstStyle/>
        <a:p>
          <a:endParaRPr lang="en-US"/>
        </a:p>
      </dgm:t>
    </dgm:pt>
    <dgm:pt modelId="{8607A719-886F-4E0C-A627-0C82610B84AC}">
      <dgm:prSet/>
      <dgm:spPr/>
      <dgm:t>
        <a:bodyPr/>
        <a:lstStyle/>
        <a:p>
          <a:r>
            <a:rPr lang="en-US" dirty="0"/>
            <a:t>Violations</a:t>
          </a:r>
        </a:p>
      </dgm:t>
    </dgm:pt>
    <dgm:pt modelId="{D2559C29-8EF2-4CC6-8C98-7C92C2B17C41}" type="parTrans" cxnId="{49F6E4B6-F58E-4A70-BA29-4E3AA05D6F03}">
      <dgm:prSet/>
      <dgm:spPr/>
      <dgm:t>
        <a:bodyPr/>
        <a:lstStyle/>
        <a:p>
          <a:endParaRPr lang="en-US"/>
        </a:p>
      </dgm:t>
    </dgm:pt>
    <dgm:pt modelId="{A8467DB3-B1AF-4C78-94AA-A2326C89FC81}" type="sibTrans" cxnId="{49F6E4B6-F58E-4A70-BA29-4E3AA05D6F03}">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58DDA9BA-1C02-4B09-8543-43725B9BB699}" type="pres">
      <dgm:prSet presAssocID="{8607A719-886F-4E0C-A627-0C82610B84AC}" presName="parentText" presStyleLbl="node1" presStyleIdx="0" presStyleCnt="5">
        <dgm:presLayoutVars>
          <dgm:chMax val="0"/>
          <dgm:bulletEnabled val="1"/>
        </dgm:presLayoutVars>
      </dgm:prSet>
      <dgm:spPr/>
    </dgm:pt>
    <dgm:pt modelId="{F7E86317-BE8D-4C3A-89E3-E226B5E400E1}" type="pres">
      <dgm:prSet presAssocID="{A8467DB3-B1AF-4C78-94AA-A2326C89FC81}" presName="spacer" presStyleCnt="0"/>
      <dgm:spPr/>
    </dgm:pt>
    <dgm:pt modelId="{696919B3-1BB9-4AD8-89D6-B321E4CE8960}" type="pres">
      <dgm:prSet presAssocID="{313E37BF-52DD-4FAF-88D7-F405BF6104E6}" presName="parentText" presStyleLbl="node1" presStyleIdx="1" presStyleCnt="5">
        <dgm:presLayoutVars>
          <dgm:chMax val="0"/>
          <dgm:bulletEnabled val="1"/>
        </dgm:presLayoutVars>
      </dgm:prSet>
      <dgm:spPr/>
    </dgm:pt>
    <dgm:pt modelId="{10EFB5C4-4176-42B2-B6CA-FA53F3425196}" type="pres">
      <dgm:prSet presAssocID="{EF4B804F-1F1F-4DD8-BAB3-82EF1AC5563D}" presName="spacer" presStyleCnt="0"/>
      <dgm:spPr/>
    </dgm:pt>
    <dgm:pt modelId="{47A942F6-847D-4AE7-9CA0-5319E5F60B4F}" type="pres">
      <dgm:prSet presAssocID="{C111C18A-FD96-4E63-821A-54D70D8DC65F}" presName="parentText" presStyleLbl="node1" presStyleIdx="2" presStyleCnt="5" custLinFactNeighborX="0" custLinFactNeighborY="-198">
        <dgm:presLayoutVars>
          <dgm:chMax val="0"/>
          <dgm:bulletEnabled val="1"/>
        </dgm:presLayoutVars>
      </dgm:prSet>
      <dgm:spPr/>
    </dgm:pt>
    <dgm:pt modelId="{6EA3914A-CB7F-4A5E-9543-C3A39D9197C9}" type="pres">
      <dgm:prSet presAssocID="{C111C18A-FD96-4E63-821A-54D70D8DC65F}" presName="childText" presStyleLbl="revTx" presStyleIdx="0" presStyleCnt="3">
        <dgm:presLayoutVars>
          <dgm:bulletEnabled val="1"/>
        </dgm:presLayoutVars>
      </dgm:prSet>
      <dgm:spPr/>
    </dgm:pt>
    <dgm:pt modelId="{81203336-F3DE-4B3A-BCF4-0F68C23AC2BB}" type="pres">
      <dgm:prSet presAssocID="{3C67E77D-62FA-499D-B5E6-E79A091C5267}" presName="parentText" presStyleLbl="node1" presStyleIdx="3" presStyleCnt="5" custLinFactNeighborX="-25726" custLinFactNeighborY="5026">
        <dgm:presLayoutVars>
          <dgm:chMax val="0"/>
          <dgm:bulletEnabled val="1"/>
        </dgm:presLayoutVars>
      </dgm:prSet>
      <dgm:spPr/>
    </dgm:pt>
    <dgm:pt modelId="{782956A5-ADC8-4959-B856-589B9D9B9635}" type="pres">
      <dgm:prSet presAssocID="{3C67E77D-62FA-499D-B5E6-E79A091C5267}" presName="childText" presStyleLbl="revTx" presStyleIdx="1" presStyleCnt="3">
        <dgm:presLayoutVars>
          <dgm:bulletEnabled val="1"/>
        </dgm:presLayoutVars>
      </dgm:prSet>
      <dgm:spPr/>
    </dgm:pt>
    <dgm:pt modelId="{D64CB5D5-837D-47FC-9E42-A26D800BC695}" type="pres">
      <dgm:prSet presAssocID="{CC6B7442-0B72-4EF2-9F13-1325B51AFF9F}" presName="parentText" presStyleLbl="node1" presStyleIdx="4" presStyleCnt="5" custLinFactNeighborX="0" custLinFactNeighborY="-1372">
        <dgm:presLayoutVars>
          <dgm:chMax val="0"/>
          <dgm:bulletEnabled val="1"/>
        </dgm:presLayoutVars>
      </dgm:prSet>
      <dgm:spPr/>
    </dgm:pt>
    <dgm:pt modelId="{08B7B17B-8600-44B0-B235-389E5D71D804}" type="pres">
      <dgm:prSet presAssocID="{CC6B7442-0B72-4EF2-9F13-1325B51AFF9F}" presName="childText" presStyleLbl="revTx" presStyleIdx="2" presStyleCnt="3">
        <dgm:presLayoutVars>
          <dgm:bulletEnabled val="1"/>
        </dgm:presLayoutVars>
      </dgm:prSet>
      <dgm:spPr/>
    </dgm:pt>
  </dgm:ptLst>
  <dgm:cxnLst>
    <dgm:cxn modelId="{09ABF228-894D-4BAB-ADBD-90640921E127}" srcId="{3C67E77D-62FA-499D-B5E6-E79A091C5267}" destId="{874621AA-2111-469B-91D0-C6E0545D39E0}" srcOrd="0" destOrd="0" parTransId="{D5F08823-0E74-4F68-9064-A23D0B54FA96}" sibTransId="{711EBD64-4CD9-4199-9604-89E7F5C82DCE}"/>
    <dgm:cxn modelId="{32AA6160-4426-4C4D-93AE-E2F474E37AD9}" srcId="{90119837-5B71-4D44-BB01-DB0B084933C8}" destId="{3C67E77D-62FA-499D-B5E6-E79A091C5267}" srcOrd="3" destOrd="0" parTransId="{5337D229-E330-4525-B0FA-14EC5A80604A}" sibTransId="{C056AC5D-B04E-4376-A1CB-3EAB7BE5AF5B}"/>
    <dgm:cxn modelId="{128A8847-E381-49AC-8527-C1594CCE3D5D}" type="presOf" srcId="{FE0A3CAE-D039-42F2-AF12-1E6F6793A633}" destId="{08B7B17B-8600-44B0-B235-389E5D71D804}" srcOrd="0" destOrd="0" presId="urn:microsoft.com/office/officeart/2005/8/layout/vList2"/>
    <dgm:cxn modelId="{8197CE47-429F-4B14-819A-20F53DC6698B}" type="presOf" srcId="{3C67E77D-62FA-499D-B5E6-E79A091C5267}" destId="{81203336-F3DE-4B3A-BCF4-0F68C23AC2BB}" srcOrd="0" destOrd="0" presId="urn:microsoft.com/office/officeart/2005/8/layout/vList2"/>
    <dgm:cxn modelId="{A6FB3C49-AB75-4315-BB6B-886AA454F16F}" srcId="{CC6B7442-0B72-4EF2-9F13-1325B51AFF9F}" destId="{FE0A3CAE-D039-42F2-AF12-1E6F6793A633}" srcOrd="0" destOrd="0" parTransId="{7E2ED2D1-AFF4-4DED-BB53-30A310825CE2}" sibTransId="{417BDEF2-191B-4000-BDE8-D3D22A51FCF3}"/>
    <dgm:cxn modelId="{102D6D4D-90C9-40F4-A001-35DCC329B127}" srcId="{90119837-5B71-4D44-BB01-DB0B084933C8}" destId="{CC6B7442-0B72-4EF2-9F13-1325B51AFF9F}" srcOrd="4" destOrd="0" parTransId="{E3D139E0-5DC2-4F8E-9F8F-B3F0EBCD4689}" sibTransId="{FF80E1BA-0D6F-4EE8-9640-892A5897DBCD}"/>
    <dgm:cxn modelId="{FFD8B471-C98F-4DB5-8DE3-2AB7E896ADD5}" srcId="{90119837-5B71-4D44-BB01-DB0B084933C8}" destId="{C111C18A-FD96-4E63-821A-54D70D8DC65F}" srcOrd="2" destOrd="0" parTransId="{83BE74EF-FAB4-45A2-BBED-7CD5259AB210}" sibTransId="{B4F34DE2-2DAE-4F88-8C78-BD8892EBF4FF}"/>
    <dgm:cxn modelId="{7CDF5A89-87DF-4CC1-8943-7A0E14869583}" srcId="{C111C18A-FD96-4E63-821A-54D70D8DC65F}" destId="{71D67D5D-013C-4885-A61E-A3F99D7C7108}" srcOrd="0" destOrd="0" parTransId="{13FD8B77-EC9C-4F7D-85F3-A7191A755A86}" sibTransId="{BC16BF20-A847-48B0-889B-BA6389A79929}"/>
    <dgm:cxn modelId="{8A41FF96-8D09-406F-8349-BD0E7F69B24D}" type="presOf" srcId="{71D67D5D-013C-4885-A61E-A3F99D7C7108}" destId="{6EA3914A-CB7F-4A5E-9543-C3A39D9197C9}" srcOrd="0" destOrd="0" presId="urn:microsoft.com/office/officeart/2005/8/layout/vList2"/>
    <dgm:cxn modelId="{567AAEB3-8961-4B84-844C-22AD19E7ED2A}" srcId="{90119837-5B71-4D44-BB01-DB0B084933C8}" destId="{313E37BF-52DD-4FAF-88D7-F405BF6104E6}" srcOrd="1" destOrd="0" parTransId="{11FFD2FE-2E42-427F-BA32-E0CF1EBE8B1A}" sibTransId="{EF4B804F-1F1F-4DD8-BAB3-82EF1AC5563D}"/>
    <dgm:cxn modelId="{49F6E4B6-F58E-4A70-BA29-4E3AA05D6F03}" srcId="{90119837-5B71-4D44-BB01-DB0B084933C8}" destId="{8607A719-886F-4E0C-A627-0C82610B84AC}" srcOrd="0" destOrd="0" parTransId="{D2559C29-8EF2-4CC6-8C98-7C92C2B17C41}" sibTransId="{A8467DB3-B1AF-4C78-94AA-A2326C89FC81}"/>
    <dgm:cxn modelId="{9C2664BB-DE6F-47FB-B7CE-EA1E4E9B61C3}" type="presOf" srcId="{CC6B7442-0B72-4EF2-9F13-1325B51AFF9F}" destId="{D64CB5D5-837D-47FC-9E42-A26D800BC695}" srcOrd="0" destOrd="0" presId="urn:microsoft.com/office/officeart/2005/8/layout/vList2"/>
    <dgm:cxn modelId="{B40041D3-6CBA-47C0-9A61-5CADA51DB81C}" type="presOf" srcId="{90119837-5B71-4D44-BB01-DB0B084933C8}" destId="{ED5DCCC5-BCA8-4491-AA37-BAF153ECA184}" srcOrd="0" destOrd="0" presId="urn:microsoft.com/office/officeart/2005/8/layout/vList2"/>
    <dgm:cxn modelId="{F28420D5-04C8-4635-8D86-0BE249328561}" type="presOf" srcId="{313E37BF-52DD-4FAF-88D7-F405BF6104E6}" destId="{696919B3-1BB9-4AD8-89D6-B321E4CE8960}" srcOrd="0" destOrd="0" presId="urn:microsoft.com/office/officeart/2005/8/layout/vList2"/>
    <dgm:cxn modelId="{E016C0EA-10F0-4C29-8203-DCD5CF4B34F1}" type="presOf" srcId="{C111C18A-FD96-4E63-821A-54D70D8DC65F}" destId="{47A942F6-847D-4AE7-9CA0-5319E5F60B4F}" srcOrd="0" destOrd="0" presId="urn:microsoft.com/office/officeart/2005/8/layout/vList2"/>
    <dgm:cxn modelId="{6AA72EF6-D15B-4E53-A1CD-3261AD23DCA1}" type="presOf" srcId="{874621AA-2111-469B-91D0-C6E0545D39E0}" destId="{782956A5-ADC8-4959-B856-589B9D9B9635}" srcOrd="0" destOrd="0" presId="urn:microsoft.com/office/officeart/2005/8/layout/vList2"/>
    <dgm:cxn modelId="{459B70FF-9580-4BEA-B891-DE81F01C1C52}" type="presOf" srcId="{8607A719-886F-4E0C-A627-0C82610B84AC}" destId="{58DDA9BA-1C02-4B09-8543-43725B9BB699}" srcOrd="0" destOrd="0" presId="urn:microsoft.com/office/officeart/2005/8/layout/vList2"/>
    <dgm:cxn modelId="{D881C13D-901C-4269-A9E1-ACF7E1D03105}" type="presParOf" srcId="{ED5DCCC5-BCA8-4491-AA37-BAF153ECA184}" destId="{58DDA9BA-1C02-4B09-8543-43725B9BB699}" srcOrd="0" destOrd="0" presId="urn:microsoft.com/office/officeart/2005/8/layout/vList2"/>
    <dgm:cxn modelId="{918AF82E-8E97-4828-B12B-91636F1C2B5B}" type="presParOf" srcId="{ED5DCCC5-BCA8-4491-AA37-BAF153ECA184}" destId="{F7E86317-BE8D-4C3A-89E3-E226B5E400E1}" srcOrd="1" destOrd="0" presId="urn:microsoft.com/office/officeart/2005/8/layout/vList2"/>
    <dgm:cxn modelId="{02900C23-96B6-4239-BBE7-193918CF3C57}" type="presParOf" srcId="{ED5DCCC5-BCA8-4491-AA37-BAF153ECA184}" destId="{696919B3-1BB9-4AD8-89D6-B321E4CE8960}" srcOrd="2" destOrd="0" presId="urn:microsoft.com/office/officeart/2005/8/layout/vList2"/>
    <dgm:cxn modelId="{09D60831-18F0-42F8-8C11-93E5C785072A}" type="presParOf" srcId="{ED5DCCC5-BCA8-4491-AA37-BAF153ECA184}" destId="{10EFB5C4-4176-42B2-B6CA-FA53F3425196}" srcOrd="3" destOrd="0" presId="urn:microsoft.com/office/officeart/2005/8/layout/vList2"/>
    <dgm:cxn modelId="{8212CAB3-414E-424F-897B-16BBACD74B10}" type="presParOf" srcId="{ED5DCCC5-BCA8-4491-AA37-BAF153ECA184}" destId="{47A942F6-847D-4AE7-9CA0-5319E5F60B4F}" srcOrd="4" destOrd="0" presId="urn:microsoft.com/office/officeart/2005/8/layout/vList2"/>
    <dgm:cxn modelId="{E473487D-7D18-425C-9A5D-4C03BD858733}" type="presParOf" srcId="{ED5DCCC5-BCA8-4491-AA37-BAF153ECA184}" destId="{6EA3914A-CB7F-4A5E-9543-C3A39D9197C9}" srcOrd="5" destOrd="0" presId="urn:microsoft.com/office/officeart/2005/8/layout/vList2"/>
    <dgm:cxn modelId="{32CF90AB-CE57-4486-A54D-BB1989162835}" type="presParOf" srcId="{ED5DCCC5-BCA8-4491-AA37-BAF153ECA184}" destId="{81203336-F3DE-4B3A-BCF4-0F68C23AC2BB}" srcOrd="6" destOrd="0" presId="urn:microsoft.com/office/officeart/2005/8/layout/vList2"/>
    <dgm:cxn modelId="{706F00BC-E76D-4F82-9FC1-35B5D530CABE}" type="presParOf" srcId="{ED5DCCC5-BCA8-4491-AA37-BAF153ECA184}" destId="{782956A5-ADC8-4959-B856-589B9D9B9635}" srcOrd="7" destOrd="0" presId="urn:microsoft.com/office/officeart/2005/8/layout/vList2"/>
    <dgm:cxn modelId="{3AE6B31F-7F9D-4D62-82C1-1109289A0EB3}" type="presParOf" srcId="{ED5DCCC5-BCA8-4491-AA37-BAF153ECA184}" destId="{D64CB5D5-837D-47FC-9E42-A26D800BC695}" srcOrd="8" destOrd="0" presId="urn:microsoft.com/office/officeart/2005/8/layout/vList2"/>
    <dgm:cxn modelId="{1ED64C17-EAEA-4BC9-933D-9B2E2A7B10B8}" type="presParOf" srcId="{ED5DCCC5-BCA8-4491-AA37-BAF153ECA184}" destId="{08B7B17B-8600-44B0-B235-389E5D71D804}"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B446E1-1112-4162-8CBE-150DE12B05D1}"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11F99A96-56AA-4031-AC1A-68FD180D271C}">
      <dgm:prSet phldrT="[Text]"/>
      <dgm:spPr>
        <a:solidFill>
          <a:schemeClr val="accent4">
            <a:alpha val="50000"/>
          </a:schemeClr>
        </a:solidFill>
      </dgm:spPr>
      <dgm:t>
        <a:bodyPr/>
        <a:lstStyle/>
        <a:p>
          <a:r>
            <a:rPr lang="en-US" dirty="0"/>
            <a:t>Who is NAR?</a:t>
          </a:r>
        </a:p>
      </dgm:t>
    </dgm:pt>
    <dgm:pt modelId="{3924B0F4-F803-4B7F-8572-625C06B18F38}" type="parTrans" cxnId="{B53531CB-3C43-41CC-9A99-31BE88EC74EA}">
      <dgm:prSet/>
      <dgm:spPr/>
      <dgm:t>
        <a:bodyPr/>
        <a:lstStyle/>
        <a:p>
          <a:endParaRPr lang="en-US"/>
        </a:p>
      </dgm:t>
    </dgm:pt>
    <dgm:pt modelId="{B7B15823-D6F8-40AF-9269-9920935C4AD9}" type="sibTrans" cxnId="{B53531CB-3C43-41CC-9A99-31BE88EC74EA}">
      <dgm:prSet/>
      <dgm:spPr/>
      <dgm:t>
        <a:bodyPr/>
        <a:lstStyle/>
        <a:p>
          <a:endParaRPr lang="en-US"/>
        </a:p>
      </dgm:t>
    </dgm:pt>
    <dgm:pt modelId="{C11B4D45-652C-46EF-B7FC-60019921B501}" type="pres">
      <dgm:prSet presAssocID="{E6B446E1-1112-4162-8CBE-150DE12B05D1}" presName="Name0" presStyleCnt="0">
        <dgm:presLayoutVars>
          <dgm:chMax val="7"/>
          <dgm:dir/>
          <dgm:resizeHandles val="exact"/>
        </dgm:presLayoutVars>
      </dgm:prSet>
      <dgm:spPr/>
    </dgm:pt>
    <dgm:pt modelId="{C187D088-5C44-4E91-AB3B-CC722809DDD6}" type="pres">
      <dgm:prSet presAssocID="{E6B446E1-1112-4162-8CBE-150DE12B05D1}" presName="ellipse1" presStyleLbl="vennNode1" presStyleIdx="0" presStyleCnt="1">
        <dgm:presLayoutVars>
          <dgm:bulletEnabled val="1"/>
        </dgm:presLayoutVars>
      </dgm:prSet>
      <dgm:spPr/>
    </dgm:pt>
  </dgm:ptLst>
  <dgm:cxnLst>
    <dgm:cxn modelId="{0D01768B-D8BB-44FF-A96A-B9BA2BD586DC}" type="presOf" srcId="{E6B446E1-1112-4162-8CBE-150DE12B05D1}" destId="{C11B4D45-652C-46EF-B7FC-60019921B501}" srcOrd="0" destOrd="0" presId="urn:microsoft.com/office/officeart/2005/8/layout/rings+Icon"/>
    <dgm:cxn modelId="{776CCB9B-2455-4813-94A3-88AB35A24463}" type="presOf" srcId="{11F99A96-56AA-4031-AC1A-68FD180D271C}" destId="{C187D088-5C44-4E91-AB3B-CC722809DDD6}" srcOrd="0" destOrd="0" presId="urn:microsoft.com/office/officeart/2005/8/layout/rings+Icon"/>
    <dgm:cxn modelId="{B53531CB-3C43-41CC-9A99-31BE88EC74EA}" srcId="{E6B446E1-1112-4162-8CBE-150DE12B05D1}" destId="{11F99A96-56AA-4031-AC1A-68FD180D271C}" srcOrd="0" destOrd="0" parTransId="{3924B0F4-F803-4B7F-8572-625C06B18F38}" sibTransId="{B7B15823-D6F8-40AF-9269-9920935C4AD9}"/>
    <dgm:cxn modelId="{510CFF53-61AD-452C-99AE-9B713D2BA2A6}" type="presParOf" srcId="{C11B4D45-652C-46EF-B7FC-60019921B501}" destId="{C187D088-5C44-4E91-AB3B-CC722809DDD6}" srcOrd="0"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B446E1-1112-4162-8CBE-150DE12B05D1}"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11F99A96-56AA-4031-AC1A-68FD180D271C}">
      <dgm:prSet phldrT="[Text]"/>
      <dgm:spPr>
        <a:solidFill>
          <a:schemeClr val="accent2">
            <a:alpha val="50000"/>
          </a:schemeClr>
        </a:solidFill>
      </dgm:spPr>
      <dgm:t>
        <a:bodyPr/>
        <a:lstStyle/>
        <a:p>
          <a:r>
            <a:rPr lang="en-US" dirty="0"/>
            <a:t>Who is NRA?</a:t>
          </a:r>
        </a:p>
      </dgm:t>
    </dgm:pt>
    <dgm:pt modelId="{3924B0F4-F803-4B7F-8572-625C06B18F38}" type="parTrans" cxnId="{B53531CB-3C43-41CC-9A99-31BE88EC74EA}">
      <dgm:prSet/>
      <dgm:spPr/>
      <dgm:t>
        <a:bodyPr/>
        <a:lstStyle/>
        <a:p>
          <a:endParaRPr lang="en-US"/>
        </a:p>
      </dgm:t>
    </dgm:pt>
    <dgm:pt modelId="{B7B15823-D6F8-40AF-9269-9920935C4AD9}" type="sibTrans" cxnId="{B53531CB-3C43-41CC-9A99-31BE88EC74EA}">
      <dgm:prSet/>
      <dgm:spPr/>
      <dgm:t>
        <a:bodyPr/>
        <a:lstStyle/>
        <a:p>
          <a:endParaRPr lang="en-US"/>
        </a:p>
      </dgm:t>
    </dgm:pt>
    <dgm:pt modelId="{C11B4D45-652C-46EF-B7FC-60019921B501}" type="pres">
      <dgm:prSet presAssocID="{E6B446E1-1112-4162-8CBE-150DE12B05D1}" presName="Name0" presStyleCnt="0">
        <dgm:presLayoutVars>
          <dgm:chMax val="7"/>
          <dgm:dir/>
          <dgm:resizeHandles val="exact"/>
        </dgm:presLayoutVars>
      </dgm:prSet>
      <dgm:spPr/>
    </dgm:pt>
    <dgm:pt modelId="{C187D088-5C44-4E91-AB3B-CC722809DDD6}" type="pres">
      <dgm:prSet presAssocID="{E6B446E1-1112-4162-8CBE-150DE12B05D1}" presName="ellipse1" presStyleLbl="vennNode1" presStyleIdx="0" presStyleCnt="1">
        <dgm:presLayoutVars>
          <dgm:bulletEnabled val="1"/>
        </dgm:presLayoutVars>
      </dgm:prSet>
      <dgm:spPr/>
    </dgm:pt>
  </dgm:ptLst>
  <dgm:cxnLst>
    <dgm:cxn modelId="{099B0478-32DE-44B9-A235-B200FA0DCECA}" type="presOf" srcId="{E6B446E1-1112-4162-8CBE-150DE12B05D1}" destId="{C11B4D45-652C-46EF-B7FC-60019921B501}" srcOrd="0" destOrd="0" presId="urn:microsoft.com/office/officeart/2005/8/layout/rings+Icon"/>
    <dgm:cxn modelId="{B53531CB-3C43-41CC-9A99-31BE88EC74EA}" srcId="{E6B446E1-1112-4162-8CBE-150DE12B05D1}" destId="{11F99A96-56AA-4031-AC1A-68FD180D271C}" srcOrd="0" destOrd="0" parTransId="{3924B0F4-F803-4B7F-8572-625C06B18F38}" sibTransId="{B7B15823-D6F8-40AF-9269-9920935C4AD9}"/>
    <dgm:cxn modelId="{FB6A10D8-A15D-4234-A5A6-357EC8961EB6}" type="presOf" srcId="{11F99A96-56AA-4031-AC1A-68FD180D271C}" destId="{C187D088-5C44-4E91-AB3B-CC722809DDD6}" srcOrd="0" destOrd="0" presId="urn:microsoft.com/office/officeart/2005/8/layout/rings+Icon"/>
    <dgm:cxn modelId="{B16A92A9-68CF-4F79-87D0-36C9747803F6}" type="presParOf" srcId="{C11B4D45-652C-46EF-B7FC-60019921B501}" destId="{C187D088-5C44-4E91-AB3B-CC722809DDD6}" srcOrd="0"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3C67E77D-62FA-499D-B5E6-E79A091C5267}">
      <dgm:prSet phldrT="[Text]"/>
      <dgm:spPr/>
      <dgm:t>
        <a:bodyPr/>
        <a:lstStyle/>
        <a:p>
          <a:r>
            <a:rPr lang="en-US" dirty="0"/>
            <a:t>Key Terms</a:t>
          </a:r>
        </a:p>
      </dgm: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CC6B7442-0B72-4EF2-9F13-1325B51AFF9F}">
      <dgm:prSet phldrT="[Text]"/>
      <dgm:spPr/>
      <dgm:t>
        <a:bodyPr/>
        <a:lstStyle/>
        <a:p>
          <a:r>
            <a:rPr lang="en-US" dirty="0"/>
            <a:t>The FAIR HOUSING ACT</a:t>
          </a:r>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FE0A3CAE-D039-42F2-AF12-1E6F6793A633}">
      <dgm:prSet phldrT="[Text]"/>
      <dgm:spPr/>
      <dgm:t>
        <a:bodyPr/>
        <a:lstStyle/>
        <a:p>
          <a:endParaRPr lang="en-US" dirty="0"/>
        </a:p>
      </dgm:t>
    </dgm:pt>
    <dgm:pt modelId="{7E2ED2D1-AFF4-4DED-BB53-30A310825CE2}" type="parTrans" cxnId="{A6FB3C49-AB75-4315-BB6B-886AA454F16F}">
      <dgm:prSet/>
      <dgm:spPr/>
      <dgm:t>
        <a:bodyPr/>
        <a:lstStyle/>
        <a:p>
          <a:endParaRPr lang="en-US"/>
        </a:p>
      </dgm:t>
    </dgm:pt>
    <dgm:pt modelId="{417BDEF2-191B-4000-BDE8-D3D22A51FCF3}" type="sibTrans" cxnId="{A6FB3C49-AB75-4315-BB6B-886AA454F16F}">
      <dgm:prSet/>
      <dgm:spPr/>
      <dgm:t>
        <a:bodyPr/>
        <a:lstStyle/>
        <a:p>
          <a:endParaRPr lang="en-US"/>
        </a:p>
      </dgm:t>
    </dgm:pt>
    <dgm:pt modelId="{874621AA-2111-469B-91D0-C6E0545D39E0}">
      <dgm:prSet phldrT="[Text]"/>
      <dgm:spPr/>
      <dgm:t>
        <a:bodyPr/>
        <a:lstStyle/>
        <a:p>
          <a:r>
            <a:rPr lang="en-US" dirty="0"/>
            <a:t>Learn key terms and words associated with Fair Housing</a:t>
          </a:r>
        </a:p>
      </dgm:t>
    </dgm:pt>
    <dgm:pt modelId="{D5F08823-0E74-4F68-9064-A23D0B54FA96}" type="parTrans" cxnId="{09ABF228-894D-4BAB-ADBD-90640921E127}">
      <dgm:prSet/>
      <dgm:spPr/>
      <dgm:t>
        <a:bodyPr/>
        <a:lstStyle/>
        <a:p>
          <a:endParaRPr lang="en-US"/>
        </a:p>
      </dgm:t>
    </dgm:pt>
    <dgm:pt modelId="{711EBD64-4CD9-4199-9604-89E7F5C82DCE}" type="sibTrans" cxnId="{09ABF228-894D-4BAB-ADBD-90640921E127}">
      <dgm:prSet/>
      <dgm:spPr/>
      <dgm:t>
        <a:bodyPr/>
        <a:lstStyle/>
        <a:p>
          <a:endParaRPr lang="en-US"/>
        </a:p>
      </dgm:t>
    </dgm:pt>
    <dgm:pt modelId="{71D67D5D-013C-4885-A61E-A3F99D7C7108}">
      <dgm:prSet phldrT="[Text]"/>
      <dgm:spPr/>
      <dgm:t>
        <a:bodyPr/>
        <a:lstStyle/>
        <a:p>
          <a:r>
            <a:rPr lang="en-US" dirty="0"/>
            <a:t>Introduction to Fair Housing practices in Real Estate</a:t>
          </a:r>
        </a:p>
      </dgm:t>
    </dgm:pt>
    <dgm:pt modelId="{BC16BF20-A847-48B0-889B-BA6389A79929}" type="sibTrans" cxnId="{7CDF5A89-87DF-4CC1-8943-7A0E14869583}">
      <dgm:prSet/>
      <dgm:spPr/>
      <dgm:t>
        <a:bodyPr/>
        <a:lstStyle/>
        <a:p>
          <a:endParaRPr lang="en-US"/>
        </a:p>
      </dgm:t>
    </dgm:pt>
    <dgm:pt modelId="{13FD8B77-EC9C-4F7D-85F3-A7191A755A86}" type="parTrans" cxnId="{7CDF5A89-87DF-4CC1-8943-7A0E14869583}">
      <dgm:prSet/>
      <dgm:spPr/>
      <dgm:t>
        <a:bodyPr/>
        <a:lstStyle/>
        <a:p>
          <a:endParaRPr lang="en-US"/>
        </a:p>
      </dgm:t>
    </dgm:pt>
    <dgm:pt modelId="{C111C18A-FD96-4E63-821A-54D70D8DC65F}">
      <dgm:prSet phldrT="[Text]"/>
      <dgm:spPr/>
      <dgm:t>
        <a:bodyPr/>
        <a:lstStyle/>
        <a:p>
          <a:r>
            <a:rPr lang="en-US" dirty="0"/>
            <a:t>FAIR HOUSING in Today’s World </a:t>
          </a:r>
        </a:p>
      </dgm:t>
    </dgm:pt>
    <dgm:pt modelId="{B4F34DE2-2DAE-4F88-8C78-BD8892EBF4FF}" type="sibTrans" cxnId="{FFD8B471-C98F-4DB5-8DE3-2AB7E896ADD5}">
      <dgm:prSet/>
      <dgm:spPr/>
      <dgm:t>
        <a:bodyPr/>
        <a:lstStyle/>
        <a:p>
          <a:endParaRPr lang="en-US"/>
        </a:p>
      </dgm:t>
    </dgm:pt>
    <dgm:pt modelId="{83BE74EF-FAB4-45A2-BBED-7CD5259AB210}" type="parTrans" cxnId="{FFD8B471-C98F-4DB5-8DE3-2AB7E896ADD5}">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47A942F6-847D-4AE7-9CA0-5319E5F60B4F}" type="pres">
      <dgm:prSet presAssocID="{C111C18A-FD96-4E63-821A-54D70D8DC65F}" presName="parentText" presStyleLbl="node1" presStyleIdx="0" presStyleCnt="3">
        <dgm:presLayoutVars>
          <dgm:chMax val="0"/>
          <dgm:bulletEnabled val="1"/>
        </dgm:presLayoutVars>
      </dgm:prSet>
      <dgm:spPr/>
    </dgm:pt>
    <dgm:pt modelId="{6EA3914A-CB7F-4A5E-9543-C3A39D9197C9}" type="pres">
      <dgm:prSet presAssocID="{C111C18A-FD96-4E63-821A-54D70D8DC65F}" presName="childText" presStyleLbl="revTx" presStyleIdx="0" presStyleCnt="3">
        <dgm:presLayoutVars>
          <dgm:bulletEnabled val="1"/>
        </dgm:presLayoutVars>
      </dgm:prSet>
      <dgm:spPr/>
    </dgm:pt>
    <dgm:pt modelId="{81203336-F3DE-4B3A-BCF4-0F68C23AC2BB}" type="pres">
      <dgm:prSet presAssocID="{3C67E77D-62FA-499D-B5E6-E79A091C5267}" presName="parentText" presStyleLbl="node1" presStyleIdx="1" presStyleCnt="3">
        <dgm:presLayoutVars>
          <dgm:chMax val="0"/>
          <dgm:bulletEnabled val="1"/>
        </dgm:presLayoutVars>
      </dgm:prSet>
      <dgm:spPr/>
    </dgm:pt>
    <dgm:pt modelId="{782956A5-ADC8-4959-B856-589B9D9B9635}" type="pres">
      <dgm:prSet presAssocID="{3C67E77D-62FA-499D-B5E6-E79A091C5267}" presName="childText" presStyleLbl="revTx" presStyleIdx="1" presStyleCnt="3">
        <dgm:presLayoutVars>
          <dgm:bulletEnabled val="1"/>
        </dgm:presLayoutVars>
      </dgm:prSet>
      <dgm:spPr/>
    </dgm:pt>
    <dgm:pt modelId="{D64CB5D5-837D-47FC-9E42-A26D800BC695}" type="pres">
      <dgm:prSet presAssocID="{CC6B7442-0B72-4EF2-9F13-1325B51AFF9F}" presName="parentText" presStyleLbl="node1" presStyleIdx="2" presStyleCnt="3">
        <dgm:presLayoutVars>
          <dgm:chMax val="0"/>
          <dgm:bulletEnabled val="1"/>
        </dgm:presLayoutVars>
      </dgm:prSet>
      <dgm:spPr/>
    </dgm:pt>
    <dgm:pt modelId="{08B7B17B-8600-44B0-B235-389E5D71D804}" type="pres">
      <dgm:prSet presAssocID="{CC6B7442-0B72-4EF2-9F13-1325B51AFF9F}" presName="childText" presStyleLbl="revTx" presStyleIdx="2" presStyleCnt="3">
        <dgm:presLayoutVars>
          <dgm:bulletEnabled val="1"/>
        </dgm:presLayoutVars>
      </dgm:prSet>
      <dgm:spPr/>
    </dgm:pt>
  </dgm:ptLst>
  <dgm:cxnLst>
    <dgm:cxn modelId="{E4550B09-AC8C-484F-985A-0ECD2AAD080A}" type="presOf" srcId="{C111C18A-FD96-4E63-821A-54D70D8DC65F}" destId="{47A942F6-847D-4AE7-9CA0-5319E5F60B4F}" srcOrd="0" destOrd="0" presId="urn:microsoft.com/office/officeart/2005/8/layout/vList2"/>
    <dgm:cxn modelId="{09ABF228-894D-4BAB-ADBD-90640921E127}" srcId="{3C67E77D-62FA-499D-B5E6-E79A091C5267}" destId="{874621AA-2111-469B-91D0-C6E0545D39E0}" srcOrd="0" destOrd="0" parTransId="{D5F08823-0E74-4F68-9064-A23D0B54FA96}" sibTransId="{711EBD64-4CD9-4199-9604-89E7F5C82DCE}"/>
    <dgm:cxn modelId="{23ABF930-F212-4B53-9454-8ED3A71B635E}" type="presOf" srcId="{874621AA-2111-469B-91D0-C6E0545D39E0}" destId="{782956A5-ADC8-4959-B856-589B9D9B9635}" srcOrd="0" destOrd="0" presId="urn:microsoft.com/office/officeart/2005/8/layout/vList2"/>
    <dgm:cxn modelId="{F6348334-59C0-4DAE-89B9-C7D847104CC6}" type="presOf" srcId="{71D67D5D-013C-4885-A61E-A3F99D7C7108}" destId="{6EA3914A-CB7F-4A5E-9543-C3A39D9197C9}" srcOrd="0" destOrd="0" presId="urn:microsoft.com/office/officeart/2005/8/layout/vList2"/>
    <dgm:cxn modelId="{32AA6160-4426-4C4D-93AE-E2F474E37AD9}" srcId="{90119837-5B71-4D44-BB01-DB0B084933C8}" destId="{3C67E77D-62FA-499D-B5E6-E79A091C5267}" srcOrd="1" destOrd="0" parTransId="{5337D229-E330-4525-B0FA-14EC5A80604A}" sibTransId="{C056AC5D-B04E-4376-A1CB-3EAB7BE5AF5B}"/>
    <dgm:cxn modelId="{A6FB3C49-AB75-4315-BB6B-886AA454F16F}" srcId="{CC6B7442-0B72-4EF2-9F13-1325B51AFF9F}" destId="{FE0A3CAE-D039-42F2-AF12-1E6F6793A633}" srcOrd="0" destOrd="0" parTransId="{7E2ED2D1-AFF4-4DED-BB53-30A310825CE2}" sibTransId="{417BDEF2-191B-4000-BDE8-D3D22A51FCF3}"/>
    <dgm:cxn modelId="{102D6D4D-90C9-40F4-A001-35DCC329B127}" srcId="{90119837-5B71-4D44-BB01-DB0B084933C8}" destId="{CC6B7442-0B72-4EF2-9F13-1325B51AFF9F}" srcOrd="2" destOrd="0" parTransId="{E3D139E0-5DC2-4F8E-9F8F-B3F0EBCD4689}" sibTransId="{FF80E1BA-0D6F-4EE8-9640-892A5897DBCD}"/>
    <dgm:cxn modelId="{FFD8B471-C98F-4DB5-8DE3-2AB7E896ADD5}" srcId="{90119837-5B71-4D44-BB01-DB0B084933C8}" destId="{C111C18A-FD96-4E63-821A-54D70D8DC65F}" srcOrd="0" destOrd="0" parTransId="{83BE74EF-FAB4-45A2-BBED-7CD5259AB210}" sibTransId="{B4F34DE2-2DAE-4F88-8C78-BD8892EBF4FF}"/>
    <dgm:cxn modelId="{53B59C7C-FBBE-42BC-A78C-ED4C866C8334}" type="presOf" srcId="{FE0A3CAE-D039-42F2-AF12-1E6F6793A633}" destId="{08B7B17B-8600-44B0-B235-389E5D71D804}" srcOrd="0" destOrd="0" presId="urn:microsoft.com/office/officeart/2005/8/layout/vList2"/>
    <dgm:cxn modelId="{7CDF5A89-87DF-4CC1-8943-7A0E14869583}" srcId="{C111C18A-FD96-4E63-821A-54D70D8DC65F}" destId="{71D67D5D-013C-4885-A61E-A3F99D7C7108}" srcOrd="0" destOrd="0" parTransId="{13FD8B77-EC9C-4F7D-85F3-A7191A755A86}" sibTransId="{BC16BF20-A847-48B0-889B-BA6389A79929}"/>
    <dgm:cxn modelId="{C6BF7690-787C-4ECA-9ADC-1E20BBB903F1}" type="presOf" srcId="{3C67E77D-62FA-499D-B5E6-E79A091C5267}" destId="{81203336-F3DE-4B3A-BCF4-0F68C23AC2BB}" srcOrd="0" destOrd="0" presId="urn:microsoft.com/office/officeart/2005/8/layout/vList2"/>
    <dgm:cxn modelId="{66193CB4-621A-4D1B-A32D-A03F4EA72849}" type="presOf" srcId="{90119837-5B71-4D44-BB01-DB0B084933C8}" destId="{ED5DCCC5-BCA8-4491-AA37-BAF153ECA184}" srcOrd="0" destOrd="0" presId="urn:microsoft.com/office/officeart/2005/8/layout/vList2"/>
    <dgm:cxn modelId="{05F43FCB-506D-4F98-AEC2-AD02719E885B}" type="presOf" srcId="{CC6B7442-0B72-4EF2-9F13-1325B51AFF9F}" destId="{D64CB5D5-837D-47FC-9E42-A26D800BC695}" srcOrd="0" destOrd="0" presId="urn:microsoft.com/office/officeart/2005/8/layout/vList2"/>
    <dgm:cxn modelId="{405DF9E0-E7B6-441B-B544-EA27C4E0F5B1}" type="presParOf" srcId="{ED5DCCC5-BCA8-4491-AA37-BAF153ECA184}" destId="{47A942F6-847D-4AE7-9CA0-5319E5F60B4F}" srcOrd="0" destOrd="0" presId="urn:microsoft.com/office/officeart/2005/8/layout/vList2"/>
    <dgm:cxn modelId="{883D8D0D-485E-4914-B293-180ADA529EDE}" type="presParOf" srcId="{ED5DCCC5-BCA8-4491-AA37-BAF153ECA184}" destId="{6EA3914A-CB7F-4A5E-9543-C3A39D9197C9}" srcOrd="1" destOrd="0" presId="urn:microsoft.com/office/officeart/2005/8/layout/vList2"/>
    <dgm:cxn modelId="{2BBFF28C-047F-48D7-B259-9A6543E76168}" type="presParOf" srcId="{ED5DCCC5-BCA8-4491-AA37-BAF153ECA184}" destId="{81203336-F3DE-4B3A-BCF4-0F68C23AC2BB}" srcOrd="2" destOrd="0" presId="urn:microsoft.com/office/officeart/2005/8/layout/vList2"/>
    <dgm:cxn modelId="{8E39C14B-F5C7-4D53-941E-83CFBDED57EE}" type="presParOf" srcId="{ED5DCCC5-BCA8-4491-AA37-BAF153ECA184}" destId="{782956A5-ADC8-4959-B856-589B9D9B9635}" srcOrd="3" destOrd="0" presId="urn:microsoft.com/office/officeart/2005/8/layout/vList2"/>
    <dgm:cxn modelId="{E826476E-6FAE-4EFC-BF0E-D9BB48B7C7C7}" type="presParOf" srcId="{ED5DCCC5-BCA8-4491-AA37-BAF153ECA184}" destId="{D64CB5D5-837D-47FC-9E42-A26D800BC695}" srcOrd="4" destOrd="0" presId="urn:microsoft.com/office/officeart/2005/8/layout/vList2"/>
    <dgm:cxn modelId="{34B7BF29-683F-4C78-88DC-5FB91A4138E7}" type="presParOf" srcId="{ED5DCCC5-BCA8-4491-AA37-BAF153ECA184}" destId="{08B7B17B-8600-44B0-B235-389E5D71D80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3C67E77D-62FA-499D-B5E6-E79A091C5267}">
      <dgm:prSet phldrT="[Text]"/>
      <dgm:spPr/>
      <dgm:t>
        <a:bodyPr/>
        <a:lstStyle/>
        <a:p>
          <a:r>
            <a:rPr lang="en-US" dirty="0"/>
            <a:t>NREC Role</a:t>
          </a:r>
        </a:p>
      </dgm: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FE0A3CAE-D039-42F2-AF12-1E6F6793A633}">
      <dgm:prSet phldrT="[Text]"/>
      <dgm:spPr/>
      <dgm:t>
        <a:bodyPr/>
        <a:lstStyle/>
        <a:p>
          <a:r>
            <a:rPr lang="en-US" dirty="0"/>
            <a:t>HUD Advertising</a:t>
          </a:r>
        </a:p>
      </dgm:t>
    </dgm:pt>
    <dgm:pt modelId="{7E2ED2D1-AFF4-4DED-BB53-30A310825CE2}" type="parTrans" cxnId="{A6FB3C49-AB75-4315-BB6B-886AA454F16F}">
      <dgm:prSet/>
      <dgm:spPr/>
      <dgm:t>
        <a:bodyPr/>
        <a:lstStyle/>
        <a:p>
          <a:endParaRPr lang="en-US"/>
        </a:p>
      </dgm:t>
    </dgm:pt>
    <dgm:pt modelId="{417BDEF2-191B-4000-BDE8-D3D22A51FCF3}" type="sibTrans" cxnId="{A6FB3C49-AB75-4315-BB6B-886AA454F16F}">
      <dgm:prSet/>
      <dgm:spPr/>
      <dgm:t>
        <a:bodyPr/>
        <a:lstStyle/>
        <a:p>
          <a:endParaRPr lang="en-US"/>
        </a:p>
      </dgm:t>
    </dgm:pt>
    <dgm:pt modelId="{874621AA-2111-469B-91D0-C6E0545D39E0}">
      <dgm:prSet phldrT="[Text]"/>
      <dgm:spPr/>
      <dgm:t>
        <a:bodyPr/>
        <a:lstStyle/>
        <a:p>
          <a:r>
            <a:rPr lang="en-US" dirty="0"/>
            <a:t>Discover what roles NREC plays in NE Fair Housing.</a:t>
          </a:r>
        </a:p>
      </dgm:t>
    </dgm:pt>
    <dgm:pt modelId="{D5F08823-0E74-4F68-9064-A23D0B54FA96}" type="parTrans" cxnId="{09ABF228-894D-4BAB-ADBD-90640921E127}">
      <dgm:prSet/>
      <dgm:spPr/>
      <dgm:t>
        <a:bodyPr/>
        <a:lstStyle/>
        <a:p>
          <a:endParaRPr lang="en-US"/>
        </a:p>
      </dgm:t>
    </dgm:pt>
    <dgm:pt modelId="{711EBD64-4CD9-4199-9604-89E7F5C82DCE}" type="sibTrans" cxnId="{09ABF228-894D-4BAB-ADBD-90640921E127}">
      <dgm:prSet/>
      <dgm:spPr/>
      <dgm:t>
        <a:bodyPr/>
        <a:lstStyle/>
        <a:p>
          <a:endParaRPr lang="en-US"/>
        </a:p>
      </dgm:t>
    </dgm:pt>
    <dgm:pt modelId="{71D67D5D-013C-4885-A61E-A3F99D7C7108}">
      <dgm:prSet phldrT="[Text]"/>
      <dgm:spPr/>
      <dgm:t>
        <a:bodyPr/>
        <a:lstStyle/>
        <a:p>
          <a:r>
            <a:rPr lang="en-US" dirty="0"/>
            <a:t>Housing</a:t>
          </a:r>
          <a:r>
            <a:rPr lang="en-US" baseline="0" dirty="0"/>
            <a:t> Problems We Face Today</a:t>
          </a:r>
          <a:endParaRPr lang="en-US" dirty="0"/>
        </a:p>
      </dgm:t>
    </dgm:pt>
    <dgm:pt modelId="{BC16BF20-A847-48B0-889B-BA6389A79929}" type="sibTrans" cxnId="{7CDF5A89-87DF-4CC1-8943-7A0E14869583}">
      <dgm:prSet/>
      <dgm:spPr/>
      <dgm:t>
        <a:bodyPr/>
        <a:lstStyle/>
        <a:p>
          <a:endParaRPr lang="en-US"/>
        </a:p>
      </dgm:t>
    </dgm:pt>
    <dgm:pt modelId="{13FD8B77-EC9C-4F7D-85F3-A7191A755A86}" type="parTrans" cxnId="{7CDF5A89-87DF-4CC1-8943-7A0E14869583}">
      <dgm:prSet/>
      <dgm:spPr/>
      <dgm:t>
        <a:bodyPr/>
        <a:lstStyle/>
        <a:p>
          <a:endParaRPr lang="en-US"/>
        </a:p>
      </dgm:t>
    </dgm:pt>
    <dgm:pt modelId="{C111C18A-FD96-4E63-821A-54D70D8DC65F}">
      <dgm:prSet phldrT="[Text]"/>
      <dgm:spPr/>
      <dgm:t>
        <a:bodyPr/>
        <a:lstStyle/>
        <a:p>
          <a:r>
            <a:rPr lang="en-US" dirty="0"/>
            <a:t>FAIR HOUSING in Today’s World </a:t>
          </a:r>
        </a:p>
      </dgm:t>
    </dgm:pt>
    <dgm:pt modelId="{B4F34DE2-2DAE-4F88-8C78-BD8892EBF4FF}" type="sibTrans" cxnId="{FFD8B471-C98F-4DB5-8DE3-2AB7E896ADD5}">
      <dgm:prSet/>
      <dgm:spPr/>
      <dgm:t>
        <a:bodyPr/>
        <a:lstStyle/>
        <a:p>
          <a:endParaRPr lang="en-US"/>
        </a:p>
      </dgm:t>
    </dgm:pt>
    <dgm:pt modelId="{83BE74EF-FAB4-45A2-BBED-7CD5259AB210}" type="parTrans" cxnId="{FFD8B471-C98F-4DB5-8DE3-2AB7E896ADD5}">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47A942F6-847D-4AE7-9CA0-5319E5F60B4F}" type="pres">
      <dgm:prSet presAssocID="{C111C18A-FD96-4E63-821A-54D70D8DC65F}" presName="parentText" presStyleLbl="node1" presStyleIdx="0" presStyleCnt="3">
        <dgm:presLayoutVars>
          <dgm:chMax val="0"/>
          <dgm:bulletEnabled val="1"/>
        </dgm:presLayoutVars>
      </dgm:prSet>
      <dgm:spPr/>
    </dgm:pt>
    <dgm:pt modelId="{6EA3914A-CB7F-4A5E-9543-C3A39D9197C9}" type="pres">
      <dgm:prSet presAssocID="{C111C18A-FD96-4E63-821A-54D70D8DC65F}" presName="childText" presStyleLbl="revTx" presStyleIdx="0" presStyleCnt="2">
        <dgm:presLayoutVars>
          <dgm:bulletEnabled val="1"/>
        </dgm:presLayoutVars>
      </dgm:prSet>
      <dgm:spPr/>
    </dgm:pt>
    <dgm:pt modelId="{81203336-F3DE-4B3A-BCF4-0F68C23AC2BB}" type="pres">
      <dgm:prSet presAssocID="{3C67E77D-62FA-499D-B5E6-E79A091C5267}" presName="parentText" presStyleLbl="node1" presStyleIdx="1" presStyleCnt="3">
        <dgm:presLayoutVars>
          <dgm:chMax val="0"/>
          <dgm:bulletEnabled val="1"/>
        </dgm:presLayoutVars>
      </dgm:prSet>
      <dgm:spPr/>
    </dgm:pt>
    <dgm:pt modelId="{782956A5-ADC8-4959-B856-589B9D9B9635}" type="pres">
      <dgm:prSet presAssocID="{3C67E77D-62FA-499D-B5E6-E79A091C5267}" presName="childText" presStyleLbl="revTx" presStyleIdx="1" presStyleCnt="2">
        <dgm:presLayoutVars>
          <dgm:bulletEnabled val="1"/>
        </dgm:presLayoutVars>
      </dgm:prSet>
      <dgm:spPr/>
    </dgm:pt>
    <dgm:pt modelId="{3F401F74-9371-4391-9712-684086D2076C}" type="pres">
      <dgm:prSet presAssocID="{FE0A3CAE-D039-42F2-AF12-1E6F6793A633}" presName="parentText" presStyleLbl="node1" presStyleIdx="2" presStyleCnt="3">
        <dgm:presLayoutVars>
          <dgm:chMax val="0"/>
          <dgm:bulletEnabled val="1"/>
        </dgm:presLayoutVars>
      </dgm:prSet>
      <dgm:spPr/>
    </dgm:pt>
  </dgm:ptLst>
  <dgm:cxnLst>
    <dgm:cxn modelId="{7BB64718-F929-4031-83DF-AD4C273CDE9F}" type="presOf" srcId="{90119837-5B71-4D44-BB01-DB0B084933C8}" destId="{ED5DCCC5-BCA8-4491-AA37-BAF153ECA184}" srcOrd="0" destOrd="0" presId="urn:microsoft.com/office/officeart/2005/8/layout/vList2"/>
    <dgm:cxn modelId="{09CE261A-6E98-4F38-919A-1A25C0C385C1}" type="presOf" srcId="{3C67E77D-62FA-499D-B5E6-E79A091C5267}" destId="{81203336-F3DE-4B3A-BCF4-0F68C23AC2BB}" srcOrd="0" destOrd="0" presId="urn:microsoft.com/office/officeart/2005/8/layout/vList2"/>
    <dgm:cxn modelId="{09ABF228-894D-4BAB-ADBD-90640921E127}" srcId="{3C67E77D-62FA-499D-B5E6-E79A091C5267}" destId="{874621AA-2111-469B-91D0-C6E0545D39E0}" srcOrd="0" destOrd="0" parTransId="{D5F08823-0E74-4F68-9064-A23D0B54FA96}" sibTransId="{711EBD64-4CD9-4199-9604-89E7F5C82DCE}"/>
    <dgm:cxn modelId="{32AA6160-4426-4C4D-93AE-E2F474E37AD9}" srcId="{90119837-5B71-4D44-BB01-DB0B084933C8}" destId="{3C67E77D-62FA-499D-B5E6-E79A091C5267}" srcOrd="1" destOrd="0" parTransId="{5337D229-E330-4525-B0FA-14EC5A80604A}" sibTransId="{C056AC5D-B04E-4376-A1CB-3EAB7BE5AF5B}"/>
    <dgm:cxn modelId="{A6FB3C49-AB75-4315-BB6B-886AA454F16F}" srcId="{90119837-5B71-4D44-BB01-DB0B084933C8}" destId="{FE0A3CAE-D039-42F2-AF12-1E6F6793A633}" srcOrd="2" destOrd="0" parTransId="{7E2ED2D1-AFF4-4DED-BB53-30A310825CE2}" sibTransId="{417BDEF2-191B-4000-BDE8-D3D22A51FCF3}"/>
    <dgm:cxn modelId="{FFD8B471-C98F-4DB5-8DE3-2AB7E896ADD5}" srcId="{90119837-5B71-4D44-BB01-DB0B084933C8}" destId="{C111C18A-FD96-4E63-821A-54D70D8DC65F}" srcOrd="0" destOrd="0" parTransId="{83BE74EF-FAB4-45A2-BBED-7CD5259AB210}" sibTransId="{B4F34DE2-2DAE-4F88-8C78-BD8892EBF4FF}"/>
    <dgm:cxn modelId="{E5283D52-5DCB-4535-A736-2777062B0C4D}" type="presOf" srcId="{FE0A3CAE-D039-42F2-AF12-1E6F6793A633}" destId="{3F401F74-9371-4391-9712-684086D2076C}" srcOrd="0" destOrd="0" presId="urn:microsoft.com/office/officeart/2005/8/layout/vList2"/>
    <dgm:cxn modelId="{7CDF5A89-87DF-4CC1-8943-7A0E14869583}" srcId="{C111C18A-FD96-4E63-821A-54D70D8DC65F}" destId="{71D67D5D-013C-4885-A61E-A3F99D7C7108}" srcOrd="0" destOrd="0" parTransId="{13FD8B77-EC9C-4F7D-85F3-A7191A755A86}" sibTransId="{BC16BF20-A847-48B0-889B-BA6389A79929}"/>
    <dgm:cxn modelId="{977D1F8D-F88C-4DD6-AB6C-75F72D3BEE85}" type="presOf" srcId="{874621AA-2111-469B-91D0-C6E0545D39E0}" destId="{782956A5-ADC8-4959-B856-589B9D9B9635}" srcOrd="0" destOrd="0" presId="urn:microsoft.com/office/officeart/2005/8/layout/vList2"/>
    <dgm:cxn modelId="{6888FFBC-DDE0-47EB-A1C5-C7EF0D9742B0}" type="presOf" srcId="{C111C18A-FD96-4E63-821A-54D70D8DC65F}" destId="{47A942F6-847D-4AE7-9CA0-5319E5F60B4F}" srcOrd="0" destOrd="0" presId="urn:microsoft.com/office/officeart/2005/8/layout/vList2"/>
    <dgm:cxn modelId="{F8B308D1-88B0-4EBB-8691-A1CC1B2E01AE}" type="presOf" srcId="{71D67D5D-013C-4885-A61E-A3F99D7C7108}" destId="{6EA3914A-CB7F-4A5E-9543-C3A39D9197C9}" srcOrd="0" destOrd="0" presId="urn:microsoft.com/office/officeart/2005/8/layout/vList2"/>
    <dgm:cxn modelId="{9119146D-0AE1-4649-A99A-122470BA0921}" type="presParOf" srcId="{ED5DCCC5-BCA8-4491-AA37-BAF153ECA184}" destId="{47A942F6-847D-4AE7-9CA0-5319E5F60B4F}" srcOrd="0" destOrd="0" presId="urn:microsoft.com/office/officeart/2005/8/layout/vList2"/>
    <dgm:cxn modelId="{8E929EF9-CA3D-432C-93AB-2BE9C3BF4EA4}" type="presParOf" srcId="{ED5DCCC5-BCA8-4491-AA37-BAF153ECA184}" destId="{6EA3914A-CB7F-4A5E-9543-C3A39D9197C9}" srcOrd="1" destOrd="0" presId="urn:microsoft.com/office/officeart/2005/8/layout/vList2"/>
    <dgm:cxn modelId="{A8DD0541-5E80-45F2-ACCF-F3BA17E92A55}" type="presParOf" srcId="{ED5DCCC5-BCA8-4491-AA37-BAF153ECA184}" destId="{81203336-F3DE-4B3A-BCF4-0F68C23AC2BB}" srcOrd="2" destOrd="0" presId="urn:microsoft.com/office/officeart/2005/8/layout/vList2"/>
    <dgm:cxn modelId="{2BD551D6-0C30-4B2E-9733-8F0A7919CAE5}" type="presParOf" srcId="{ED5DCCC5-BCA8-4491-AA37-BAF153ECA184}" destId="{782956A5-ADC8-4959-B856-589B9D9B9635}" srcOrd="3" destOrd="0" presId="urn:microsoft.com/office/officeart/2005/8/layout/vList2"/>
    <dgm:cxn modelId="{F21BCD40-A4DB-419A-B860-99E564376919}" type="presParOf" srcId="{ED5DCCC5-BCA8-4491-AA37-BAF153ECA184}" destId="{3F401F74-9371-4391-9712-684086D2076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3C67E77D-62FA-499D-B5E6-E79A091C5267}">
      <dgm:prSet phldrT="[Text]"/>
      <dgm:spPr/>
      <dgm:t>
        <a:bodyPr/>
        <a:lstStyle/>
        <a:p>
          <a:r>
            <a:rPr lang="en-US" dirty="0"/>
            <a:t>Nebraska License Law Act</a:t>
          </a:r>
        </a:p>
      </dgm: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CC6B7442-0B72-4EF2-9F13-1325B51AFF9F}">
      <dgm:prSet phldrT="[Text]"/>
      <dgm:spPr/>
      <dgm:t>
        <a:bodyPr/>
        <a:lstStyle/>
        <a:p>
          <a:r>
            <a:rPr lang="en-US" dirty="0"/>
            <a:t>Key Terms.</a:t>
          </a:r>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FE0A3CAE-D039-42F2-AF12-1E6F6793A633}">
      <dgm:prSet phldrT="[Text]"/>
      <dgm:spPr/>
      <dgm:t>
        <a:bodyPr/>
        <a:lstStyle/>
        <a:p>
          <a:r>
            <a:rPr lang="en-US" dirty="0"/>
            <a:t>Define Key Terms.</a:t>
          </a:r>
        </a:p>
      </dgm:t>
    </dgm:pt>
    <dgm:pt modelId="{7E2ED2D1-AFF4-4DED-BB53-30A310825CE2}" type="parTrans" cxnId="{A6FB3C49-AB75-4315-BB6B-886AA454F16F}">
      <dgm:prSet/>
      <dgm:spPr/>
      <dgm:t>
        <a:bodyPr/>
        <a:lstStyle/>
        <a:p>
          <a:endParaRPr lang="en-US"/>
        </a:p>
      </dgm:t>
    </dgm:pt>
    <dgm:pt modelId="{417BDEF2-191B-4000-BDE8-D3D22A51FCF3}" type="sibTrans" cxnId="{A6FB3C49-AB75-4315-BB6B-886AA454F16F}">
      <dgm:prSet/>
      <dgm:spPr/>
      <dgm:t>
        <a:bodyPr/>
        <a:lstStyle/>
        <a:p>
          <a:endParaRPr lang="en-US"/>
        </a:p>
      </dgm:t>
    </dgm:pt>
    <dgm:pt modelId="{874621AA-2111-469B-91D0-C6E0545D39E0}">
      <dgm:prSet phldrT="[Text]"/>
      <dgm:spPr/>
      <dgm:t>
        <a:bodyPr/>
        <a:lstStyle/>
        <a:p>
          <a:r>
            <a:rPr lang="en-US" dirty="0"/>
            <a:t>Learners should be able to interpret basic concepts of Nebraska License Law  Act. </a:t>
          </a:r>
        </a:p>
      </dgm:t>
    </dgm:pt>
    <dgm:pt modelId="{D5F08823-0E74-4F68-9064-A23D0B54FA96}" type="parTrans" cxnId="{09ABF228-894D-4BAB-ADBD-90640921E127}">
      <dgm:prSet/>
      <dgm:spPr/>
      <dgm:t>
        <a:bodyPr/>
        <a:lstStyle/>
        <a:p>
          <a:endParaRPr lang="en-US"/>
        </a:p>
      </dgm:t>
    </dgm:pt>
    <dgm:pt modelId="{711EBD64-4CD9-4199-9604-89E7F5C82DCE}" type="sibTrans" cxnId="{09ABF228-894D-4BAB-ADBD-90640921E127}">
      <dgm:prSet/>
      <dgm:spPr/>
      <dgm:t>
        <a:bodyPr/>
        <a:lstStyle/>
        <a:p>
          <a:endParaRPr lang="en-US"/>
        </a:p>
      </dgm:t>
    </dgm:pt>
    <dgm:pt modelId="{71D67D5D-013C-4885-A61E-A3F99D7C7108}">
      <dgm:prSet phldrT="[Text]"/>
      <dgm:spPr/>
      <dgm:t>
        <a:bodyPr/>
        <a:lstStyle/>
        <a:p>
          <a:r>
            <a:rPr lang="en-US" dirty="0"/>
            <a:t>Introduction the importance of Real Estate Law.</a:t>
          </a:r>
        </a:p>
      </dgm:t>
    </dgm:pt>
    <dgm:pt modelId="{BC16BF20-A847-48B0-889B-BA6389A79929}" type="sibTrans" cxnId="{7CDF5A89-87DF-4CC1-8943-7A0E14869583}">
      <dgm:prSet/>
      <dgm:spPr/>
      <dgm:t>
        <a:bodyPr/>
        <a:lstStyle/>
        <a:p>
          <a:endParaRPr lang="en-US"/>
        </a:p>
      </dgm:t>
    </dgm:pt>
    <dgm:pt modelId="{13FD8B77-EC9C-4F7D-85F3-A7191A755A86}" type="parTrans" cxnId="{7CDF5A89-87DF-4CC1-8943-7A0E14869583}">
      <dgm:prSet/>
      <dgm:spPr/>
      <dgm:t>
        <a:bodyPr/>
        <a:lstStyle/>
        <a:p>
          <a:endParaRPr lang="en-US"/>
        </a:p>
      </dgm:t>
    </dgm:pt>
    <dgm:pt modelId="{C111C18A-FD96-4E63-821A-54D70D8DC65F}">
      <dgm:prSet phldrT="[Text]"/>
      <dgm:spPr/>
      <dgm:t>
        <a:bodyPr/>
        <a:lstStyle/>
        <a:p>
          <a:r>
            <a:rPr lang="en-US" dirty="0"/>
            <a:t>Real Estate Law</a:t>
          </a:r>
        </a:p>
      </dgm:t>
    </dgm:pt>
    <dgm:pt modelId="{B4F34DE2-2DAE-4F88-8C78-BD8892EBF4FF}" type="sibTrans" cxnId="{FFD8B471-C98F-4DB5-8DE3-2AB7E896ADD5}">
      <dgm:prSet/>
      <dgm:spPr/>
      <dgm:t>
        <a:bodyPr/>
        <a:lstStyle/>
        <a:p>
          <a:endParaRPr lang="en-US"/>
        </a:p>
      </dgm:t>
    </dgm:pt>
    <dgm:pt modelId="{83BE74EF-FAB4-45A2-BBED-7CD5259AB210}" type="parTrans" cxnId="{FFD8B471-C98F-4DB5-8DE3-2AB7E896ADD5}">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47A942F6-847D-4AE7-9CA0-5319E5F60B4F}" type="pres">
      <dgm:prSet presAssocID="{C111C18A-FD96-4E63-821A-54D70D8DC65F}" presName="parentText" presStyleLbl="node1" presStyleIdx="0" presStyleCnt="3">
        <dgm:presLayoutVars>
          <dgm:chMax val="0"/>
          <dgm:bulletEnabled val="1"/>
        </dgm:presLayoutVars>
      </dgm:prSet>
      <dgm:spPr/>
    </dgm:pt>
    <dgm:pt modelId="{6EA3914A-CB7F-4A5E-9543-C3A39D9197C9}" type="pres">
      <dgm:prSet presAssocID="{C111C18A-FD96-4E63-821A-54D70D8DC65F}" presName="childText" presStyleLbl="revTx" presStyleIdx="0" presStyleCnt="3">
        <dgm:presLayoutVars>
          <dgm:bulletEnabled val="1"/>
        </dgm:presLayoutVars>
      </dgm:prSet>
      <dgm:spPr/>
    </dgm:pt>
    <dgm:pt modelId="{81203336-F3DE-4B3A-BCF4-0F68C23AC2BB}" type="pres">
      <dgm:prSet presAssocID="{3C67E77D-62FA-499D-B5E6-E79A091C5267}" presName="parentText" presStyleLbl="node1" presStyleIdx="1" presStyleCnt="3" custLinFactNeighborX="-25726" custLinFactNeighborY="5026">
        <dgm:presLayoutVars>
          <dgm:chMax val="0"/>
          <dgm:bulletEnabled val="1"/>
        </dgm:presLayoutVars>
      </dgm:prSet>
      <dgm:spPr/>
    </dgm:pt>
    <dgm:pt modelId="{782956A5-ADC8-4959-B856-589B9D9B9635}" type="pres">
      <dgm:prSet presAssocID="{3C67E77D-62FA-499D-B5E6-E79A091C5267}" presName="childText" presStyleLbl="revTx" presStyleIdx="1" presStyleCnt="3">
        <dgm:presLayoutVars>
          <dgm:bulletEnabled val="1"/>
        </dgm:presLayoutVars>
      </dgm:prSet>
      <dgm:spPr/>
    </dgm:pt>
    <dgm:pt modelId="{D64CB5D5-837D-47FC-9E42-A26D800BC695}" type="pres">
      <dgm:prSet presAssocID="{CC6B7442-0B72-4EF2-9F13-1325B51AFF9F}" presName="parentText" presStyleLbl="node1" presStyleIdx="2" presStyleCnt="3">
        <dgm:presLayoutVars>
          <dgm:chMax val="0"/>
          <dgm:bulletEnabled val="1"/>
        </dgm:presLayoutVars>
      </dgm:prSet>
      <dgm:spPr/>
    </dgm:pt>
    <dgm:pt modelId="{08B7B17B-8600-44B0-B235-389E5D71D804}" type="pres">
      <dgm:prSet presAssocID="{CC6B7442-0B72-4EF2-9F13-1325B51AFF9F}" presName="childText" presStyleLbl="revTx" presStyleIdx="2" presStyleCnt="3">
        <dgm:presLayoutVars>
          <dgm:bulletEnabled val="1"/>
        </dgm:presLayoutVars>
      </dgm:prSet>
      <dgm:spPr/>
    </dgm:pt>
  </dgm:ptLst>
  <dgm:cxnLst>
    <dgm:cxn modelId="{09ABF228-894D-4BAB-ADBD-90640921E127}" srcId="{3C67E77D-62FA-499D-B5E6-E79A091C5267}" destId="{874621AA-2111-469B-91D0-C6E0545D39E0}" srcOrd="0" destOrd="0" parTransId="{D5F08823-0E74-4F68-9064-A23D0B54FA96}" sibTransId="{711EBD64-4CD9-4199-9604-89E7F5C82DCE}"/>
    <dgm:cxn modelId="{32AA6160-4426-4C4D-93AE-E2F474E37AD9}" srcId="{90119837-5B71-4D44-BB01-DB0B084933C8}" destId="{3C67E77D-62FA-499D-B5E6-E79A091C5267}" srcOrd="1" destOrd="0" parTransId="{5337D229-E330-4525-B0FA-14EC5A80604A}" sibTransId="{C056AC5D-B04E-4376-A1CB-3EAB7BE5AF5B}"/>
    <dgm:cxn modelId="{22B80963-D405-4D83-A3F3-3EC6877D280F}" type="presOf" srcId="{C111C18A-FD96-4E63-821A-54D70D8DC65F}" destId="{47A942F6-847D-4AE7-9CA0-5319E5F60B4F}" srcOrd="0" destOrd="0" presId="urn:microsoft.com/office/officeart/2005/8/layout/vList2"/>
    <dgm:cxn modelId="{A6FB3C49-AB75-4315-BB6B-886AA454F16F}" srcId="{CC6B7442-0B72-4EF2-9F13-1325B51AFF9F}" destId="{FE0A3CAE-D039-42F2-AF12-1E6F6793A633}" srcOrd="0" destOrd="0" parTransId="{7E2ED2D1-AFF4-4DED-BB53-30A310825CE2}" sibTransId="{417BDEF2-191B-4000-BDE8-D3D22A51FCF3}"/>
    <dgm:cxn modelId="{DCDDDA6A-5922-41DB-8BE1-A5CB24336E12}" type="presOf" srcId="{71D67D5D-013C-4885-A61E-A3F99D7C7108}" destId="{6EA3914A-CB7F-4A5E-9543-C3A39D9197C9}" srcOrd="0" destOrd="0" presId="urn:microsoft.com/office/officeart/2005/8/layout/vList2"/>
    <dgm:cxn modelId="{102D6D4D-90C9-40F4-A001-35DCC329B127}" srcId="{90119837-5B71-4D44-BB01-DB0B084933C8}" destId="{CC6B7442-0B72-4EF2-9F13-1325B51AFF9F}" srcOrd="2" destOrd="0" parTransId="{E3D139E0-5DC2-4F8E-9F8F-B3F0EBCD4689}" sibTransId="{FF80E1BA-0D6F-4EE8-9640-892A5897DBCD}"/>
    <dgm:cxn modelId="{FFD8B471-C98F-4DB5-8DE3-2AB7E896ADD5}" srcId="{90119837-5B71-4D44-BB01-DB0B084933C8}" destId="{C111C18A-FD96-4E63-821A-54D70D8DC65F}" srcOrd="0" destOrd="0" parTransId="{83BE74EF-FAB4-45A2-BBED-7CD5259AB210}" sibTransId="{B4F34DE2-2DAE-4F88-8C78-BD8892EBF4FF}"/>
    <dgm:cxn modelId="{13D9A37E-DF01-4A28-80D5-0B28D6F9688B}" type="presOf" srcId="{FE0A3CAE-D039-42F2-AF12-1E6F6793A633}" destId="{08B7B17B-8600-44B0-B235-389E5D71D804}" srcOrd="0" destOrd="0" presId="urn:microsoft.com/office/officeart/2005/8/layout/vList2"/>
    <dgm:cxn modelId="{7CDF5A89-87DF-4CC1-8943-7A0E14869583}" srcId="{C111C18A-FD96-4E63-821A-54D70D8DC65F}" destId="{71D67D5D-013C-4885-A61E-A3F99D7C7108}" srcOrd="0" destOrd="0" parTransId="{13FD8B77-EC9C-4F7D-85F3-A7191A755A86}" sibTransId="{BC16BF20-A847-48B0-889B-BA6389A79929}"/>
    <dgm:cxn modelId="{61C8EC89-B020-48E9-8474-F39D49400799}" type="presOf" srcId="{CC6B7442-0B72-4EF2-9F13-1325B51AFF9F}" destId="{D64CB5D5-837D-47FC-9E42-A26D800BC695}" srcOrd="0" destOrd="0" presId="urn:microsoft.com/office/officeart/2005/8/layout/vList2"/>
    <dgm:cxn modelId="{916B29B2-3A00-45B8-A966-8B89AF1D78A7}" type="presOf" srcId="{3C67E77D-62FA-499D-B5E6-E79A091C5267}" destId="{81203336-F3DE-4B3A-BCF4-0F68C23AC2BB}" srcOrd="0" destOrd="0" presId="urn:microsoft.com/office/officeart/2005/8/layout/vList2"/>
    <dgm:cxn modelId="{844763B6-E0AE-4DB8-AB36-9DCC997D0710}" type="presOf" srcId="{90119837-5B71-4D44-BB01-DB0B084933C8}" destId="{ED5DCCC5-BCA8-4491-AA37-BAF153ECA184}" srcOrd="0" destOrd="0" presId="urn:microsoft.com/office/officeart/2005/8/layout/vList2"/>
    <dgm:cxn modelId="{90499FBC-AE19-4335-9C8F-F7957ACC8994}" type="presOf" srcId="{874621AA-2111-469B-91D0-C6E0545D39E0}" destId="{782956A5-ADC8-4959-B856-589B9D9B9635}" srcOrd="0" destOrd="0" presId="urn:microsoft.com/office/officeart/2005/8/layout/vList2"/>
    <dgm:cxn modelId="{3EFE57BB-66C2-4733-92F0-7B798EC696AB}" type="presParOf" srcId="{ED5DCCC5-BCA8-4491-AA37-BAF153ECA184}" destId="{47A942F6-847D-4AE7-9CA0-5319E5F60B4F}" srcOrd="0" destOrd="0" presId="urn:microsoft.com/office/officeart/2005/8/layout/vList2"/>
    <dgm:cxn modelId="{4833E0E3-1622-4897-9A9F-8E3433C91180}" type="presParOf" srcId="{ED5DCCC5-BCA8-4491-AA37-BAF153ECA184}" destId="{6EA3914A-CB7F-4A5E-9543-C3A39D9197C9}" srcOrd="1" destOrd="0" presId="urn:microsoft.com/office/officeart/2005/8/layout/vList2"/>
    <dgm:cxn modelId="{8C8A93F7-612E-41D1-9B91-82600AE6B9F6}" type="presParOf" srcId="{ED5DCCC5-BCA8-4491-AA37-BAF153ECA184}" destId="{81203336-F3DE-4B3A-BCF4-0F68C23AC2BB}" srcOrd="2" destOrd="0" presId="urn:microsoft.com/office/officeart/2005/8/layout/vList2"/>
    <dgm:cxn modelId="{A4E1031B-641C-4AC0-8245-6E8B45CF36E7}" type="presParOf" srcId="{ED5DCCC5-BCA8-4491-AA37-BAF153ECA184}" destId="{782956A5-ADC8-4959-B856-589B9D9B9635}" srcOrd="3" destOrd="0" presId="urn:microsoft.com/office/officeart/2005/8/layout/vList2"/>
    <dgm:cxn modelId="{3173A776-B1C3-40C7-B04A-454E6C10870B}" type="presParOf" srcId="{ED5DCCC5-BCA8-4491-AA37-BAF153ECA184}" destId="{D64CB5D5-837D-47FC-9E42-A26D800BC695}" srcOrd="4" destOrd="0" presId="urn:microsoft.com/office/officeart/2005/8/layout/vList2"/>
    <dgm:cxn modelId="{630ED769-5855-4800-AC4E-A53A59C70E9F}" type="presParOf" srcId="{ED5DCCC5-BCA8-4491-AA37-BAF153ECA184}" destId="{08B7B17B-8600-44B0-B235-389E5D71D80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8A605E-D023-48A2-8FEA-89690B013A1A}" type="doc">
      <dgm:prSet loTypeId="urn:microsoft.com/office/officeart/2005/8/layout/gear1" loCatId="relationship" qsTypeId="urn:microsoft.com/office/officeart/2005/8/quickstyle/simple1" qsCatId="simple" csTypeId="urn:microsoft.com/office/officeart/2005/8/colors/colorful1" csCatId="colorful" phldr="1"/>
      <dgm:spPr/>
    </dgm:pt>
    <dgm:pt modelId="{22038408-D197-4B25-A990-27AA68E4B729}">
      <dgm:prSet phldrT="[Text]"/>
      <dgm:spPr/>
      <dgm:t>
        <a:bodyPr/>
        <a:lstStyle/>
        <a:p>
          <a:r>
            <a:rPr lang="en-US" dirty="0"/>
            <a:t>Constitutions</a:t>
          </a:r>
        </a:p>
      </dgm:t>
    </dgm:pt>
    <dgm:pt modelId="{2CDA8CB6-3BAB-45D4-8C82-10A9DCEBFD7F}" type="parTrans" cxnId="{46DF2388-F1A1-4CEC-9415-1BFC65F58715}">
      <dgm:prSet/>
      <dgm:spPr/>
      <dgm:t>
        <a:bodyPr/>
        <a:lstStyle/>
        <a:p>
          <a:endParaRPr lang="en-US"/>
        </a:p>
      </dgm:t>
    </dgm:pt>
    <dgm:pt modelId="{2F4936F2-C421-4B75-BE42-EF96583D6F21}" type="sibTrans" cxnId="{46DF2388-F1A1-4CEC-9415-1BFC65F58715}">
      <dgm:prSet/>
      <dgm:spPr/>
      <dgm:t>
        <a:bodyPr/>
        <a:lstStyle/>
        <a:p>
          <a:endParaRPr lang="en-US"/>
        </a:p>
      </dgm:t>
    </dgm:pt>
    <dgm:pt modelId="{0975C002-2A87-4A6F-81EF-7187A36B71F6}" type="pres">
      <dgm:prSet presAssocID="{E28A605E-D023-48A2-8FEA-89690B013A1A}" presName="composite" presStyleCnt="0">
        <dgm:presLayoutVars>
          <dgm:chMax val="3"/>
          <dgm:animLvl val="lvl"/>
          <dgm:resizeHandles val="exact"/>
        </dgm:presLayoutVars>
      </dgm:prSet>
      <dgm:spPr/>
    </dgm:pt>
    <dgm:pt modelId="{65EC5844-13DB-438A-989E-15BE54C455FE}" type="pres">
      <dgm:prSet presAssocID="{22038408-D197-4B25-A990-27AA68E4B729}" presName="gear1" presStyleLbl="node1" presStyleIdx="0" presStyleCnt="1">
        <dgm:presLayoutVars>
          <dgm:chMax val="1"/>
          <dgm:bulletEnabled val="1"/>
        </dgm:presLayoutVars>
      </dgm:prSet>
      <dgm:spPr/>
    </dgm:pt>
    <dgm:pt modelId="{89D98D66-60CD-4726-B779-08CBDD64D6B8}" type="pres">
      <dgm:prSet presAssocID="{22038408-D197-4B25-A990-27AA68E4B729}" presName="gear1srcNode" presStyleLbl="node1" presStyleIdx="0" presStyleCnt="1"/>
      <dgm:spPr/>
    </dgm:pt>
    <dgm:pt modelId="{395259F5-4194-412A-8853-CC08CAF88302}" type="pres">
      <dgm:prSet presAssocID="{22038408-D197-4B25-A990-27AA68E4B729}" presName="gear1dstNode" presStyleLbl="node1" presStyleIdx="0" presStyleCnt="1"/>
      <dgm:spPr/>
    </dgm:pt>
    <dgm:pt modelId="{1D87FAA5-DA09-4C7A-A769-C2F0411F24CE}" type="pres">
      <dgm:prSet presAssocID="{2F4936F2-C421-4B75-BE42-EF96583D6F21}" presName="connector1" presStyleLbl="sibTrans2D1" presStyleIdx="0" presStyleCnt="1"/>
      <dgm:spPr/>
    </dgm:pt>
  </dgm:ptLst>
  <dgm:cxnLst>
    <dgm:cxn modelId="{823B146B-B6F1-4AAF-992C-FCDC482D148B}" type="presOf" srcId="{2F4936F2-C421-4B75-BE42-EF96583D6F21}" destId="{1D87FAA5-DA09-4C7A-A769-C2F0411F24CE}" srcOrd="0" destOrd="0" presId="urn:microsoft.com/office/officeart/2005/8/layout/gear1"/>
    <dgm:cxn modelId="{58243351-007E-4805-A2D5-B7EBDF4F2505}" type="presOf" srcId="{22038408-D197-4B25-A990-27AA68E4B729}" destId="{89D98D66-60CD-4726-B779-08CBDD64D6B8}" srcOrd="1" destOrd="0" presId="urn:microsoft.com/office/officeart/2005/8/layout/gear1"/>
    <dgm:cxn modelId="{864BC454-3FD2-4D3A-8388-09D2471D139F}" type="presOf" srcId="{22038408-D197-4B25-A990-27AA68E4B729}" destId="{65EC5844-13DB-438A-989E-15BE54C455FE}" srcOrd="0" destOrd="0" presId="urn:microsoft.com/office/officeart/2005/8/layout/gear1"/>
    <dgm:cxn modelId="{46DF2388-F1A1-4CEC-9415-1BFC65F58715}" srcId="{E28A605E-D023-48A2-8FEA-89690B013A1A}" destId="{22038408-D197-4B25-A990-27AA68E4B729}" srcOrd="0" destOrd="0" parTransId="{2CDA8CB6-3BAB-45D4-8C82-10A9DCEBFD7F}" sibTransId="{2F4936F2-C421-4B75-BE42-EF96583D6F21}"/>
    <dgm:cxn modelId="{0CB1A9DC-F4B0-4909-B170-C022A76A019E}" type="presOf" srcId="{22038408-D197-4B25-A990-27AA68E4B729}" destId="{395259F5-4194-412A-8853-CC08CAF88302}" srcOrd="2" destOrd="0" presId="urn:microsoft.com/office/officeart/2005/8/layout/gear1"/>
    <dgm:cxn modelId="{7B50A1E5-1413-4ED0-8CE2-F1C3CBFE654C}" type="presOf" srcId="{E28A605E-D023-48A2-8FEA-89690B013A1A}" destId="{0975C002-2A87-4A6F-81EF-7187A36B71F6}" srcOrd="0" destOrd="0" presId="urn:microsoft.com/office/officeart/2005/8/layout/gear1"/>
    <dgm:cxn modelId="{9060E5B0-D063-42D7-858D-5FA27BECECAB}" type="presParOf" srcId="{0975C002-2A87-4A6F-81EF-7187A36B71F6}" destId="{65EC5844-13DB-438A-989E-15BE54C455FE}" srcOrd="0" destOrd="0" presId="urn:microsoft.com/office/officeart/2005/8/layout/gear1"/>
    <dgm:cxn modelId="{DF4C5785-CE0A-405B-8E5F-AA5B39FDA6BB}" type="presParOf" srcId="{0975C002-2A87-4A6F-81EF-7187A36B71F6}" destId="{89D98D66-60CD-4726-B779-08CBDD64D6B8}" srcOrd="1" destOrd="0" presId="urn:microsoft.com/office/officeart/2005/8/layout/gear1"/>
    <dgm:cxn modelId="{96ED7E65-F31C-425B-BA54-513A7716E8BB}" type="presParOf" srcId="{0975C002-2A87-4A6F-81EF-7187A36B71F6}" destId="{395259F5-4194-412A-8853-CC08CAF88302}" srcOrd="2" destOrd="0" presId="urn:microsoft.com/office/officeart/2005/8/layout/gear1"/>
    <dgm:cxn modelId="{F150B251-DF44-4B21-9278-43B55784D2F7}" type="presParOf" srcId="{0975C002-2A87-4A6F-81EF-7187A36B71F6}" destId="{1D87FAA5-DA09-4C7A-A769-C2F0411F24CE}" srcOrd="3" destOrd="0" presId="urn:microsoft.com/office/officeart/2005/8/layout/gear1"/>
  </dgm:cxnLst>
  <dgm:bg>
    <a:gradFill>
      <a:gsLst>
        <a:gs pos="0">
          <a:schemeClr val="bg2">
            <a:lumMod val="20000"/>
            <a:lumOff val="80000"/>
          </a:schemeClr>
        </a:gs>
        <a:gs pos="58000">
          <a:schemeClr val="bg2">
            <a:lumMod val="40000"/>
            <a:lumOff val="60000"/>
          </a:schemeClr>
        </a:gs>
        <a:gs pos="100000">
          <a:schemeClr val="bg2"/>
        </a:gs>
      </a:gsLst>
      <a:lin ang="17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942F6-847D-4AE7-9CA0-5319E5F60B4F}">
      <dsp:nvSpPr>
        <dsp:cNvPr id="0" name=""/>
        <dsp:cNvSpPr/>
      </dsp:nvSpPr>
      <dsp:spPr>
        <a:xfrm>
          <a:off x="0" y="313702"/>
          <a:ext cx="5029199" cy="64759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License Law</a:t>
          </a:r>
        </a:p>
      </dsp:txBody>
      <dsp:txXfrm>
        <a:off x="31613" y="345315"/>
        <a:ext cx="4965973" cy="584369"/>
      </dsp:txXfrm>
    </dsp:sp>
    <dsp:sp modelId="{6EA3914A-CB7F-4A5E-9543-C3A39D9197C9}">
      <dsp:nvSpPr>
        <dsp:cNvPr id="0" name=""/>
        <dsp:cNvSpPr/>
      </dsp:nvSpPr>
      <dsp:spPr>
        <a:xfrm>
          <a:off x="0" y="961297"/>
          <a:ext cx="5029199"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Definition of a license and license law.</a:t>
          </a:r>
        </a:p>
      </dsp:txBody>
      <dsp:txXfrm>
        <a:off x="0" y="961297"/>
        <a:ext cx="5029199" cy="447120"/>
      </dsp:txXfrm>
    </dsp:sp>
    <dsp:sp modelId="{81203336-F3DE-4B3A-BCF4-0F68C23AC2BB}">
      <dsp:nvSpPr>
        <dsp:cNvPr id="0" name=""/>
        <dsp:cNvSpPr/>
      </dsp:nvSpPr>
      <dsp:spPr>
        <a:xfrm>
          <a:off x="0" y="1408417"/>
          <a:ext cx="5029199" cy="64759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Governing Powers</a:t>
          </a:r>
        </a:p>
      </dsp:txBody>
      <dsp:txXfrm>
        <a:off x="31613" y="1440030"/>
        <a:ext cx="4965973" cy="584369"/>
      </dsp:txXfrm>
    </dsp:sp>
    <dsp:sp modelId="{782956A5-ADC8-4959-B856-589B9D9B9635}">
      <dsp:nvSpPr>
        <dsp:cNvPr id="0" name=""/>
        <dsp:cNvSpPr/>
      </dsp:nvSpPr>
      <dsp:spPr>
        <a:xfrm>
          <a:off x="0" y="2056012"/>
          <a:ext cx="5029199"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ARELLO, NAR, NREC, and NRA</a:t>
          </a:r>
        </a:p>
      </dsp:txBody>
      <dsp:txXfrm>
        <a:off x="0" y="2056012"/>
        <a:ext cx="5029199" cy="447120"/>
      </dsp:txXfrm>
    </dsp:sp>
    <dsp:sp modelId="{D64CB5D5-837D-47FC-9E42-A26D800BC695}">
      <dsp:nvSpPr>
        <dsp:cNvPr id="0" name=""/>
        <dsp:cNvSpPr/>
      </dsp:nvSpPr>
      <dsp:spPr>
        <a:xfrm>
          <a:off x="0" y="2503132"/>
          <a:ext cx="5029199" cy="64759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Real Estate Licensee Information</a:t>
          </a:r>
        </a:p>
      </dsp:txBody>
      <dsp:txXfrm>
        <a:off x="31613" y="2534745"/>
        <a:ext cx="4965973" cy="584369"/>
      </dsp:txXfrm>
    </dsp:sp>
    <dsp:sp modelId="{08B7B17B-8600-44B0-B235-389E5D71D804}">
      <dsp:nvSpPr>
        <dsp:cNvPr id="0" name=""/>
        <dsp:cNvSpPr/>
      </dsp:nvSpPr>
      <dsp:spPr>
        <a:xfrm>
          <a:off x="0" y="3150727"/>
          <a:ext cx="5029199"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Where do I find testing information? </a:t>
          </a:r>
        </a:p>
        <a:p>
          <a:pPr marL="228600" lvl="1" indent="-228600" algn="l" defTabSz="933450">
            <a:lnSpc>
              <a:spcPct val="90000"/>
            </a:lnSpc>
            <a:spcBef>
              <a:spcPct val="0"/>
            </a:spcBef>
            <a:spcAft>
              <a:spcPct val="20000"/>
            </a:spcAft>
            <a:buChar char="•"/>
          </a:pPr>
          <a:r>
            <a:rPr lang="en-US" sz="2100" kern="1200" dirty="0"/>
            <a:t>When should I start interviews?</a:t>
          </a:r>
        </a:p>
      </dsp:txBody>
      <dsp:txXfrm>
        <a:off x="0" y="3150727"/>
        <a:ext cx="5029199" cy="7265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C5844-13DB-438A-989E-15BE54C455FE}">
      <dsp:nvSpPr>
        <dsp:cNvPr id="0" name=""/>
        <dsp:cNvSpPr/>
      </dsp:nvSpPr>
      <dsp:spPr>
        <a:xfrm>
          <a:off x="4933950" y="1466850"/>
          <a:ext cx="2305050" cy="2305050"/>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Constitutions</a:t>
          </a:r>
        </a:p>
      </dsp:txBody>
      <dsp:txXfrm>
        <a:off x="5397368" y="2006797"/>
        <a:ext cx="1378214" cy="1184843"/>
      </dsp:txXfrm>
    </dsp:sp>
    <dsp:sp modelId="{43A8566C-64C3-4145-90E8-5751BB1D020C}">
      <dsp:nvSpPr>
        <dsp:cNvPr id="0" name=""/>
        <dsp:cNvSpPr/>
      </dsp:nvSpPr>
      <dsp:spPr>
        <a:xfrm>
          <a:off x="3592830" y="922020"/>
          <a:ext cx="1676400" cy="1676400"/>
        </a:xfrm>
        <a:prstGeom prst="gear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Statutes</a:t>
          </a:r>
        </a:p>
      </dsp:txBody>
      <dsp:txXfrm>
        <a:off x="4014869" y="1346610"/>
        <a:ext cx="832322" cy="827220"/>
      </dsp:txXfrm>
    </dsp:sp>
    <dsp:sp modelId="{1D87FAA5-DA09-4C7A-A769-C2F0411F24CE}">
      <dsp:nvSpPr>
        <dsp:cNvPr id="0" name=""/>
        <dsp:cNvSpPr/>
      </dsp:nvSpPr>
      <dsp:spPr>
        <a:xfrm>
          <a:off x="5040162" y="1074389"/>
          <a:ext cx="2835211" cy="2835211"/>
        </a:xfrm>
        <a:prstGeom prst="circularArrow">
          <a:avLst>
            <a:gd name="adj1" fmla="val 4878"/>
            <a:gd name="adj2" fmla="val 312630"/>
            <a:gd name="adj3" fmla="val 3143041"/>
            <a:gd name="adj4" fmla="val 15220798"/>
            <a:gd name="adj5" fmla="val 569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8B061F-1579-4951-9FE4-EDE7F5B8EACC}">
      <dsp:nvSpPr>
        <dsp:cNvPr id="0" name=""/>
        <dsp:cNvSpPr/>
      </dsp:nvSpPr>
      <dsp:spPr>
        <a:xfrm>
          <a:off x="3295942" y="551110"/>
          <a:ext cx="2143696" cy="2143696"/>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C5844-13DB-438A-989E-15BE54C455FE}">
      <dsp:nvSpPr>
        <dsp:cNvPr id="0" name=""/>
        <dsp:cNvSpPr/>
      </dsp:nvSpPr>
      <dsp:spPr>
        <a:xfrm>
          <a:off x="4933950" y="1885950"/>
          <a:ext cx="2305050" cy="2305050"/>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Constitutions</a:t>
          </a:r>
        </a:p>
      </dsp:txBody>
      <dsp:txXfrm>
        <a:off x="5397368" y="2425897"/>
        <a:ext cx="1378214" cy="1184843"/>
      </dsp:txXfrm>
    </dsp:sp>
    <dsp:sp modelId="{43A8566C-64C3-4145-90E8-5751BB1D020C}">
      <dsp:nvSpPr>
        <dsp:cNvPr id="0" name=""/>
        <dsp:cNvSpPr/>
      </dsp:nvSpPr>
      <dsp:spPr>
        <a:xfrm>
          <a:off x="3592830" y="1341120"/>
          <a:ext cx="1676400" cy="1676400"/>
        </a:xfrm>
        <a:prstGeom prst="gear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Statutes</a:t>
          </a:r>
        </a:p>
      </dsp:txBody>
      <dsp:txXfrm>
        <a:off x="4014869" y="1765710"/>
        <a:ext cx="832322" cy="827220"/>
      </dsp:txXfrm>
    </dsp:sp>
    <dsp:sp modelId="{240DB896-D89D-4E9C-B588-16AC130CB77C}">
      <dsp:nvSpPr>
        <dsp:cNvPr id="0" name=""/>
        <dsp:cNvSpPr/>
      </dsp:nvSpPr>
      <dsp:spPr>
        <a:xfrm rot="20700000">
          <a:off x="4531785" y="184575"/>
          <a:ext cx="1642529" cy="1642529"/>
        </a:xfrm>
        <a:prstGeom prst="gear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Regulations</a:t>
          </a:r>
        </a:p>
      </dsp:txBody>
      <dsp:txXfrm rot="-20700000">
        <a:off x="4892039" y="544830"/>
        <a:ext cx="922020" cy="922020"/>
      </dsp:txXfrm>
    </dsp:sp>
    <dsp:sp modelId="{1D87FAA5-DA09-4C7A-A769-C2F0411F24CE}">
      <dsp:nvSpPr>
        <dsp:cNvPr id="0" name=""/>
        <dsp:cNvSpPr/>
      </dsp:nvSpPr>
      <dsp:spPr>
        <a:xfrm>
          <a:off x="4756671" y="1538143"/>
          <a:ext cx="2950464" cy="2950464"/>
        </a:xfrm>
        <a:prstGeom prst="circularArrow">
          <a:avLst>
            <a:gd name="adj1" fmla="val 4688"/>
            <a:gd name="adj2" fmla="val 299029"/>
            <a:gd name="adj3" fmla="val 2516168"/>
            <a:gd name="adj4" fmla="val 15861273"/>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8B061F-1579-4951-9FE4-EDE7F5B8EACC}">
      <dsp:nvSpPr>
        <dsp:cNvPr id="0" name=""/>
        <dsp:cNvSpPr/>
      </dsp:nvSpPr>
      <dsp:spPr>
        <a:xfrm>
          <a:off x="3295942" y="970210"/>
          <a:ext cx="2143696" cy="2143696"/>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90AF2B-5DF9-4F14-BE8B-F303A62B9D4C}">
      <dsp:nvSpPr>
        <dsp:cNvPr id="0" name=""/>
        <dsp:cNvSpPr/>
      </dsp:nvSpPr>
      <dsp:spPr>
        <a:xfrm>
          <a:off x="4151850" y="-175186"/>
          <a:ext cx="2311336" cy="2311336"/>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0113C-F9C8-41D8-A3D8-0A58A98AE1B7}">
      <dsp:nvSpPr>
        <dsp:cNvPr id="0" name=""/>
        <dsp:cNvSpPr/>
      </dsp:nvSpPr>
      <dsp:spPr>
        <a:xfrm>
          <a:off x="0" y="27705"/>
          <a:ext cx="10287000" cy="1223235"/>
        </a:xfrm>
        <a:prstGeom prst="round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Common Law</a:t>
          </a:r>
        </a:p>
      </dsp:txBody>
      <dsp:txXfrm>
        <a:off x="59713" y="87418"/>
        <a:ext cx="10167574" cy="1103809"/>
      </dsp:txXfrm>
    </dsp:sp>
    <dsp:sp modelId="{5A38300A-A245-4452-BADC-EEEB39671DA1}">
      <dsp:nvSpPr>
        <dsp:cNvPr id="0" name=""/>
        <dsp:cNvSpPr/>
      </dsp:nvSpPr>
      <dsp:spPr>
        <a:xfrm>
          <a:off x="0" y="1250940"/>
          <a:ext cx="10287000"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64770" rIns="362712" bIns="64770" numCol="1" spcCol="1270" anchor="t" anchorCtr="0">
          <a:noAutofit/>
        </a:bodyPr>
        <a:lstStyle/>
        <a:p>
          <a:pPr marL="285750" lvl="1" indent="-285750" algn="l" defTabSz="1778000">
            <a:lnSpc>
              <a:spcPct val="90000"/>
            </a:lnSpc>
            <a:spcBef>
              <a:spcPct val="0"/>
            </a:spcBef>
            <a:spcAft>
              <a:spcPct val="20000"/>
            </a:spcAft>
            <a:buChar char="•"/>
          </a:pPr>
          <a:endParaRPr lang="en-US" sz="4000" kern="1200" dirty="0"/>
        </a:p>
      </dsp:txBody>
      <dsp:txXfrm>
        <a:off x="0" y="1250940"/>
        <a:ext cx="10287000" cy="844560"/>
      </dsp:txXfrm>
    </dsp:sp>
    <dsp:sp modelId="{FC7B3EBA-0BB1-47EB-BBE2-4C9AF3E89EFB}">
      <dsp:nvSpPr>
        <dsp:cNvPr id="0" name=""/>
        <dsp:cNvSpPr/>
      </dsp:nvSpPr>
      <dsp:spPr>
        <a:xfrm>
          <a:off x="0" y="2095500"/>
          <a:ext cx="10287000" cy="1223235"/>
        </a:xfrm>
        <a:prstGeom prst="round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Case Law</a:t>
          </a:r>
        </a:p>
      </dsp:txBody>
      <dsp:txXfrm>
        <a:off x="59713" y="2155213"/>
        <a:ext cx="10167574" cy="1103809"/>
      </dsp:txXfrm>
    </dsp:sp>
    <dsp:sp modelId="{BA69945A-BDBD-4BD5-A9D7-8E46FDEF8304}">
      <dsp:nvSpPr>
        <dsp:cNvPr id="0" name=""/>
        <dsp:cNvSpPr/>
      </dsp:nvSpPr>
      <dsp:spPr>
        <a:xfrm>
          <a:off x="0" y="3318735"/>
          <a:ext cx="10287000"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64770" rIns="362712" bIns="64770" numCol="1" spcCol="1270" anchor="t" anchorCtr="0">
          <a:noAutofit/>
        </a:bodyPr>
        <a:lstStyle/>
        <a:p>
          <a:pPr marL="285750" lvl="1" indent="-285750" algn="l" defTabSz="1778000">
            <a:lnSpc>
              <a:spcPct val="90000"/>
            </a:lnSpc>
            <a:spcBef>
              <a:spcPct val="0"/>
            </a:spcBef>
            <a:spcAft>
              <a:spcPct val="20000"/>
            </a:spcAft>
            <a:buChar char="•"/>
          </a:pPr>
          <a:endParaRPr lang="en-US" sz="4000" kern="1200" dirty="0"/>
        </a:p>
      </dsp:txBody>
      <dsp:txXfrm>
        <a:off x="0" y="3318735"/>
        <a:ext cx="10287000" cy="8445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0113C-F9C8-41D8-A3D8-0A58A98AE1B7}">
      <dsp:nvSpPr>
        <dsp:cNvPr id="0" name=""/>
        <dsp:cNvSpPr/>
      </dsp:nvSpPr>
      <dsp:spPr>
        <a:xfrm>
          <a:off x="0" y="96318"/>
          <a:ext cx="10287000" cy="1079325"/>
        </a:xfrm>
        <a:prstGeom prst="round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Common Law</a:t>
          </a:r>
        </a:p>
      </dsp:txBody>
      <dsp:txXfrm>
        <a:off x="52688" y="149006"/>
        <a:ext cx="10181624" cy="973949"/>
      </dsp:txXfrm>
    </dsp:sp>
    <dsp:sp modelId="{5A38300A-A245-4452-BADC-EEEB39671DA1}">
      <dsp:nvSpPr>
        <dsp:cNvPr id="0" name=""/>
        <dsp:cNvSpPr/>
      </dsp:nvSpPr>
      <dsp:spPr>
        <a:xfrm>
          <a:off x="0" y="1175643"/>
          <a:ext cx="10287000" cy="109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en-US" sz="3500" kern="1200" dirty="0"/>
            <a:t>Doctrines established by court precedent, any principles of contract law come from common law.</a:t>
          </a:r>
        </a:p>
      </dsp:txBody>
      <dsp:txXfrm>
        <a:off x="0" y="1175643"/>
        <a:ext cx="10287000" cy="1094512"/>
      </dsp:txXfrm>
    </dsp:sp>
    <dsp:sp modelId="{FC7B3EBA-0BB1-47EB-BBE2-4C9AF3E89EFB}">
      <dsp:nvSpPr>
        <dsp:cNvPr id="0" name=""/>
        <dsp:cNvSpPr/>
      </dsp:nvSpPr>
      <dsp:spPr>
        <a:xfrm>
          <a:off x="0" y="2270156"/>
          <a:ext cx="10287000" cy="1079325"/>
        </a:xfrm>
        <a:prstGeom prst="round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Case Law</a:t>
          </a:r>
        </a:p>
      </dsp:txBody>
      <dsp:txXfrm>
        <a:off x="52688" y="2322844"/>
        <a:ext cx="10181624" cy="973949"/>
      </dsp:txXfrm>
    </dsp:sp>
    <dsp:sp modelId="{BA69945A-BDBD-4BD5-A9D7-8E46FDEF8304}">
      <dsp:nvSpPr>
        <dsp:cNvPr id="0" name=""/>
        <dsp:cNvSpPr/>
      </dsp:nvSpPr>
      <dsp:spPr>
        <a:xfrm>
          <a:off x="0" y="3349481"/>
          <a:ext cx="102870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57150" rIns="320040" bIns="57150" numCol="1" spcCol="1270" anchor="t" anchorCtr="0">
          <a:noAutofit/>
        </a:bodyPr>
        <a:lstStyle/>
        <a:p>
          <a:pPr marL="285750" lvl="1" indent="-285750" algn="l" defTabSz="1555750">
            <a:lnSpc>
              <a:spcPct val="90000"/>
            </a:lnSpc>
            <a:spcBef>
              <a:spcPct val="0"/>
            </a:spcBef>
            <a:spcAft>
              <a:spcPct val="20000"/>
            </a:spcAft>
            <a:buChar char="•"/>
          </a:pPr>
          <a:endParaRPr lang="en-US" sz="3500" kern="1200" dirty="0"/>
        </a:p>
      </dsp:txBody>
      <dsp:txXfrm>
        <a:off x="0" y="3349481"/>
        <a:ext cx="10287000" cy="7452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0113C-F9C8-41D8-A3D8-0A58A98AE1B7}">
      <dsp:nvSpPr>
        <dsp:cNvPr id="0" name=""/>
        <dsp:cNvSpPr/>
      </dsp:nvSpPr>
      <dsp:spPr>
        <a:xfrm>
          <a:off x="0" y="114892"/>
          <a:ext cx="10287000" cy="983384"/>
        </a:xfrm>
        <a:prstGeom prst="round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Common Law</a:t>
          </a:r>
        </a:p>
      </dsp:txBody>
      <dsp:txXfrm>
        <a:off x="48005" y="162897"/>
        <a:ext cx="10190990" cy="887374"/>
      </dsp:txXfrm>
    </dsp:sp>
    <dsp:sp modelId="{5A38300A-A245-4452-BADC-EEEB39671DA1}">
      <dsp:nvSpPr>
        <dsp:cNvPr id="0" name=""/>
        <dsp:cNvSpPr/>
      </dsp:nvSpPr>
      <dsp:spPr>
        <a:xfrm>
          <a:off x="0" y="1098277"/>
          <a:ext cx="10287000" cy="997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Doctrines established by court precedent, many principles of contract law come from common law.</a:t>
          </a:r>
        </a:p>
      </dsp:txBody>
      <dsp:txXfrm>
        <a:off x="0" y="1098277"/>
        <a:ext cx="10287000" cy="997222"/>
      </dsp:txXfrm>
    </dsp:sp>
    <dsp:sp modelId="{FC7B3EBA-0BB1-47EB-BBE2-4C9AF3E89EFB}">
      <dsp:nvSpPr>
        <dsp:cNvPr id="0" name=""/>
        <dsp:cNvSpPr/>
      </dsp:nvSpPr>
      <dsp:spPr>
        <a:xfrm>
          <a:off x="0" y="2095500"/>
          <a:ext cx="10287000" cy="983384"/>
        </a:xfrm>
        <a:prstGeom prst="round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Case Law</a:t>
          </a:r>
        </a:p>
      </dsp:txBody>
      <dsp:txXfrm>
        <a:off x="48005" y="2143505"/>
        <a:ext cx="10190990" cy="887374"/>
      </dsp:txXfrm>
    </dsp:sp>
    <dsp:sp modelId="{BA69945A-BDBD-4BD5-A9D7-8E46FDEF8304}">
      <dsp:nvSpPr>
        <dsp:cNvPr id="0" name=""/>
        <dsp:cNvSpPr/>
      </dsp:nvSpPr>
      <dsp:spPr>
        <a:xfrm>
          <a:off x="0" y="3078885"/>
          <a:ext cx="10287000" cy="997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Interpreting statutes and regulations, also ruling statutes or other government actions unconstitutional.</a:t>
          </a:r>
        </a:p>
      </dsp:txBody>
      <dsp:txXfrm>
        <a:off x="0" y="3078885"/>
        <a:ext cx="10287000" cy="9972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E5161-A2C1-4D46-9207-56FBE6436FBB}">
      <dsp:nvSpPr>
        <dsp:cNvPr id="0" name=""/>
        <dsp:cNvSpPr/>
      </dsp:nvSpPr>
      <dsp:spPr>
        <a:xfrm rot="16200000">
          <a:off x="76211" y="0"/>
          <a:ext cx="4189139" cy="4189139"/>
        </a:xfrm>
        <a:prstGeom prst="downArrow">
          <a:avLst>
            <a:gd name="adj1" fmla="val 50000"/>
            <a:gd name="adj2" fmla="val 35000"/>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dirty="0"/>
            <a:t>Federal Laws</a:t>
          </a:r>
        </a:p>
      </dsp:txBody>
      <dsp:txXfrm rot="5400000">
        <a:off x="76212" y="1047285"/>
        <a:ext cx="3456040" cy="2094569"/>
      </dsp:txXfrm>
    </dsp:sp>
    <dsp:sp modelId="{4325B9C3-6752-424E-83C2-32079AA7C8AB}">
      <dsp:nvSpPr>
        <dsp:cNvPr id="0" name=""/>
        <dsp:cNvSpPr/>
      </dsp:nvSpPr>
      <dsp:spPr>
        <a:xfrm rot="5400000">
          <a:off x="6095560" y="930"/>
          <a:ext cx="4189139" cy="4189139"/>
        </a:xfrm>
        <a:prstGeom prst="downArrow">
          <a:avLst>
            <a:gd name="adj1" fmla="val 50000"/>
            <a:gd name="adj2" fmla="val 35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dirty="0"/>
            <a:t>State Laws</a:t>
          </a:r>
        </a:p>
      </dsp:txBody>
      <dsp:txXfrm rot="-5400000">
        <a:off x="6828660" y="1048214"/>
        <a:ext cx="3456040" cy="209456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E5161-A2C1-4D46-9207-56FBE6436FBB}">
      <dsp:nvSpPr>
        <dsp:cNvPr id="0" name=""/>
        <dsp:cNvSpPr/>
      </dsp:nvSpPr>
      <dsp:spPr>
        <a:xfrm rot="16200000">
          <a:off x="76211" y="0"/>
          <a:ext cx="4189139" cy="4189139"/>
        </a:xfrm>
        <a:prstGeom prst="downArrow">
          <a:avLst>
            <a:gd name="adj1" fmla="val 50000"/>
            <a:gd name="adj2" fmla="val 35000"/>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dirty="0"/>
            <a:t>Federal Laws</a:t>
          </a:r>
        </a:p>
      </dsp:txBody>
      <dsp:txXfrm rot="5400000">
        <a:off x="76212" y="1047285"/>
        <a:ext cx="3456040" cy="2094569"/>
      </dsp:txXfrm>
    </dsp:sp>
    <dsp:sp modelId="{4325B9C3-6752-424E-83C2-32079AA7C8AB}">
      <dsp:nvSpPr>
        <dsp:cNvPr id="0" name=""/>
        <dsp:cNvSpPr/>
      </dsp:nvSpPr>
      <dsp:spPr>
        <a:xfrm rot="5400000">
          <a:off x="6095560" y="930"/>
          <a:ext cx="4189139" cy="4189139"/>
        </a:xfrm>
        <a:prstGeom prst="downArrow">
          <a:avLst>
            <a:gd name="adj1" fmla="val 50000"/>
            <a:gd name="adj2" fmla="val 35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dirty="0"/>
            <a:t>State Laws</a:t>
          </a:r>
        </a:p>
      </dsp:txBody>
      <dsp:txXfrm rot="-5400000">
        <a:off x="6828660" y="1048214"/>
        <a:ext cx="3456040" cy="209456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C5844-13DB-438A-989E-15BE54C455FE}">
      <dsp:nvSpPr>
        <dsp:cNvPr id="0" name=""/>
        <dsp:cNvSpPr/>
      </dsp:nvSpPr>
      <dsp:spPr>
        <a:xfrm>
          <a:off x="4095750" y="1047750"/>
          <a:ext cx="2305050" cy="2305050"/>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Statutes</a:t>
          </a:r>
        </a:p>
      </dsp:txBody>
      <dsp:txXfrm>
        <a:off x="4559168" y="1587697"/>
        <a:ext cx="1378214" cy="1184843"/>
      </dsp:txXfrm>
    </dsp:sp>
    <dsp:sp modelId="{1D87FAA5-DA09-4C7A-A769-C2F0411F24CE}">
      <dsp:nvSpPr>
        <dsp:cNvPr id="0" name=""/>
        <dsp:cNvSpPr/>
      </dsp:nvSpPr>
      <dsp:spPr>
        <a:xfrm>
          <a:off x="4201962" y="655289"/>
          <a:ext cx="2835211" cy="2835211"/>
        </a:xfrm>
        <a:prstGeom prst="circularArrow">
          <a:avLst>
            <a:gd name="adj1" fmla="val 4878"/>
            <a:gd name="adj2" fmla="val 312630"/>
            <a:gd name="adj3" fmla="val 3143041"/>
            <a:gd name="adj4" fmla="val 15220798"/>
            <a:gd name="adj5" fmla="val 569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C5844-13DB-438A-989E-15BE54C455FE}">
      <dsp:nvSpPr>
        <dsp:cNvPr id="0" name=""/>
        <dsp:cNvSpPr/>
      </dsp:nvSpPr>
      <dsp:spPr>
        <a:xfrm>
          <a:off x="4933950" y="1466850"/>
          <a:ext cx="2305050" cy="2305050"/>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Statutes</a:t>
          </a:r>
        </a:p>
      </dsp:txBody>
      <dsp:txXfrm>
        <a:off x="5397368" y="2006797"/>
        <a:ext cx="1378214" cy="1184843"/>
      </dsp:txXfrm>
    </dsp:sp>
    <dsp:sp modelId="{43A8566C-64C3-4145-90E8-5751BB1D020C}">
      <dsp:nvSpPr>
        <dsp:cNvPr id="0" name=""/>
        <dsp:cNvSpPr/>
      </dsp:nvSpPr>
      <dsp:spPr>
        <a:xfrm>
          <a:off x="3592830" y="922020"/>
          <a:ext cx="1676400" cy="1676400"/>
        </a:xfrm>
        <a:prstGeom prst="gear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Regulations</a:t>
          </a:r>
        </a:p>
      </dsp:txBody>
      <dsp:txXfrm>
        <a:off x="4014869" y="1346610"/>
        <a:ext cx="832322" cy="827220"/>
      </dsp:txXfrm>
    </dsp:sp>
    <dsp:sp modelId="{1D87FAA5-DA09-4C7A-A769-C2F0411F24CE}">
      <dsp:nvSpPr>
        <dsp:cNvPr id="0" name=""/>
        <dsp:cNvSpPr/>
      </dsp:nvSpPr>
      <dsp:spPr>
        <a:xfrm>
          <a:off x="5040162" y="1074389"/>
          <a:ext cx="2835211" cy="2835211"/>
        </a:xfrm>
        <a:prstGeom prst="circularArrow">
          <a:avLst>
            <a:gd name="adj1" fmla="val 4878"/>
            <a:gd name="adj2" fmla="val 312630"/>
            <a:gd name="adj3" fmla="val 3143041"/>
            <a:gd name="adj4" fmla="val 15220798"/>
            <a:gd name="adj5" fmla="val 569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8B061F-1579-4951-9FE4-EDE7F5B8EACC}">
      <dsp:nvSpPr>
        <dsp:cNvPr id="0" name=""/>
        <dsp:cNvSpPr/>
      </dsp:nvSpPr>
      <dsp:spPr>
        <a:xfrm>
          <a:off x="3295942" y="551110"/>
          <a:ext cx="2143696" cy="2143696"/>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C5844-13DB-438A-989E-15BE54C455FE}">
      <dsp:nvSpPr>
        <dsp:cNvPr id="0" name=""/>
        <dsp:cNvSpPr/>
      </dsp:nvSpPr>
      <dsp:spPr>
        <a:xfrm>
          <a:off x="4933950" y="1885950"/>
          <a:ext cx="2305050" cy="2305050"/>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Statutes</a:t>
          </a:r>
        </a:p>
      </dsp:txBody>
      <dsp:txXfrm>
        <a:off x="5397368" y="2425897"/>
        <a:ext cx="1378214" cy="1184843"/>
      </dsp:txXfrm>
    </dsp:sp>
    <dsp:sp modelId="{43A8566C-64C3-4145-90E8-5751BB1D020C}">
      <dsp:nvSpPr>
        <dsp:cNvPr id="0" name=""/>
        <dsp:cNvSpPr/>
      </dsp:nvSpPr>
      <dsp:spPr>
        <a:xfrm>
          <a:off x="3592830" y="1341120"/>
          <a:ext cx="1676400" cy="1676400"/>
        </a:xfrm>
        <a:prstGeom prst="gear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Regulations</a:t>
          </a:r>
        </a:p>
      </dsp:txBody>
      <dsp:txXfrm>
        <a:off x="4014869" y="1765710"/>
        <a:ext cx="832322" cy="827220"/>
      </dsp:txXfrm>
    </dsp:sp>
    <dsp:sp modelId="{240DB896-D89D-4E9C-B588-16AC130CB77C}">
      <dsp:nvSpPr>
        <dsp:cNvPr id="0" name=""/>
        <dsp:cNvSpPr/>
      </dsp:nvSpPr>
      <dsp:spPr>
        <a:xfrm rot="20700000">
          <a:off x="4531785" y="184575"/>
          <a:ext cx="1642529" cy="1642529"/>
        </a:xfrm>
        <a:prstGeom prst="gear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Case Law</a:t>
          </a:r>
        </a:p>
      </dsp:txBody>
      <dsp:txXfrm rot="-20700000">
        <a:off x="4892039" y="544830"/>
        <a:ext cx="922020" cy="922020"/>
      </dsp:txXfrm>
    </dsp:sp>
    <dsp:sp modelId="{1D87FAA5-DA09-4C7A-A769-C2F0411F24CE}">
      <dsp:nvSpPr>
        <dsp:cNvPr id="0" name=""/>
        <dsp:cNvSpPr/>
      </dsp:nvSpPr>
      <dsp:spPr>
        <a:xfrm>
          <a:off x="4756671" y="1538143"/>
          <a:ext cx="2950464" cy="2950464"/>
        </a:xfrm>
        <a:prstGeom prst="circularArrow">
          <a:avLst>
            <a:gd name="adj1" fmla="val 4688"/>
            <a:gd name="adj2" fmla="val 299029"/>
            <a:gd name="adj3" fmla="val 2516168"/>
            <a:gd name="adj4" fmla="val 15861273"/>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8B061F-1579-4951-9FE4-EDE7F5B8EACC}">
      <dsp:nvSpPr>
        <dsp:cNvPr id="0" name=""/>
        <dsp:cNvSpPr/>
      </dsp:nvSpPr>
      <dsp:spPr>
        <a:xfrm>
          <a:off x="3295942" y="970210"/>
          <a:ext cx="2143696" cy="2143696"/>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90AF2B-5DF9-4F14-BE8B-F303A62B9D4C}">
      <dsp:nvSpPr>
        <dsp:cNvPr id="0" name=""/>
        <dsp:cNvSpPr/>
      </dsp:nvSpPr>
      <dsp:spPr>
        <a:xfrm>
          <a:off x="4151850" y="-175186"/>
          <a:ext cx="2311336" cy="2311336"/>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E6A35-4DF2-4D7F-B4EC-F1AB8E35C776}">
      <dsp:nvSpPr>
        <dsp:cNvPr id="0" name=""/>
        <dsp:cNvSpPr/>
      </dsp:nvSpPr>
      <dsp:spPr>
        <a:xfrm>
          <a:off x="0" y="1521248"/>
          <a:ext cx="7949141" cy="202833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939908-AF0C-4F80-A8BD-F4825775997F}">
      <dsp:nvSpPr>
        <dsp:cNvPr id="0" name=""/>
        <dsp:cNvSpPr/>
      </dsp:nvSpPr>
      <dsp:spPr>
        <a:xfrm>
          <a:off x="3493" y="0"/>
          <a:ext cx="2305561" cy="2028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t>1930 – organized as the National Association of License Law Officials (NALLO)</a:t>
          </a:r>
        </a:p>
      </dsp:txBody>
      <dsp:txXfrm>
        <a:off x="3493" y="0"/>
        <a:ext cx="2305561" cy="2028331"/>
      </dsp:txXfrm>
    </dsp:sp>
    <dsp:sp modelId="{7086CA6D-5FD4-4EE9-8A8A-AA895CC82045}">
      <dsp:nvSpPr>
        <dsp:cNvPr id="0" name=""/>
        <dsp:cNvSpPr/>
      </dsp:nvSpPr>
      <dsp:spPr>
        <a:xfrm>
          <a:off x="902732" y="2281872"/>
          <a:ext cx="507082" cy="507082"/>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FF639C-2185-4265-A88D-1A47DB9FB1FD}">
      <dsp:nvSpPr>
        <dsp:cNvPr id="0" name=""/>
        <dsp:cNvSpPr/>
      </dsp:nvSpPr>
      <dsp:spPr>
        <a:xfrm>
          <a:off x="2424332" y="3042496"/>
          <a:ext cx="2305561" cy="2028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1965 – distinguished itself from other regulators by renaming itself the National Association of Real Estate License Law Officials (NARELLO)</a:t>
          </a:r>
        </a:p>
      </dsp:txBody>
      <dsp:txXfrm>
        <a:off x="2424332" y="3042496"/>
        <a:ext cx="2305561" cy="2028331"/>
      </dsp:txXfrm>
    </dsp:sp>
    <dsp:sp modelId="{405EFCB5-BCEF-458E-B29F-9B155CD084FD}">
      <dsp:nvSpPr>
        <dsp:cNvPr id="0" name=""/>
        <dsp:cNvSpPr/>
      </dsp:nvSpPr>
      <dsp:spPr>
        <a:xfrm>
          <a:off x="3323572" y="2281872"/>
          <a:ext cx="507082" cy="507082"/>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861D2-BE8E-47E2-AE04-95ECB40BBCB1}">
      <dsp:nvSpPr>
        <dsp:cNvPr id="0" name=""/>
        <dsp:cNvSpPr/>
      </dsp:nvSpPr>
      <dsp:spPr>
        <a:xfrm>
          <a:off x="4845172" y="0"/>
          <a:ext cx="2305561" cy="2028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t>1993 – recognized its international membership in 1993 by becoming the Association of Real Estate License Law Officials (ARELLO)</a:t>
          </a:r>
        </a:p>
      </dsp:txBody>
      <dsp:txXfrm>
        <a:off x="4845172" y="0"/>
        <a:ext cx="2305561" cy="2028331"/>
      </dsp:txXfrm>
    </dsp:sp>
    <dsp:sp modelId="{4982E83A-B777-41A2-9752-E026F8927684}">
      <dsp:nvSpPr>
        <dsp:cNvPr id="0" name=""/>
        <dsp:cNvSpPr/>
      </dsp:nvSpPr>
      <dsp:spPr>
        <a:xfrm>
          <a:off x="5744411" y="2281872"/>
          <a:ext cx="507082" cy="507082"/>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942F6-847D-4AE7-9CA0-5319E5F60B4F}">
      <dsp:nvSpPr>
        <dsp:cNvPr id="0" name=""/>
        <dsp:cNvSpPr/>
      </dsp:nvSpPr>
      <dsp:spPr>
        <a:xfrm>
          <a:off x="0" y="1380"/>
          <a:ext cx="5029199" cy="6715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Real Estate Law</a:t>
          </a:r>
        </a:p>
      </dsp:txBody>
      <dsp:txXfrm>
        <a:off x="32784" y="34164"/>
        <a:ext cx="4963631" cy="606012"/>
      </dsp:txXfrm>
    </dsp:sp>
    <dsp:sp modelId="{6EA3914A-CB7F-4A5E-9543-C3A39D9197C9}">
      <dsp:nvSpPr>
        <dsp:cNvPr id="0" name=""/>
        <dsp:cNvSpPr/>
      </dsp:nvSpPr>
      <dsp:spPr>
        <a:xfrm>
          <a:off x="0" y="672960"/>
          <a:ext cx="5029199"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Introduction of the importance of Real Estate Law.</a:t>
          </a:r>
        </a:p>
      </dsp:txBody>
      <dsp:txXfrm>
        <a:off x="0" y="672960"/>
        <a:ext cx="5029199" cy="695520"/>
      </dsp:txXfrm>
    </dsp:sp>
    <dsp:sp modelId="{81203336-F3DE-4B3A-BCF4-0F68C23AC2BB}">
      <dsp:nvSpPr>
        <dsp:cNvPr id="0" name=""/>
        <dsp:cNvSpPr/>
      </dsp:nvSpPr>
      <dsp:spPr>
        <a:xfrm>
          <a:off x="0" y="1419458"/>
          <a:ext cx="5029199" cy="6715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Nebraska License Law Act</a:t>
          </a:r>
        </a:p>
      </dsp:txBody>
      <dsp:txXfrm>
        <a:off x="32784" y="1452242"/>
        <a:ext cx="4963631" cy="606012"/>
      </dsp:txXfrm>
    </dsp:sp>
    <dsp:sp modelId="{782956A5-ADC8-4959-B856-589B9D9B9635}">
      <dsp:nvSpPr>
        <dsp:cNvPr id="0" name=""/>
        <dsp:cNvSpPr/>
      </dsp:nvSpPr>
      <dsp:spPr>
        <a:xfrm>
          <a:off x="0" y="2040060"/>
          <a:ext cx="5029199"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Learners should be able to interpret basic concepts of Nebraska License Law Act.</a:t>
          </a:r>
        </a:p>
      </dsp:txBody>
      <dsp:txXfrm>
        <a:off x="0" y="2040060"/>
        <a:ext cx="5029199" cy="1014300"/>
      </dsp:txXfrm>
    </dsp:sp>
    <dsp:sp modelId="{D64CB5D5-837D-47FC-9E42-A26D800BC695}">
      <dsp:nvSpPr>
        <dsp:cNvPr id="0" name=""/>
        <dsp:cNvSpPr/>
      </dsp:nvSpPr>
      <dsp:spPr>
        <a:xfrm>
          <a:off x="0" y="3054360"/>
          <a:ext cx="5029199" cy="6715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Key Terms.</a:t>
          </a:r>
        </a:p>
      </dsp:txBody>
      <dsp:txXfrm>
        <a:off x="32784" y="3087144"/>
        <a:ext cx="4963631" cy="606012"/>
      </dsp:txXfrm>
    </dsp:sp>
    <dsp:sp modelId="{08B7B17B-8600-44B0-B235-389E5D71D804}">
      <dsp:nvSpPr>
        <dsp:cNvPr id="0" name=""/>
        <dsp:cNvSpPr/>
      </dsp:nvSpPr>
      <dsp:spPr>
        <a:xfrm>
          <a:off x="0" y="3725940"/>
          <a:ext cx="5029199"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Define Key Terms.</a:t>
          </a:r>
        </a:p>
      </dsp:txBody>
      <dsp:txXfrm>
        <a:off x="0" y="3725940"/>
        <a:ext cx="5029199" cy="46368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47C5E-B2ED-4B0D-A86F-22B009BF771E}">
      <dsp:nvSpPr>
        <dsp:cNvPr id="0" name=""/>
        <dsp:cNvSpPr/>
      </dsp:nvSpPr>
      <dsp:spPr>
        <a:xfrm>
          <a:off x="0" y="1377539"/>
          <a:ext cx="6704011"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B6F36D-DFAF-420E-B299-CDAC0BA9BDE0}">
      <dsp:nvSpPr>
        <dsp:cNvPr id="0" name=""/>
        <dsp:cNvSpPr/>
      </dsp:nvSpPr>
      <dsp:spPr>
        <a:xfrm>
          <a:off x="335200" y="979019"/>
          <a:ext cx="4692808" cy="79704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377" tIns="0" rIns="177377" bIns="0" numCol="1" spcCol="1270" anchor="ctr" anchorCtr="0">
          <a:noAutofit/>
        </a:bodyPr>
        <a:lstStyle/>
        <a:p>
          <a:pPr marL="0" lvl="0" indent="0" algn="l" defTabSz="1200150">
            <a:lnSpc>
              <a:spcPct val="90000"/>
            </a:lnSpc>
            <a:spcBef>
              <a:spcPct val="0"/>
            </a:spcBef>
            <a:spcAft>
              <a:spcPct val="35000"/>
            </a:spcAft>
            <a:buNone/>
          </a:pPr>
          <a:r>
            <a:rPr lang="en-US" sz="2700" kern="1200" dirty="0"/>
            <a:t>Appraisal</a:t>
          </a:r>
        </a:p>
      </dsp:txBody>
      <dsp:txXfrm>
        <a:off x="374108" y="1017927"/>
        <a:ext cx="4614992" cy="719224"/>
      </dsp:txXfrm>
    </dsp:sp>
    <dsp:sp modelId="{CCDA6232-F8E7-46A8-A5C0-F9906EE8C142}">
      <dsp:nvSpPr>
        <dsp:cNvPr id="0" name=""/>
        <dsp:cNvSpPr/>
      </dsp:nvSpPr>
      <dsp:spPr>
        <a:xfrm>
          <a:off x="0" y="2602260"/>
          <a:ext cx="6704011"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B0DC46-D82C-430A-B8B1-BCF86E9A9511}">
      <dsp:nvSpPr>
        <dsp:cNvPr id="0" name=""/>
        <dsp:cNvSpPr/>
      </dsp:nvSpPr>
      <dsp:spPr>
        <a:xfrm>
          <a:off x="335200" y="2203740"/>
          <a:ext cx="4692808" cy="79704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377" tIns="0" rIns="177377" bIns="0" numCol="1" spcCol="1270" anchor="ctr" anchorCtr="0">
          <a:noAutofit/>
        </a:bodyPr>
        <a:lstStyle/>
        <a:p>
          <a:pPr marL="0" lvl="0" indent="0" algn="l" defTabSz="1200150">
            <a:lnSpc>
              <a:spcPct val="90000"/>
            </a:lnSpc>
            <a:spcBef>
              <a:spcPct val="0"/>
            </a:spcBef>
            <a:spcAft>
              <a:spcPct val="35000"/>
            </a:spcAft>
            <a:buNone/>
          </a:pPr>
          <a:r>
            <a:rPr lang="en-US" sz="2700" kern="1200" dirty="0"/>
            <a:t>Broker’s Price Opinion</a:t>
          </a:r>
        </a:p>
      </dsp:txBody>
      <dsp:txXfrm>
        <a:off x="374108" y="2242648"/>
        <a:ext cx="4614992" cy="719224"/>
      </dsp:txXfrm>
    </dsp:sp>
    <dsp:sp modelId="{0A6C2FD7-A034-44F7-9293-C5ABAFE45464}">
      <dsp:nvSpPr>
        <dsp:cNvPr id="0" name=""/>
        <dsp:cNvSpPr/>
      </dsp:nvSpPr>
      <dsp:spPr>
        <a:xfrm>
          <a:off x="0" y="3826980"/>
          <a:ext cx="6704011"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F3A586-9264-49BE-904A-6FACB33D9C95}">
      <dsp:nvSpPr>
        <dsp:cNvPr id="0" name=""/>
        <dsp:cNvSpPr/>
      </dsp:nvSpPr>
      <dsp:spPr>
        <a:xfrm>
          <a:off x="335200" y="3428460"/>
          <a:ext cx="4692808" cy="79704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377" tIns="0" rIns="177377" bIns="0" numCol="1" spcCol="1270" anchor="ctr" anchorCtr="0">
          <a:noAutofit/>
        </a:bodyPr>
        <a:lstStyle/>
        <a:p>
          <a:pPr marL="0" lvl="0" indent="0" algn="l" defTabSz="1200150">
            <a:lnSpc>
              <a:spcPct val="90000"/>
            </a:lnSpc>
            <a:spcBef>
              <a:spcPct val="0"/>
            </a:spcBef>
            <a:spcAft>
              <a:spcPct val="35000"/>
            </a:spcAft>
            <a:buNone/>
          </a:pPr>
          <a:r>
            <a:rPr lang="en-US" sz="2700" kern="1200" dirty="0"/>
            <a:t>Comparative Market Analysis</a:t>
          </a:r>
        </a:p>
      </dsp:txBody>
      <dsp:txXfrm>
        <a:off x="374108" y="3467368"/>
        <a:ext cx="4614992" cy="71922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47C5E-B2ED-4B0D-A86F-22B009BF771E}">
      <dsp:nvSpPr>
        <dsp:cNvPr id="0" name=""/>
        <dsp:cNvSpPr/>
      </dsp:nvSpPr>
      <dsp:spPr>
        <a:xfrm>
          <a:off x="0" y="447959"/>
          <a:ext cx="10287000" cy="1048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8386" tIns="374904" rIns="79838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The process of estimating and supporting an opinion of value.</a:t>
          </a:r>
        </a:p>
        <a:p>
          <a:pPr marL="171450" lvl="1" indent="-171450" algn="l" defTabSz="800100">
            <a:lnSpc>
              <a:spcPct val="90000"/>
            </a:lnSpc>
            <a:spcBef>
              <a:spcPct val="0"/>
            </a:spcBef>
            <a:spcAft>
              <a:spcPct val="15000"/>
            </a:spcAft>
            <a:buChar char="•"/>
          </a:pPr>
          <a:r>
            <a:rPr lang="en-US" sz="1800" b="1" kern="1200" dirty="0"/>
            <a:t>MUST be a Licensed Appraiser to perform this duty.</a:t>
          </a:r>
        </a:p>
      </dsp:txBody>
      <dsp:txXfrm>
        <a:off x="0" y="447959"/>
        <a:ext cx="10287000" cy="1048950"/>
      </dsp:txXfrm>
    </dsp:sp>
    <dsp:sp modelId="{C5B6F36D-DFAF-420E-B299-CDAC0BA9BDE0}">
      <dsp:nvSpPr>
        <dsp:cNvPr id="0" name=""/>
        <dsp:cNvSpPr/>
      </dsp:nvSpPr>
      <dsp:spPr>
        <a:xfrm>
          <a:off x="514350" y="182279"/>
          <a:ext cx="7200900" cy="53136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800100">
            <a:lnSpc>
              <a:spcPct val="90000"/>
            </a:lnSpc>
            <a:spcBef>
              <a:spcPct val="0"/>
            </a:spcBef>
            <a:spcAft>
              <a:spcPct val="35000"/>
            </a:spcAft>
            <a:buNone/>
          </a:pPr>
          <a:r>
            <a:rPr lang="en-US" sz="1800" kern="1200" dirty="0"/>
            <a:t>Appraisal</a:t>
          </a:r>
        </a:p>
      </dsp:txBody>
      <dsp:txXfrm>
        <a:off x="540289" y="208218"/>
        <a:ext cx="7149022" cy="479482"/>
      </dsp:txXfrm>
    </dsp:sp>
    <dsp:sp modelId="{CCDA6232-F8E7-46A8-A5C0-F9906EE8C142}">
      <dsp:nvSpPr>
        <dsp:cNvPr id="0" name=""/>
        <dsp:cNvSpPr/>
      </dsp:nvSpPr>
      <dsp:spPr>
        <a:xfrm>
          <a:off x="0" y="1859790"/>
          <a:ext cx="10287000" cy="7654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8386" tIns="374904" rIns="79838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(BPO)  The brokers estimate of probable selling price, rather than the estimate of value.</a:t>
          </a:r>
        </a:p>
      </dsp:txBody>
      <dsp:txXfrm>
        <a:off x="0" y="1859790"/>
        <a:ext cx="10287000" cy="765450"/>
      </dsp:txXfrm>
    </dsp:sp>
    <dsp:sp modelId="{0FB0DC46-D82C-430A-B8B1-BCF86E9A9511}">
      <dsp:nvSpPr>
        <dsp:cNvPr id="0" name=""/>
        <dsp:cNvSpPr/>
      </dsp:nvSpPr>
      <dsp:spPr>
        <a:xfrm>
          <a:off x="514350" y="1594109"/>
          <a:ext cx="7200900" cy="53136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800100">
            <a:lnSpc>
              <a:spcPct val="90000"/>
            </a:lnSpc>
            <a:spcBef>
              <a:spcPct val="0"/>
            </a:spcBef>
            <a:spcAft>
              <a:spcPct val="35000"/>
            </a:spcAft>
            <a:buNone/>
          </a:pPr>
          <a:r>
            <a:rPr lang="en-US" sz="1800" kern="1200" dirty="0"/>
            <a:t>Broker’s Price Opinion</a:t>
          </a:r>
        </a:p>
      </dsp:txBody>
      <dsp:txXfrm>
        <a:off x="540289" y="1620048"/>
        <a:ext cx="7149022" cy="479482"/>
      </dsp:txXfrm>
    </dsp:sp>
    <dsp:sp modelId="{0A6C2FD7-A034-44F7-9293-C5ABAFE45464}">
      <dsp:nvSpPr>
        <dsp:cNvPr id="0" name=""/>
        <dsp:cNvSpPr/>
      </dsp:nvSpPr>
      <dsp:spPr>
        <a:xfrm>
          <a:off x="0" y="2988120"/>
          <a:ext cx="10287000" cy="1020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8386" tIns="374904" rIns="79838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(CMA) A simplified version of the sales comparison approach used by brokers to help determine the value of the real estate.</a:t>
          </a:r>
        </a:p>
      </dsp:txBody>
      <dsp:txXfrm>
        <a:off x="0" y="2988120"/>
        <a:ext cx="10287000" cy="1020600"/>
      </dsp:txXfrm>
    </dsp:sp>
    <dsp:sp modelId="{78F3A586-9264-49BE-904A-6FACB33D9C95}">
      <dsp:nvSpPr>
        <dsp:cNvPr id="0" name=""/>
        <dsp:cNvSpPr/>
      </dsp:nvSpPr>
      <dsp:spPr>
        <a:xfrm>
          <a:off x="514350" y="2722440"/>
          <a:ext cx="7200900" cy="53136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800100">
            <a:lnSpc>
              <a:spcPct val="90000"/>
            </a:lnSpc>
            <a:spcBef>
              <a:spcPct val="0"/>
            </a:spcBef>
            <a:spcAft>
              <a:spcPct val="35000"/>
            </a:spcAft>
            <a:buNone/>
          </a:pPr>
          <a:r>
            <a:rPr lang="en-US" sz="1800" kern="1200" dirty="0"/>
            <a:t>Comparative Market Analysis</a:t>
          </a:r>
        </a:p>
      </dsp:txBody>
      <dsp:txXfrm>
        <a:off x="540289" y="2748379"/>
        <a:ext cx="7149022" cy="47948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3516D-7BA1-4F51-92A8-6E683286E0D0}">
      <dsp:nvSpPr>
        <dsp:cNvPr id="0" name=""/>
        <dsp:cNvSpPr/>
      </dsp:nvSpPr>
      <dsp:spPr>
        <a:xfrm>
          <a:off x="3071259" y="684214"/>
          <a:ext cx="527292" cy="91440"/>
        </a:xfrm>
        <a:custGeom>
          <a:avLst/>
          <a:gdLst/>
          <a:ahLst/>
          <a:cxnLst/>
          <a:rect l="0" t="0" r="0" b="0"/>
          <a:pathLst>
            <a:path>
              <a:moveTo>
                <a:pt x="0" y="45720"/>
              </a:moveTo>
              <a:lnTo>
                <a:pt x="52729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20958" y="727144"/>
        <a:ext cx="27894" cy="5578"/>
      </dsp:txXfrm>
    </dsp:sp>
    <dsp:sp modelId="{3D38A555-50B8-4BD4-93AE-855BA02224B0}">
      <dsp:nvSpPr>
        <dsp:cNvPr id="0" name=""/>
        <dsp:cNvSpPr/>
      </dsp:nvSpPr>
      <dsp:spPr>
        <a:xfrm>
          <a:off x="647437" y="2247"/>
          <a:ext cx="2425621" cy="145537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Notice of Refusal</a:t>
          </a:r>
        </a:p>
        <a:p>
          <a:pPr marL="0" lvl="0" indent="0" algn="ctr" defTabSz="1022350">
            <a:lnSpc>
              <a:spcPct val="90000"/>
            </a:lnSpc>
            <a:spcBef>
              <a:spcPct val="0"/>
            </a:spcBef>
            <a:spcAft>
              <a:spcPct val="35000"/>
            </a:spcAft>
            <a:buNone/>
          </a:pPr>
          <a:r>
            <a:rPr lang="en-US" sz="2300" kern="1200" dirty="0"/>
            <a:t>20 days</a:t>
          </a:r>
        </a:p>
      </dsp:txBody>
      <dsp:txXfrm>
        <a:off x="647437" y="2247"/>
        <a:ext cx="2425621" cy="1455372"/>
      </dsp:txXfrm>
    </dsp:sp>
    <dsp:sp modelId="{5A27CF06-8FF0-489E-A195-55D66587DEC7}">
      <dsp:nvSpPr>
        <dsp:cNvPr id="0" name=""/>
        <dsp:cNvSpPr/>
      </dsp:nvSpPr>
      <dsp:spPr>
        <a:xfrm>
          <a:off x="1860248" y="1455820"/>
          <a:ext cx="2983514" cy="527292"/>
        </a:xfrm>
        <a:custGeom>
          <a:avLst/>
          <a:gdLst/>
          <a:ahLst/>
          <a:cxnLst/>
          <a:rect l="0" t="0" r="0" b="0"/>
          <a:pathLst>
            <a:path>
              <a:moveTo>
                <a:pt x="2983514" y="0"/>
              </a:moveTo>
              <a:lnTo>
                <a:pt x="2983514" y="280746"/>
              </a:lnTo>
              <a:lnTo>
                <a:pt x="0" y="280746"/>
              </a:lnTo>
              <a:lnTo>
                <a:pt x="0" y="52729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76125" y="1716677"/>
        <a:ext cx="151761" cy="5578"/>
      </dsp:txXfrm>
    </dsp:sp>
    <dsp:sp modelId="{FE91DE9E-6B2E-4B15-A0B7-414E34F4A704}">
      <dsp:nvSpPr>
        <dsp:cNvPr id="0" name=""/>
        <dsp:cNvSpPr/>
      </dsp:nvSpPr>
      <dsp:spPr>
        <a:xfrm>
          <a:off x="3630952" y="2247"/>
          <a:ext cx="2425621" cy="1455372"/>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Applicant Request Hearing</a:t>
          </a:r>
        </a:p>
        <a:p>
          <a:pPr marL="0" lvl="0" indent="0" algn="ctr" defTabSz="1022350">
            <a:lnSpc>
              <a:spcPct val="90000"/>
            </a:lnSpc>
            <a:spcBef>
              <a:spcPct val="0"/>
            </a:spcBef>
            <a:spcAft>
              <a:spcPct val="35000"/>
            </a:spcAft>
            <a:buNone/>
          </a:pPr>
          <a:r>
            <a:rPr lang="en-US" sz="2300" kern="1200" dirty="0"/>
            <a:t>30 days</a:t>
          </a:r>
        </a:p>
      </dsp:txBody>
      <dsp:txXfrm>
        <a:off x="3630952" y="2247"/>
        <a:ext cx="2425621" cy="1455372"/>
      </dsp:txXfrm>
    </dsp:sp>
    <dsp:sp modelId="{46A1D761-F3FC-43CC-AE01-EACC4228088E}">
      <dsp:nvSpPr>
        <dsp:cNvPr id="0" name=""/>
        <dsp:cNvSpPr/>
      </dsp:nvSpPr>
      <dsp:spPr>
        <a:xfrm>
          <a:off x="3071259" y="2697480"/>
          <a:ext cx="527292" cy="91440"/>
        </a:xfrm>
        <a:custGeom>
          <a:avLst/>
          <a:gdLst/>
          <a:ahLst/>
          <a:cxnLst/>
          <a:rect l="0" t="0" r="0" b="0"/>
          <a:pathLst>
            <a:path>
              <a:moveTo>
                <a:pt x="0" y="45720"/>
              </a:moveTo>
              <a:lnTo>
                <a:pt x="52729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20958" y="2740410"/>
        <a:ext cx="27894" cy="5578"/>
      </dsp:txXfrm>
    </dsp:sp>
    <dsp:sp modelId="{8EE6D87B-40E0-40FB-BF65-0AFA507CE572}">
      <dsp:nvSpPr>
        <dsp:cNvPr id="0" name=""/>
        <dsp:cNvSpPr/>
      </dsp:nvSpPr>
      <dsp:spPr>
        <a:xfrm>
          <a:off x="647437" y="2015513"/>
          <a:ext cx="2425621" cy="1455372"/>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Written Notice of Hearing</a:t>
          </a:r>
        </a:p>
        <a:p>
          <a:pPr marL="0" lvl="0" indent="0" algn="ctr" defTabSz="1022350">
            <a:lnSpc>
              <a:spcPct val="90000"/>
            </a:lnSpc>
            <a:spcBef>
              <a:spcPct val="0"/>
            </a:spcBef>
            <a:spcAft>
              <a:spcPct val="35000"/>
            </a:spcAft>
            <a:buNone/>
          </a:pPr>
          <a:r>
            <a:rPr lang="en-US" sz="2300" kern="1200" dirty="0"/>
            <a:t>20 days</a:t>
          </a:r>
        </a:p>
      </dsp:txBody>
      <dsp:txXfrm>
        <a:off x="647437" y="2015513"/>
        <a:ext cx="2425621" cy="1455372"/>
      </dsp:txXfrm>
    </dsp:sp>
    <dsp:sp modelId="{8EEC785D-8C12-4EF1-9C8A-70FB73C50D3C}">
      <dsp:nvSpPr>
        <dsp:cNvPr id="0" name=""/>
        <dsp:cNvSpPr/>
      </dsp:nvSpPr>
      <dsp:spPr>
        <a:xfrm>
          <a:off x="1860248" y="3469086"/>
          <a:ext cx="2983514" cy="527292"/>
        </a:xfrm>
        <a:custGeom>
          <a:avLst/>
          <a:gdLst/>
          <a:ahLst/>
          <a:cxnLst/>
          <a:rect l="0" t="0" r="0" b="0"/>
          <a:pathLst>
            <a:path>
              <a:moveTo>
                <a:pt x="2983514" y="0"/>
              </a:moveTo>
              <a:lnTo>
                <a:pt x="2983514" y="280746"/>
              </a:lnTo>
              <a:lnTo>
                <a:pt x="0" y="280746"/>
              </a:lnTo>
              <a:lnTo>
                <a:pt x="0" y="52729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76125" y="3729943"/>
        <a:ext cx="151761" cy="5578"/>
      </dsp:txXfrm>
    </dsp:sp>
    <dsp:sp modelId="{C964D68D-A4B8-45C3-8C32-60A86DA6A466}">
      <dsp:nvSpPr>
        <dsp:cNvPr id="0" name=""/>
        <dsp:cNvSpPr/>
      </dsp:nvSpPr>
      <dsp:spPr>
        <a:xfrm>
          <a:off x="3630952" y="2015513"/>
          <a:ext cx="2425621" cy="1455372"/>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Hearing</a:t>
          </a:r>
        </a:p>
      </dsp:txBody>
      <dsp:txXfrm>
        <a:off x="3630952" y="2015513"/>
        <a:ext cx="2425621" cy="1455372"/>
      </dsp:txXfrm>
    </dsp:sp>
    <dsp:sp modelId="{78AD8B1D-64EC-4ABE-A182-8EA0D3DD4B6C}">
      <dsp:nvSpPr>
        <dsp:cNvPr id="0" name=""/>
        <dsp:cNvSpPr/>
      </dsp:nvSpPr>
      <dsp:spPr>
        <a:xfrm>
          <a:off x="3071259" y="4710745"/>
          <a:ext cx="527292" cy="91440"/>
        </a:xfrm>
        <a:custGeom>
          <a:avLst/>
          <a:gdLst/>
          <a:ahLst/>
          <a:cxnLst/>
          <a:rect l="0" t="0" r="0" b="0"/>
          <a:pathLst>
            <a:path>
              <a:moveTo>
                <a:pt x="0" y="45720"/>
              </a:moveTo>
              <a:lnTo>
                <a:pt x="52729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20958" y="4753676"/>
        <a:ext cx="27894" cy="5578"/>
      </dsp:txXfrm>
    </dsp:sp>
    <dsp:sp modelId="{586DAE21-8649-40F7-955C-9330F7E93E47}">
      <dsp:nvSpPr>
        <dsp:cNvPr id="0" name=""/>
        <dsp:cNvSpPr/>
      </dsp:nvSpPr>
      <dsp:spPr>
        <a:xfrm>
          <a:off x="647437" y="4028779"/>
          <a:ext cx="2425621" cy="145537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(Request of Hearing Notes)</a:t>
          </a:r>
        </a:p>
        <a:p>
          <a:pPr marL="0" lvl="0" indent="0" algn="ctr" defTabSz="1022350">
            <a:lnSpc>
              <a:spcPct val="90000"/>
            </a:lnSpc>
            <a:spcBef>
              <a:spcPct val="0"/>
            </a:spcBef>
            <a:spcAft>
              <a:spcPct val="35000"/>
            </a:spcAft>
            <a:buNone/>
          </a:pPr>
          <a:r>
            <a:rPr lang="en-US" sz="2300" kern="1200" dirty="0"/>
            <a:t>10 days</a:t>
          </a:r>
        </a:p>
      </dsp:txBody>
      <dsp:txXfrm>
        <a:off x="647437" y="4028779"/>
        <a:ext cx="2425621" cy="1455372"/>
      </dsp:txXfrm>
    </dsp:sp>
    <dsp:sp modelId="{BA276106-22E3-4F8D-94F6-7996F2F24FB0}">
      <dsp:nvSpPr>
        <dsp:cNvPr id="0" name=""/>
        <dsp:cNvSpPr/>
      </dsp:nvSpPr>
      <dsp:spPr>
        <a:xfrm>
          <a:off x="3630952" y="4028779"/>
          <a:ext cx="2425621" cy="1455372"/>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Commission Decision</a:t>
          </a:r>
        </a:p>
        <a:p>
          <a:pPr marL="0" lvl="0" indent="0" algn="ctr" defTabSz="1022350">
            <a:lnSpc>
              <a:spcPct val="90000"/>
            </a:lnSpc>
            <a:spcBef>
              <a:spcPct val="0"/>
            </a:spcBef>
            <a:spcAft>
              <a:spcPct val="35000"/>
            </a:spcAft>
            <a:buNone/>
          </a:pPr>
          <a:r>
            <a:rPr lang="en-US" sz="2300" kern="1200" dirty="0"/>
            <a:t>60 days</a:t>
          </a:r>
        </a:p>
      </dsp:txBody>
      <dsp:txXfrm>
        <a:off x="3630952" y="4028779"/>
        <a:ext cx="2425621" cy="145537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942F6-847D-4AE7-9CA0-5319E5F60B4F}">
      <dsp:nvSpPr>
        <dsp:cNvPr id="0" name=""/>
        <dsp:cNvSpPr/>
      </dsp:nvSpPr>
      <dsp:spPr>
        <a:xfrm>
          <a:off x="0" y="44849"/>
          <a:ext cx="5029199" cy="6715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Trust Accounts</a:t>
          </a:r>
        </a:p>
      </dsp:txBody>
      <dsp:txXfrm>
        <a:off x="32784" y="77633"/>
        <a:ext cx="4963631" cy="606012"/>
      </dsp:txXfrm>
    </dsp:sp>
    <dsp:sp modelId="{6EA3914A-CB7F-4A5E-9543-C3A39D9197C9}">
      <dsp:nvSpPr>
        <dsp:cNvPr id="0" name=""/>
        <dsp:cNvSpPr/>
      </dsp:nvSpPr>
      <dsp:spPr>
        <a:xfrm>
          <a:off x="0" y="716429"/>
          <a:ext cx="5029199"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Introduction of Students to the basic concepts of Trust Accounts.</a:t>
          </a:r>
        </a:p>
      </dsp:txBody>
      <dsp:txXfrm>
        <a:off x="0" y="716429"/>
        <a:ext cx="5029199" cy="695520"/>
      </dsp:txXfrm>
    </dsp:sp>
    <dsp:sp modelId="{81203336-F3DE-4B3A-BCF4-0F68C23AC2BB}">
      <dsp:nvSpPr>
        <dsp:cNvPr id="0" name=""/>
        <dsp:cNvSpPr/>
      </dsp:nvSpPr>
      <dsp:spPr>
        <a:xfrm>
          <a:off x="0" y="1446906"/>
          <a:ext cx="5029199" cy="6715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Discover</a:t>
          </a:r>
        </a:p>
      </dsp:txBody>
      <dsp:txXfrm>
        <a:off x="32784" y="1479690"/>
        <a:ext cx="4963631" cy="606012"/>
      </dsp:txXfrm>
    </dsp:sp>
    <dsp:sp modelId="{782956A5-ADC8-4959-B856-589B9D9B9635}">
      <dsp:nvSpPr>
        <dsp:cNvPr id="0" name=""/>
        <dsp:cNvSpPr/>
      </dsp:nvSpPr>
      <dsp:spPr>
        <a:xfrm>
          <a:off x="0" y="2083530"/>
          <a:ext cx="5029199"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Discover information found on NREC website.</a:t>
          </a:r>
        </a:p>
      </dsp:txBody>
      <dsp:txXfrm>
        <a:off x="0" y="2083530"/>
        <a:ext cx="5029199" cy="695520"/>
      </dsp:txXfrm>
    </dsp:sp>
    <dsp:sp modelId="{D64CB5D5-837D-47FC-9E42-A26D800BC695}">
      <dsp:nvSpPr>
        <dsp:cNvPr id="0" name=""/>
        <dsp:cNvSpPr/>
      </dsp:nvSpPr>
      <dsp:spPr>
        <a:xfrm>
          <a:off x="0" y="2779049"/>
          <a:ext cx="5029199" cy="6715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Key Terms</a:t>
          </a:r>
        </a:p>
      </dsp:txBody>
      <dsp:txXfrm>
        <a:off x="32784" y="2811833"/>
        <a:ext cx="4963631" cy="606012"/>
      </dsp:txXfrm>
    </dsp:sp>
    <dsp:sp modelId="{08B7B17B-8600-44B0-B235-389E5D71D804}">
      <dsp:nvSpPr>
        <dsp:cNvPr id="0" name=""/>
        <dsp:cNvSpPr/>
      </dsp:nvSpPr>
      <dsp:spPr>
        <a:xfrm>
          <a:off x="0" y="3450630"/>
          <a:ext cx="5029199"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Familiarize students with key terms and definitions.</a:t>
          </a:r>
        </a:p>
      </dsp:txBody>
      <dsp:txXfrm>
        <a:off x="0" y="3450630"/>
        <a:ext cx="5029199" cy="69552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9BD89-804A-44A0-B4B9-719F262E5404}">
      <dsp:nvSpPr>
        <dsp:cNvPr id="0" name=""/>
        <dsp:cNvSpPr/>
      </dsp:nvSpPr>
      <dsp:spPr>
        <a:xfrm>
          <a:off x="304813" y="990599"/>
          <a:ext cx="4696248" cy="552499"/>
        </a:xfrm>
        <a:prstGeom prst="rect">
          <a:avLst/>
        </a:prstGeom>
        <a:solidFill>
          <a:schemeClr val="accent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F7AF4B-F230-4AF1-89CE-A0A55AA54B46}">
      <dsp:nvSpPr>
        <dsp:cNvPr id="0" name=""/>
        <dsp:cNvSpPr/>
      </dsp:nvSpPr>
      <dsp:spPr>
        <a:xfrm>
          <a:off x="329844" y="1200018"/>
          <a:ext cx="345003" cy="34500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676F9D-3CD8-447B-96E9-38EB5BE82BE2}">
      <dsp:nvSpPr>
        <dsp:cNvPr id="0" name=""/>
        <dsp:cNvSpPr/>
      </dsp:nvSpPr>
      <dsp:spPr>
        <a:xfrm>
          <a:off x="329844" y="0"/>
          <a:ext cx="4696248" cy="99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76200" rIns="114300" bIns="76200" numCol="1" spcCol="1270" anchor="ctr" anchorCtr="0">
          <a:noAutofit/>
        </a:bodyPr>
        <a:lstStyle/>
        <a:p>
          <a:pPr marL="0" lvl="0" indent="0" algn="l" defTabSz="2667000">
            <a:lnSpc>
              <a:spcPct val="90000"/>
            </a:lnSpc>
            <a:spcBef>
              <a:spcPct val="0"/>
            </a:spcBef>
            <a:spcAft>
              <a:spcPct val="35000"/>
            </a:spcAft>
            <a:buNone/>
          </a:pPr>
          <a:r>
            <a:rPr lang="en-US" sz="6000" kern="1200" dirty="0"/>
            <a:t>Agents</a:t>
          </a:r>
        </a:p>
      </dsp:txBody>
      <dsp:txXfrm>
        <a:off x="329844" y="0"/>
        <a:ext cx="4696248" cy="992522"/>
      </dsp:txXfrm>
    </dsp:sp>
    <dsp:sp modelId="{0F29CE21-8A72-49E9-BFD1-4C7F15F70B0C}">
      <dsp:nvSpPr>
        <dsp:cNvPr id="0" name=""/>
        <dsp:cNvSpPr/>
      </dsp:nvSpPr>
      <dsp:spPr>
        <a:xfrm>
          <a:off x="329844" y="2004211"/>
          <a:ext cx="344994" cy="34499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E28FD8-84C8-4933-935D-E5DA53985D0E}">
      <dsp:nvSpPr>
        <dsp:cNvPr id="0" name=""/>
        <dsp:cNvSpPr/>
      </dsp:nvSpPr>
      <dsp:spPr>
        <a:xfrm>
          <a:off x="658582" y="1774616"/>
          <a:ext cx="4367511" cy="804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endParaRPr lang="en-US" sz="2800" kern="1200" dirty="0"/>
        </a:p>
      </dsp:txBody>
      <dsp:txXfrm>
        <a:off x="658582" y="1774616"/>
        <a:ext cx="4367511" cy="804183"/>
      </dsp:txXfrm>
    </dsp:sp>
    <dsp:sp modelId="{2FCD455B-7644-4632-B620-D2AB39270BCB}">
      <dsp:nvSpPr>
        <dsp:cNvPr id="0" name=""/>
        <dsp:cNvSpPr/>
      </dsp:nvSpPr>
      <dsp:spPr>
        <a:xfrm>
          <a:off x="329844" y="2808394"/>
          <a:ext cx="344994" cy="34499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8F5E91-B5B4-4E6D-833D-60D1F891B78A}">
      <dsp:nvSpPr>
        <dsp:cNvPr id="0" name=""/>
        <dsp:cNvSpPr/>
      </dsp:nvSpPr>
      <dsp:spPr>
        <a:xfrm>
          <a:off x="658582" y="2578800"/>
          <a:ext cx="4367511" cy="804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endParaRPr lang="en-US" sz="2800" kern="1200" dirty="0"/>
        </a:p>
      </dsp:txBody>
      <dsp:txXfrm>
        <a:off x="658582" y="2578800"/>
        <a:ext cx="4367511" cy="804183"/>
      </dsp:txXfrm>
    </dsp:sp>
    <dsp:sp modelId="{19C1E8BF-DF08-4BDD-94F0-5F7C6019DC7C}">
      <dsp:nvSpPr>
        <dsp:cNvPr id="0" name=""/>
        <dsp:cNvSpPr/>
      </dsp:nvSpPr>
      <dsp:spPr>
        <a:xfrm>
          <a:off x="329844" y="3612578"/>
          <a:ext cx="344994" cy="34499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9FF518-9EFF-4CC8-A98E-0D25175DC50E}">
      <dsp:nvSpPr>
        <dsp:cNvPr id="0" name=""/>
        <dsp:cNvSpPr/>
      </dsp:nvSpPr>
      <dsp:spPr>
        <a:xfrm>
          <a:off x="658582" y="3382984"/>
          <a:ext cx="4367511" cy="804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endParaRPr lang="en-US" sz="2800" kern="1200" dirty="0"/>
        </a:p>
      </dsp:txBody>
      <dsp:txXfrm>
        <a:off x="658582" y="3382984"/>
        <a:ext cx="4367511" cy="804183"/>
      </dsp:txXfrm>
    </dsp:sp>
    <dsp:sp modelId="{D33814E2-D607-4AA9-AE9B-9E58E96D0827}">
      <dsp:nvSpPr>
        <dsp:cNvPr id="0" name=""/>
        <dsp:cNvSpPr/>
      </dsp:nvSpPr>
      <dsp:spPr>
        <a:xfrm>
          <a:off x="5260906" y="992522"/>
          <a:ext cx="4696248" cy="552499"/>
        </a:xfrm>
        <a:prstGeom prst="rect">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F2A910-B9D6-43F8-ADDA-54FA453B4F15}">
      <dsp:nvSpPr>
        <dsp:cNvPr id="0" name=""/>
        <dsp:cNvSpPr/>
      </dsp:nvSpPr>
      <dsp:spPr>
        <a:xfrm>
          <a:off x="5260906" y="1200018"/>
          <a:ext cx="345003" cy="34500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8071DE-444C-4725-84EA-535C61E8338D}">
      <dsp:nvSpPr>
        <dsp:cNvPr id="0" name=""/>
        <dsp:cNvSpPr/>
      </dsp:nvSpPr>
      <dsp:spPr>
        <a:xfrm>
          <a:off x="5260906" y="0"/>
          <a:ext cx="4696248" cy="99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76200" rIns="114300" bIns="76200" numCol="1" spcCol="1270" anchor="ctr" anchorCtr="0">
          <a:noAutofit/>
        </a:bodyPr>
        <a:lstStyle/>
        <a:p>
          <a:pPr marL="0" lvl="0" indent="0" algn="l" defTabSz="2667000">
            <a:lnSpc>
              <a:spcPct val="90000"/>
            </a:lnSpc>
            <a:spcBef>
              <a:spcPct val="0"/>
            </a:spcBef>
            <a:spcAft>
              <a:spcPct val="35000"/>
            </a:spcAft>
            <a:buNone/>
          </a:pPr>
          <a:r>
            <a:rPr lang="en-US" sz="6000" kern="1200" dirty="0"/>
            <a:t>Brokers</a:t>
          </a:r>
        </a:p>
      </dsp:txBody>
      <dsp:txXfrm>
        <a:off x="5260906" y="0"/>
        <a:ext cx="4696248" cy="992522"/>
      </dsp:txXfrm>
    </dsp:sp>
    <dsp:sp modelId="{382E8DB3-3D73-421F-BC18-E2134F42E073}">
      <dsp:nvSpPr>
        <dsp:cNvPr id="0" name=""/>
        <dsp:cNvSpPr/>
      </dsp:nvSpPr>
      <dsp:spPr>
        <a:xfrm>
          <a:off x="5260906" y="2004211"/>
          <a:ext cx="344994" cy="34499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561229-049B-4361-91C0-36E31983D68D}">
      <dsp:nvSpPr>
        <dsp:cNvPr id="0" name=""/>
        <dsp:cNvSpPr/>
      </dsp:nvSpPr>
      <dsp:spPr>
        <a:xfrm>
          <a:off x="5589643" y="1774616"/>
          <a:ext cx="4367511" cy="804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endParaRPr lang="en-US" sz="2800" kern="1200" dirty="0"/>
        </a:p>
      </dsp:txBody>
      <dsp:txXfrm>
        <a:off x="5589643" y="1774616"/>
        <a:ext cx="4367511" cy="804183"/>
      </dsp:txXfrm>
    </dsp:sp>
    <dsp:sp modelId="{067EEB29-CF51-454E-917D-07B33AF84FDB}">
      <dsp:nvSpPr>
        <dsp:cNvPr id="0" name=""/>
        <dsp:cNvSpPr/>
      </dsp:nvSpPr>
      <dsp:spPr>
        <a:xfrm>
          <a:off x="5260906" y="2808394"/>
          <a:ext cx="344994" cy="34499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424C2D-B12F-4EA5-866C-871116B64097}">
      <dsp:nvSpPr>
        <dsp:cNvPr id="0" name=""/>
        <dsp:cNvSpPr/>
      </dsp:nvSpPr>
      <dsp:spPr>
        <a:xfrm>
          <a:off x="5589643" y="2578800"/>
          <a:ext cx="4367511" cy="804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endParaRPr lang="en-US" sz="2800" kern="1200" dirty="0"/>
        </a:p>
      </dsp:txBody>
      <dsp:txXfrm>
        <a:off x="5589643" y="2578800"/>
        <a:ext cx="4367511" cy="804183"/>
      </dsp:txXfrm>
    </dsp:sp>
    <dsp:sp modelId="{243C18FF-418F-4168-BA11-F62D65642825}">
      <dsp:nvSpPr>
        <dsp:cNvPr id="0" name=""/>
        <dsp:cNvSpPr/>
      </dsp:nvSpPr>
      <dsp:spPr>
        <a:xfrm>
          <a:off x="5260906" y="3612578"/>
          <a:ext cx="344994" cy="34499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8A6C23-A3D0-4AEE-81A5-8A50D9CCA91F}">
      <dsp:nvSpPr>
        <dsp:cNvPr id="0" name=""/>
        <dsp:cNvSpPr/>
      </dsp:nvSpPr>
      <dsp:spPr>
        <a:xfrm>
          <a:off x="5589643" y="3382984"/>
          <a:ext cx="4367511" cy="804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endParaRPr lang="en-US" sz="2800" kern="1200" dirty="0"/>
        </a:p>
      </dsp:txBody>
      <dsp:txXfrm>
        <a:off x="5589643" y="3382984"/>
        <a:ext cx="4367511" cy="80418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4345B-34B4-4DA7-AF22-F9118EE9717C}">
      <dsp:nvSpPr>
        <dsp:cNvPr id="0" name=""/>
        <dsp:cNvSpPr/>
      </dsp:nvSpPr>
      <dsp:spPr>
        <a:xfrm rot="10800000">
          <a:off x="2014177" y="1281"/>
          <a:ext cx="6840855" cy="11644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477" tIns="201930" rIns="376936" bIns="201930" numCol="1" spcCol="1270" anchor="ctr" anchorCtr="0">
          <a:noAutofit/>
        </a:bodyPr>
        <a:lstStyle/>
        <a:p>
          <a:pPr marL="0" lvl="0" indent="0" algn="ctr" defTabSz="2355850">
            <a:lnSpc>
              <a:spcPct val="90000"/>
            </a:lnSpc>
            <a:spcBef>
              <a:spcPct val="0"/>
            </a:spcBef>
            <a:spcAft>
              <a:spcPct val="35000"/>
            </a:spcAft>
            <a:buNone/>
          </a:pPr>
          <a:endParaRPr lang="en-US" sz="5300" kern="1200" dirty="0"/>
        </a:p>
      </dsp:txBody>
      <dsp:txXfrm rot="10800000">
        <a:off x="2305282" y="1281"/>
        <a:ext cx="6549750" cy="1164420"/>
      </dsp:txXfrm>
    </dsp:sp>
    <dsp:sp modelId="{292DDF8E-28E7-4347-8EE5-71AFD0B4953D}">
      <dsp:nvSpPr>
        <dsp:cNvPr id="0" name=""/>
        <dsp:cNvSpPr/>
      </dsp:nvSpPr>
      <dsp:spPr>
        <a:xfrm>
          <a:off x="1431967" y="1281"/>
          <a:ext cx="1164420" cy="116442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8BE5DF-BD3A-4E57-9D6A-EBB155FC4DA9}">
      <dsp:nvSpPr>
        <dsp:cNvPr id="0" name=""/>
        <dsp:cNvSpPr/>
      </dsp:nvSpPr>
      <dsp:spPr>
        <a:xfrm rot="10800000">
          <a:off x="2014177" y="1513289"/>
          <a:ext cx="6840855" cy="11644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477" tIns="201930" rIns="376936" bIns="201930" numCol="1" spcCol="1270" anchor="ctr" anchorCtr="0">
          <a:noAutofit/>
        </a:bodyPr>
        <a:lstStyle/>
        <a:p>
          <a:pPr marL="0" lvl="0" indent="0" algn="ctr" defTabSz="2355850">
            <a:lnSpc>
              <a:spcPct val="90000"/>
            </a:lnSpc>
            <a:spcBef>
              <a:spcPct val="0"/>
            </a:spcBef>
            <a:spcAft>
              <a:spcPct val="35000"/>
            </a:spcAft>
            <a:buNone/>
          </a:pPr>
          <a:endParaRPr lang="en-US" sz="5300" kern="1200" dirty="0"/>
        </a:p>
      </dsp:txBody>
      <dsp:txXfrm rot="10800000">
        <a:off x="2305282" y="1513289"/>
        <a:ext cx="6549750" cy="1164420"/>
      </dsp:txXfrm>
    </dsp:sp>
    <dsp:sp modelId="{D28A077E-3DA2-47E8-82BA-C0E6F6E6EC4C}">
      <dsp:nvSpPr>
        <dsp:cNvPr id="0" name=""/>
        <dsp:cNvSpPr/>
      </dsp:nvSpPr>
      <dsp:spPr>
        <a:xfrm>
          <a:off x="1431967" y="1513289"/>
          <a:ext cx="1164420" cy="116442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B5666F-7DAF-4F95-83F5-8D68C11AB4BD}">
      <dsp:nvSpPr>
        <dsp:cNvPr id="0" name=""/>
        <dsp:cNvSpPr/>
      </dsp:nvSpPr>
      <dsp:spPr>
        <a:xfrm rot="10800000">
          <a:off x="2014177" y="3025298"/>
          <a:ext cx="6840855" cy="11644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477" tIns="201930" rIns="376936" bIns="201930" numCol="1" spcCol="1270" anchor="ctr" anchorCtr="0">
          <a:noAutofit/>
        </a:bodyPr>
        <a:lstStyle/>
        <a:p>
          <a:pPr marL="0" lvl="0" indent="0" algn="ctr" defTabSz="2355850">
            <a:lnSpc>
              <a:spcPct val="90000"/>
            </a:lnSpc>
            <a:spcBef>
              <a:spcPct val="0"/>
            </a:spcBef>
            <a:spcAft>
              <a:spcPct val="35000"/>
            </a:spcAft>
            <a:buNone/>
          </a:pPr>
          <a:endParaRPr lang="en-US" sz="5300" kern="1200" dirty="0"/>
        </a:p>
      </dsp:txBody>
      <dsp:txXfrm rot="10800000">
        <a:off x="2305282" y="3025298"/>
        <a:ext cx="6549750" cy="1164420"/>
      </dsp:txXfrm>
    </dsp:sp>
    <dsp:sp modelId="{08A11BE0-7737-45AE-A197-E9104803193B}">
      <dsp:nvSpPr>
        <dsp:cNvPr id="0" name=""/>
        <dsp:cNvSpPr/>
      </dsp:nvSpPr>
      <dsp:spPr>
        <a:xfrm>
          <a:off x="1431967" y="3025298"/>
          <a:ext cx="1164420" cy="116442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4345B-34B4-4DA7-AF22-F9118EE9717C}">
      <dsp:nvSpPr>
        <dsp:cNvPr id="0" name=""/>
        <dsp:cNvSpPr/>
      </dsp:nvSpPr>
      <dsp:spPr>
        <a:xfrm rot="10800000">
          <a:off x="2014177" y="1281"/>
          <a:ext cx="6840855" cy="11644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477" tIns="201930" rIns="376936"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Brokers</a:t>
          </a:r>
        </a:p>
      </dsp:txBody>
      <dsp:txXfrm rot="10800000">
        <a:off x="2305282" y="1281"/>
        <a:ext cx="6549750" cy="1164420"/>
      </dsp:txXfrm>
    </dsp:sp>
    <dsp:sp modelId="{292DDF8E-28E7-4347-8EE5-71AFD0B4953D}">
      <dsp:nvSpPr>
        <dsp:cNvPr id="0" name=""/>
        <dsp:cNvSpPr/>
      </dsp:nvSpPr>
      <dsp:spPr>
        <a:xfrm>
          <a:off x="1431967" y="1281"/>
          <a:ext cx="1164420" cy="116442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8BE5DF-BD3A-4E57-9D6A-EBB155FC4DA9}">
      <dsp:nvSpPr>
        <dsp:cNvPr id="0" name=""/>
        <dsp:cNvSpPr/>
      </dsp:nvSpPr>
      <dsp:spPr>
        <a:xfrm rot="10800000">
          <a:off x="2014177" y="1513289"/>
          <a:ext cx="6840855" cy="11644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477" tIns="201930" rIns="376936" bIns="201930" numCol="1" spcCol="1270" anchor="ctr" anchorCtr="0">
          <a:noAutofit/>
        </a:bodyPr>
        <a:lstStyle/>
        <a:p>
          <a:pPr marL="0" lvl="0" indent="0" algn="ctr" defTabSz="2355850">
            <a:lnSpc>
              <a:spcPct val="90000"/>
            </a:lnSpc>
            <a:spcBef>
              <a:spcPct val="0"/>
            </a:spcBef>
            <a:spcAft>
              <a:spcPct val="35000"/>
            </a:spcAft>
            <a:buNone/>
          </a:pPr>
          <a:endParaRPr lang="en-US" sz="5300" kern="1200" dirty="0"/>
        </a:p>
      </dsp:txBody>
      <dsp:txXfrm rot="10800000">
        <a:off x="2305282" y="1513289"/>
        <a:ext cx="6549750" cy="1164420"/>
      </dsp:txXfrm>
    </dsp:sp>
    <dsp:sp modelId="{D28A077E-3DA2-47E8-82BA-C0E6F6E6EC4C}">
      <dsp:nvSpPr>
        <dsp:cNvPr id="0" name=""/>
        <dsp:cNvSpPr/>
      </dsp:nvSpPr>
      <dsp:spPr>
        <a:xfrm>
          <a:off x="1431967" y="1513289"/>
          <a:ext cx="1164420" cy="116442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B5666F-7DAF-4F95-83F5-8D68C11AB4BD}">
      <dsp:nvSpPr>
        <dsp:cNvPr id="0" name=""/>
        <dsp:cNvSpPr/>
      </dsp:nvSpPr>
      <dsp:spPr>
        <a:xfrm rot="10800000">
          <a:off x="2014177" y="3025298"/>
          <a:ext cx="6840855" cy="11644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477" tIns="201930" rIns="376936" bIns="201930" numCol="1" spcCol="1270" anchor="ctr" anchorCtr="0">
          <a:noAutofit/>
        </a:bodyPr>
        <a:lstStyle/>
        <a:p>
          <a:pPr marL="0" lvl="0" indent="0" algn="ctr" defTabSz="2355850">
            <a:lnSpc>
              <a:spcPct val="90000"/>
            </a:lnSpc>
            <a:spcBef>
              <a:spcPct val="0"/>
            </a:spcBef>
            <a:spcAft>
              <a:spcPct val="35000"/>
            </a:spcAft>
            <a:buNone/>
          </a:pPr>
          <a:endParaRPr lang="en-US" sz="5300" kern="1200" dirty="0"/>
        </a:p>
      </dsp:txBody>
      <dsp:txXfrm rot="10800000">
        <a:off x="2305282" y="3025298"/>
        <a:ext cx="6549750" cy="1164420"/>
      </dsp:txXfrm>
    </dsp:sp>
    <dsp:sp modelId="{08A11BE0-7737-45AE-A197-E9104803193B}">
      <dsp:nvSpPr>
        <dsp:cNvPr id="0" name=""/>
        <dsp:cNvSpPr/>
      </dsp:nvSpPr>
      <dsp:spPr>
        <a:xfrm>
          <a:off x="1431967" y="3025298"/>
          <a:ext cx="1164420" cy="116442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4345B-34B4-4DA7-AF22-F9118EE9717C}">
      <dsp:nvSpPr>
        <dsp:cNvPr id="0" name=""/>
        <dsp:cNvSpPr/>
      </dsp:nvSpPr>
      <dsp:spPr>
        <a:xfrm rot="10800000">
          <a:off x="2014177" y="1281"/>
          <a:ext cx="6840855" cy="11644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477" tIns="201930" rIns="376936"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Brokers</a:t>
          </a:r>
        </a:p>
      </dsp:txBody>
      <dsp:txXfrm rot="10800000">
        <a:off x="2305282" y="1281"/>
        <a:ext cx="6549750" cy="1164420"/>
      </dsp:txXfrm>
    </dsp:sp>
    <dsp:sp modelId="{292DDF8E-28E7-4347-8EE5-71AFD0B4953D}">
      <dsp:nvSpPr>
        <dsp:cNvPr id="0" name=""/>
        <dsp:cNvSpPr/>
      </dsp:nvSpPr>
      <dsp:spPr>
        <a:xfrm>
          <a:off x="1431967" y="1281"/>
          <a:ext cx="1164420" cy="116442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8BE5DF-BD3A-4E57-9D6A-EBB155FC4DA9}">
      <dsp:nvSpPr>
        <dsp:cNvPr id="0" name=""/>
        <dsp:cNvSpPr/>
      </dsp:nvSpPr>
      <dsp:spPr>
        <a:xfrm rot="10800000">
          <a:off x="2014177" y="1513289"/>
          <a:ext cx="6840855" cy="11644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477" tIns="201930" rIns="376936"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Attorneys</a:t>
          </a:r>
        </a:p>
      </dsp:txBody>
      <dsp:txXfrm rot="10800000">
        <a:off x="2305282" y="1513289"/>
        <a:ext cx="6549750" cy="1164420"/>
      </dsp:txXfrm>
    </dsp:sp>
    <dsp:sp modelId="{D28A077E-3DA2-47E8-82BA-C0E6F6E6EC4C}">
      <dsp:nvSpPr>
        <dsp:cNvPr id="0" name=""/>
        <dsp:cNvSpPr/>
      </dsp:nvSpPr>
      <dsp:spPr>
        <a:xfrm>
          <a:off x="1431967" y="1513289"/>
          <a:ext cx="1164420" cy="116442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B5666F-7DAF-4F95-83F5-8D68C11AB4BD}">
      <dsp:nvSpPr>
        <dsp:cNvPr id="0" name=""/>
        <dsp:cNvSpPr/>
      </dsp:nvSpPr>
      <dsp:spPr>
        <a:xfrm rot="10800000">
          <a:off x="2014177" y="3025298"/>
          <a:ext cx="6840855" cy="11644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477" tIns="201930" rIns="376936" bIns="201930" numCol="1" spcCol="1270" anchor="ctr" anchorCtr="0">
          <a:noAutofit/>
        </a:bodyPr>
        <a:lstStyle/>
        <a:p>
          <a:pPr marL="0" lvl="0" indent="0" algn="ctr" defTabSz="2355850">
            <a:lnSpc>
              <a:spcPct val="90000"/>
            </a:lnSpc>
            <a:spcBef>
              <a:spcPct val="0"/>
            </a:spcBef>
            <a:spcAft>
              <a:spcPct val="35000"/>
            </a:spcAft>
            <a:buNone/>
          </a:pPr>
          <a:endParaRPr lang="en-US" sz="5300" kern="1200" dirty="0"/>
        </a:p>
      </dsp:txBody>
      <dsp:txXfrm rot="10800000">
        <a:off x="2305282" y="3025298"/>
        <a:ext cx="6549750" cy="1164420"/>
      </dsp:txXfrm>
    </dsp:sp>
    <dsp:sp modelId="{08A11BE0-7737-45AE-A197-E9104803193B}">
      <dsp:nvSpPr>
        <dsp:cNvPr id="0" name=""/>
        <dsp:cNvSpPr/>
      </dsp:nvSpPr>
      <dsp:spPr>
        <a:xfrm>
          <a:off x="1431967" y="3025298"/>
          <a:ext cx="1164420" cy="116442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4345B-34B4-4DA7-AF22-F9118EE9717C}">
      <dsp:nvSpPr>
        <dsp:cNvPr id="0" name=""/>
        <dsp:cNvSpPr/>
      </dsp:nvSpPr>
      <dsp:spPr>
        <a:xfrm rot="10800000">
          <a:off x="1936984" y="1080"/>
          <a:ext cx="6840855" cy="85564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7316"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Brokers</a:t>
          </a:r>
        </a:p>
      </dsp:txBody>
      <dsp:txXfrm rot="10800000">
        <a:off x="2150895" y="1080"/>
        <a:ext cx="6626944" cy="855646"/>
      </dsp:txXfrm>
    </dsp:sp>
    <dsp:sp modelId="{292DDF8E-28E7-4347-8EE5-71AFD0B4953D}">
      <dsp:nvSpPr>
        <dsp:cNvPr id="0" name=""/>
        <dsp:cNvSpPr/>
      </dsp:nvSpPr>
      <dsp:spPr>
        <a:xfrm>
          <a:off x="1509160" y="1080"/>
          <a:ext cx="855646" cy="85564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9E9746-AAD6-4DE5-B9C0-92FB0DE69759}">
      <dsp:nvSpPr>
        <dsp:cNvPr id="0" name=""/>
        <dsp:cNvSpPr/>
      </dsp:nvSpPr>
      <dsp:spPr>
        <a:xfrm rot="10800000">
          <a:off x="1936984" y="1112144"/>
          <a:ext cx="6840855" cy="85564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7316"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Licensed Title Insurance Agents</a:t>
          </a:r>
        </a:p>
      </dsp:txBody>
      <dsp:txXfrm rot="10800000">
        <a:off x="2150895" y="1112144"/>
        <a:ext cx="6626944" cy="855646"/>
      </dsp:txXfrm>
    </dsp:sp>
    <dsp:sp modelId="{889DF1F8-6690-4236-8E7D-65F00C55F365}">
      <dsp:nvSpPr>
        <dsp:cNvPr id="0" name=""/>
        <dsp:cNvSpPr/>
      </dsp:nvSpPr>
      <dsp:spPr>
        <a:xfrm>
          <a:off x="1509160" y="1112144"/>
          <a:ext cx="855646" cy="85564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8BE5DF-BD3A-4E57-9D6A-EBB155FC4DA9}">
      <dsp:nvSpPr>
        <dsp:cNvPr id="0" name=""/>
        <dsp:cNvSpPr/>
      </dsp:nvSpPr>
      <dsp:spPr>
        <a:xfrm rot="10800000">
          <a:off x="1936984" y="2223208"/>
          <a:ext cx="6840855" cy="85564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7316"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Attorneys</a:t>
          </a:r>
        </a:p>
      </dsp:txBody>
      <dsp:txXfrm rot="10800000">
        <a:off x="2150895" y="2223208"/>
        <a:ext cx="6626944" cy="855646"/>
      </dsp:txXfrm>
    </dsp:sp>
    <dsp:sp modelId="{D28A077E-3DA2-47E8-82BA-C0E6F6E6EC4C}">
      <dsp:nvSpPr>
        <dsp:cNvPr id="0" name=""/>
        <dsp:cNvSpPr/>
      </dsp:nvSpPr>
      <dsp:spPr>
        <a:xfrm>
          <a:off x="1509160" y="2223208"/>
          <a:ext cx="855646" cy="85564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B5666F-7DAF-4F95-83F5-8D68C11AB4BD}">
      <dsp:nvSpPr>
        <dsp:cNvPr id="0" name=""/>
        <dsp:cNvSpPr/>
      </dsp:nvSpPr>
      <dsp:spPr>
        <a:xfrm rot="10800000">
          <a:off x="1936984" y="3334272"/>
          <a:ext cx="6840855" cy="85564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7316"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State Regulated Financial Institutions </a:t>
          </a:r>
        </a:p>
      </dsp:txBody>
      <dsp:txXfrm rot="10800000">
        <a:off x="2150895" y="3334272"/>
        <a:ext cx="6626944" cy="855646"/>
      </dsp:txXfrm>
    </dsp:sp>
    <dsp:sp modelId="{08A11BE0-7737-45AE-A197-E9104803193B}">
      <dsp:nvSpPr>
        <dsp:cNvPr id="0" name=""/>
        <dsp:cNvSpPr/>
      </dsp:nvSpPr>
      <dsp:spPr>
        <a:xfrm>
          <a:off x="1509160" y="3334272"/>
          <a:ext cx="855646" cy="85564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7D088-5C44-4E91-AB3B-CC722809DDD6}">
      <dsp:nvSpPr>
        <dsp:cNvPr id="0" name=""/>
        <dsp:cNvSpPr/>
      </dsp:nvSpPr>
      <dsp:spPr>
        <a:xfrm>
          <a:off x="1354313" y="0"/>
          <a:ext cx="5417256" cy="5417256"/>
        </a:xfrm>
        <a:prstGeom prst="ellipse">
          <a:avLst/>
        </a:prstGeom>
        <a:solidFill>
          <a:schemeClr val="accent3">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Who is NREC?</a:t>
          </a:r>
        </a:p>
      </dsp:txBody>
      <dsp:txXfrm>
        <a:off x="2147652" y="793339"/>
        <a:ext cx="3830578" cy="383057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942F6-847D-4AE7-9CA0-5319E5F60B4F}">
      <dsp:nvSpPr>
        <dsp:cNvPr id="0" name=""/>
        <dsp:cNvSpPr/>
      </dsp:nvSpPr>
      <dsp:spPr>
        <a:xfrm>
          <a:off x="0" y="36479"/>
          <a:ext cx="5029199" cy="74353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Real Estate Law</a:t>
          </a:r>
        </a:p>
      </dsp:txBody>
      <dsp:txXfrm>
        <a:off x="36296" y="72775"/>
        <a:ext cx="4956607" cy="670943"/>
      </dsp:txXfrm>
    </dsp:sp>
    <dsp:sp modelId="{6EA3914A-CB7F-4A5E-9543-C3A39D9197C9}">
      <dsp:nvSpPr>
        <dsp:cNvPr id="0" name=""/>
        <dsp:cNvSpPr/>
      </dsp:nvSpPr>
      <dsp:spPr>
        <a:xfrm>
          <a:off x="0" y="780014"/>
          <a:ext cx="5029199" cy="86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u="sng" kern="1200" dirty="0"/>
            <a:t>Learn</a:t>
          </a:r>
          <a:r>
            <a:rPr lang="en-US" sz="2800" b="1" u="sng" kern="1200" baseline="0" dirty="0"/>
            <a:t> Nebraska License Law 81-885.24</a:t>
          </a:r>
          <a:endParaRPr lang="en-US" sz="2800" b="1" u="sng" kern="1200" dirty="0"/>
        </a:p>
      </dsp:txBody>
      <dsp:txXfrm>
        <a:off x="0" y="780014"/>
        <a:ext cx="5029199" cy="866295"/>
      </dsp:txXfrm>
    </dsp:sp>
    <dsp:sp modelId="{D64CB5D5-837D-47FC-9E42-A26D800BC695}">
      <dsp:nvSpPr>
        <dsp:cNvPr id="0" name=""/>
        <dsp:cNvSpPr/>
      </dsp:nvSpPr>
      <dsp:spPr>
        <a:xfrm>
          <a:off x="0" y="1646309"/>
          <a:ext cx="5029199" cy="74353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Case Study</a:t>
          </a:r>
        </a:p>
      </dsp:txBody>
      <dsp:txXfrm>
        <a:off x="36296" y="1682605"/>
        <a:ext cx="4956607" cy="670943"/>
      </dsp:txXfrm>
    </dsp:sp>
    <dsp:sp modelId="{08B7B17B-8600-44B0-B235-389E5D71D804}">
      <dsp:nvSpPr>
        <dsp:cNvPr id="0" name=""/>
        <dsp:cNvSpPr/>
      </dsp:nvSpPr>
      <dsp:spPr>
        <a:xfrm>
          <a:off x="0" y="2389844"/>
          <a:ext cx="5029199" cy="1764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Learners will be challenged with potential license law violations and questions. They will become decision makers using license law to answer the questions.</a:t>
          </a:r>
        </a:p>
      </dsp:txBody>
      <dsp:txXfrm>
        <a:off x="0" y="2389844"/>
        <a:ext cx="5029199" cy="176467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942F6-847D-4AE7-9CA0-5319E5F60B4F}">
      <dsp:nvSpPr>
        <dsp:cNvPr id="0" name=""/>
        <dsp:cNvSpPr/>
      </dsp:nvSpPr>
      <dsp:spPr>
        <a:xfrm>
          <a:off x="0" y="1380"/>
          <a:ext cx="5029199" cy="6715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Subdivisions</a:t>
          </a:r>
        </a:p>
      </dsp:txBody>
      <dsp:txXfrm>
        <a:off x="32784" y="34164"/>
        <a:ext cx="4963631" cy="606012"/>
      </dsp:txXfrm>
    </dsp:sp>
    <dsp:sp modelId="{6EA3914A-CB7F-4A5E-9543-C3A39D9197C9}">
      <dsp:nvSpPr>
        <dsp:cNvPr id="0" name=""/>
        <dsp:cNvSpPr/>
      </dsp:nvSpPr>
      <dsp:spPr>
        <a:xfrm>
          <a:off x="0" y="672960"/>
          <a:ext cx="5029199"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Assess Students knowledge of Real Estate Law regarding Subdivisions.</a:t>
          </a:r>
        </a:p>
      </dsp:txBody>
      <dsp:txXfrm>
        <a:off x="0" y="672960"/>
        <a:ext cx="5029199" cy="695520"/>
      </dsp:txXfrm>
    </dsp:sp>
    <dsp:sp modelId="{81203336-F3DE-4B3A-BCF4-0F68C23AC2BB}">
      <dsp:nvSpPr>
        <dsp:cNvPr id="0" name=""/>
        <dsp:cNvSpPr/>
      </dsp:nvSpPr>
      <dsp:spPr>
        <a:xfrm>
          <a:off x="0" y="1419458"/>
          <a:ext cx="5029199" cy="6715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Title 299 </a:t>
          </a:r>
        </a:p>
      </dsp:txBody>
      <dsp:txXfrm>
        <a:off x="32784" y="1452242"/>
        <a:ext cx="4963631" cy="606012"/>
      </dsp:txXfrm>
    </dsp:sp>
    <dsp:sp modelId="{782956A5-ADC8-4959-B856-589B9D9B9635}">
      <dsp:nvSpPr>
        <dsp:cNvPr id="0" name=""/>
        <dsp:cNvSpPr/>
      </dsp:nvSpPr>
      <dsp:spPr>
        <a:xfrm>
          <a:off x="0" y="2040060"/>
          <a:ext cx="5029199"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Review laws and procedures in Title 299  which are drafted and enacted by the NREC.</a:t>
          </a:r>
        </a:p>
      </dsp:txBody>
      <dsp:txXfrm>
        <a:off x="0" y="2040060"/>
        <a:ext cx="5029199" cy="1014300"/>
      </dsp:txXfrm>
    </dsp:sp>
    <dsp:sp modelId="{D64CB5D5-837D-47FC-9E42-A26D800BC695}">
      <dsp:nvSpPr>
        <dsp:cNvPr id="0" name=""/>
        <dsp:cNvSpPr/>
      </dsp:nvSpPr>
      <dsp:spPr>
        <a:xfrm>
          <a:off x="0" y="3054360"/>
          <a:ext cx="5029199" cy="6715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Key Terms.</a:t>
          </a:r>
        </a:p>
      </dsp:txBody>
      <dsp:txXfrm>
        <a:off x="32784" y="3087144"/>
        <a:ext cx="4963631" cy="606012"/>
      </dsp:txXfrm>
    </dsp:sp>
    <dsp:sp modelId="{08B7B17B-8600-44B0-B235-389E5D71D804}">
      <dsp:nvSpPr>
        <dsp:cNvPr id="0" name=""/>
        <dsp:cNvSpPr/>
      </dsp:nvSpPr>
      <dsp:spPr>
        <a:xfrm>
          <a:off x="0" y="3725940"/>
          <a:ext cx="5029199"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Define Key Terms.</a:t>
          </a:r>
        </a:p>
      </dsp:txBody>
      <dsp:txXfrm>
        <a:off x="0" y="3725940"/>
        <a:ext cx="5029199" cy="46368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942F6-847D-4AE7-9CA0-5319E5F60B4F}">
      <dsp:nvSpPr>
        <dsp:cNvPr id="0" name=""/>
        <dsp:cNvSpPr/>
      </dsp:nvSpPr>
      <dsp:spPr>
        <a:xfrm>
          <a:off x="0" y="29864"/>
          <a:ext cx="5029199" cy="6236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Agency</a:t>
          </a:r>
        </a:p>
      </dsp:txBody>
      <dsp:txXfrm>
        <a:off x="30442" y="60306"/>
        <a:ext cx="4968315" cy="562726"/>
      </dsp:txXfrm>
    </dsp:sp>
    <dsp:sp modelId="{6EA3914A-CB7F-4A5E-9543-C3A39D9197C9}">
      <dsp:nvSpPr>
        <dsp:cNvPr id="0" name=""/>
        <dsp:cNvSpPr/>
      </dsp:nvSpPr>
      <dsp:spPr>
        <a:xfrm>
          <a:off x="0" y="653474"/>
          <a:ext cx="5029199" cy="91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Students should be able to differentiate and explain between the different types of agency available to the consumer.</a:t>
          </a:r>
        </a:p>
      </dsp:txBody>
      <dsp:txXfrm>
        <a:off x="0" y="653474"/>
        <a:ext cx="5029199" cy="914940"/>
      </dsp:txXfrm>
    </dsp:sp>
    <dsp:sp modelId="{81203336-F3DE-4B3A-BCF4-0F68C23AC2BB}">
      <dsp:nvSpPr>
        <dsp:cNvPr id="0" name=""/>
        <dsp:cNvSpPr/>
      </dsp:nvSpPr>
      <dsp:spPr>
        <a:xfrm>
          <a:off x="0" y="1614399"/>
          <a:ext cx="5029199" cy="62361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First Substantial Contact</a:t>
          </a:r>
        </a:p>
      </dsp:txBody>
      <dsp:txXfrm>
        <a:off x="30442" y="1644841"/>
        <a:ext cx="4968315" cy="562726"/>
      </dsp:txXfrm>
    </dsp:sp>
    <dsp:sp modelId="{782956A5-ADC8-4959-B856-589B9D9B9635}">
      <dsp:nvSpPr>
        <dsp:cNvPr id="0" name=""/>
        <dsp:cNvSpPr/>
      </dsp:nvSpPr>
      <dsp:spPr>
        <a:xfrm>
          <a:off x="0" y="2192025"/>
          <a:ext cx="5029199" cy="91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Learners should be able to explain First Substantial Contact and when to initiate it.</a:t>
          </a:r>
        </a:p>
      </dsp:txBody>
      <dsp:txXfrm>
        <a:off x="0" y="2192025"/>
        <a:ext cx="5029199" cy="914940"/>
      </dsp:txXfrm>
    </dsp:sp>
    <dsp:sp modelId="{D64CB5D5-837D-47FC-9E42-A26D800BC695}">
      <dsp:nvSpPr>
        <dsp:cNvPr id="0" name=""/>
        <dsp:cNvSpPr/>
      </dsp:nvSpPr>
      <dsp:spPr>
        <a:xfrm>
          <a:off x="0" y="3106965"/>
          <a:ext cx="5029199" cy="62361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Key Terms.</a:t>
          </a:r>
        </a:p>
      </dsp:txBody>
      <dsp:txXfrm>
        <a:off x="30442" y="3137407"/>
        <a:ext cx="4968315" cy="562726"/>
      </dsp:txXfrm>
    </dsp:sp>
    <dsp:sp modelId="{08B7B17B-8600-44B0-B235-389E5D71D804}">
      <dsp:nvSpPr>
        <dsp:cNvPr id="0" name=""/>
        <dsp:cNvSpPr/>
      </dsp:nvSpPr>
      <dsp:spPr>
        <a:xfrm>
          <a:off x="0" y="3730575"/>
          <a:ext cx="5029199"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Define Key Terms.</a:t>
          </a:r>
        </a:p>
      </dsp:txBody>
      <dsp:txXfrm>
        <a:off x="0" y="3730575"/>
        <a:ext cx="5029199" cy="43056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DA9BA-1C02-4B09-8543-43725B9BB699}">
      <dsp:nvSpPr>
        <dsp:cNvPr id="0" name=""/>
        <dsp:cNvSpPr/>
      </dsp:nvSpPr>
      <dsp:spPr>
        <a:xfrm>
          <a:off x="0" y="55837"/>
          <a:ext cx="5029199" cy="59962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Violations</a:t>
          </a:r>
        </a:p>
      </dsp:txBody>
      <dsp:txXfrm>
        <a:off x="29271" y="85108"/>
        <a:ext cx="4970657" cy="541083"/>
      </dsp:txXfrm>
    </dsp:sp>
    <dsp:sp modelId="{696919B3-1BB9-4AD8-89D6-B321E4CE8960}">
      <dsp:nvSpPr>
        <dsp:cNvPr id="0" name=""/>
        <dsp:cNvSpPr/>
      </dsp:nvSpPr>
      <dsp:spPr>
        <a:xfrm>
          <a:off x="0" y="727462"/>
          <a:ext cx="5029199" cy="59962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Continuing Education</a:t>
          </a:r>
        </a:p>
      </dsp:txBody>
      <dsp:txXfrm>
        <a:off x="29271" y="756733"/>
        <a:ext cx="4970657" cy="541083"/>
      </dsp:txXfrm>
    </dsp:sp>
    <dsp:sp modelId="{47A942F6-847D-4AE7-9CA0-5319E5F60B4F}">
      <dsp:nvSpPr>
        <dsp:cNvPr id="0" name=""/>
        <dsp:cNvSpPr/>
      </dsp:nvSpPr>
      <dsp:spPr>
        <a:xfrm>
          <a:off x="0" y="1398267"/>
          <a:ext cx="5029199" cy="59962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Seller Property Disclosure</a:t>
          </a:r>
        </a:p>
      </dsp:txBody>
      <dsp:txXfrm>
        <a:off x="29271" y="1427538"/>
        <a:ext cx="4970657" cy="541083"/>
      </dsp:txXfrm>
    </dsp:sp>
    <dsp:sp modelId="{6EA3914A-CB7F-4A5E-9543-C3A39D9197C9}">
      <dsp:nvSpPr>
        <dsp:cNvPr id="0" name=""/>
        <dsp:cNvSpPr/>
      </dsp:nvSpPr>
      <dsp:spPr>
        <a:xfrm>
          <a:off x="0" y="1998712"/>
          <a:ext cx="5029199"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Review of Violations, CE &amp; SPD.</a:t>
          </a:r>
        </a:p>
      </dsp:txBody>
      <dsp:txXfrm>
        <a:off x="0" y="1998712"/>
        <a:ext cx="5029199" cy="414000"/>
      </dsp:txXfrm>
    </dsp:sp>
    <dsp:sp modelId="{81203336-F3DE-4B3A-BCF4-0F68C23AC2BB}">
      <dsp:nvSpPr>
        <dsp:cNvPr id="0" name=""/>
        <dsp:cNvSpPr/>
      </dsp:nvSpPr>
      <dsp:spPr>
        <a:xfrm>
          <a:off x="0" y="2433520"/>
          <a:ext cx="5029199" cy="59962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Other</a:t>
          </a:r>
          <a:r>
            <a:rPr lang="en-US" sz="2500" kern="1200" baseline="0" dirty="0"/>
            <a:t> Statutory References</a:t>
          </a:r>
          <a:endParaRPr lang="en-US" sz="2500" kern="1200" dirty="0"/>
        </a:p>
      </dsp:txBody>
      <dsp:txXfrm>
        <a:off x="29271" y="2462791"/>
        <a:ext cx="4970657" cy="541083"/>
      </dsp:txXfrm>
    </dsp:sp>
    <dsp:sp modelId="{782956A5-ADC8-4959-B856-589B9D9B9635}">
      <dsp:nvSpPr>
        <dsp:cNvPr id="0" name=""/>
        <dsp:cNvSpPr/>
      </dsp:nvSpPr>
      <dsp:spPr>
        <a:xfrm>
          <a:off x="0" y="3012337"/>
          <a:ext cx="5029199"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What are SID’s, Homesteads, etc. </a:t>
          </a:r>
        </a:p>
      </dsp:txBody>
      <dsp:txXfrm>
        <a:off x="0" y="3012337"/>
        <a:ext cx="5029199" cy="414000"/>
      </dsp:txXfrm>
    </dsp:sp>
    <dsp:sp modelId="{D64CB5D5-837D-47FC-9E42-A26D800BC695}">
      <dsp:nvSpPr>
        <dsp:cNvPr id="0" name=""/>
        <dsp:cNvSpPr/>
      </dsp:nvSpPr>
      <dsp:spPr>
        <a:xfrm>
          <a:off x="0" y="3420657"/>
          <a:ext cx="5029199" cy="59962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Preparing for the Exam.</a:t>
          </a:r>
        </a:p>
      </dsp:txBody>
      <dsp:txXfrm>
        <a:off x="29271" y="3449928"/>
        <a:ext cx="4970657" cy="541083"/>
      </dsp:txXfrm>
    </dsp:sp>
    <dsp:sp modelId="{08B7B17B-8600-44B0-B235-389E5D71D804}">
      <dsp:nvSpPr>
        <dsp:cNvPr id="0" name=""/>
        <dsp:cNvSpPr/>
      </dsp:nvSpPr>
      <dsp:spPr>
        <a:xfrm>
          <a:off x="0" y="4025962"/>
          <a:ext cx="5029199"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Q&amp;A</a:t>
          </a:r>
        </a:p>
      </dsp:txBody>
      <dsp:txXfrm>
        <a:off x="0" y="4025962"/>
        <a:ext cx="5029199" cy="414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7D088-5C44-4E91-AB3B-CC722809DDD6}">
      <dsp:nvSpPr>
        <dsp:cNvPr id="0" name=""/>
        <dsp:cNvSpPr/>
      </dsp:nvSpPr>
      <dsp:spPr>
        <a:xfrm>
          <a:off x="1354313" y="0"/>
          <a:ext cx="5417256" cy="5417256"/>
        </a:xfrm>
        <a:prstGeom prst="ellipse">
          <a:avLst/>
        </a:prstGeom>
        <a:solidFill>
          <a:schemeClr val="accent4">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Who is NAR?</a:t>
          </a:r>
        </a:p>
      </dsp:txBody>
      <dsp:txXfrm>
        <a:off x="2147652" y="793339"/>
        <a:ext cx="3830578" cy="3830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7D088-5C44-4E91-AB3B-CC722809DDD6}">
      <dsp:nvSpPr>
        <dsp:cNvPr id="0" name=""/>
        <dsp:cNvSpPr/>
      </dsp:nvSpPr>
      <dsp:spPr>
        <a:xfrm>
          <a:off x="1354313" y="0"/>
          <a:ext cx="5417256" cy="5417256"/>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Who is NRA?</a:t>
          </a:r>
        </a:p>
      </dsp:txBody>
      <dsp:txXfrm>
        <a:off x="2147652" y="793339"/>
        <a:ext cx="3830578" cy="38305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942F6-847D-4AE7-9CA0-5319E5F60B4F}">
      <dsp:nvSpPr>
        <dsp:cNvPr id="0" name=""/>
        <dsp:cNvSpPr/>
      </dsp:nvSpPr>
      <dsp:spPr>
        <a:xfrm>
          <a:off x="0" y="160770"/>
          <a:ext cx="5029199" cy="6715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FAIR HOUSING in Today’s World </a:t>
          </a:r>
        </a:p>
      </dsp:txBody>
      <dsp:txXfrm>
        <a:off x="32784" y="193554"/>
        <a:ext cx="4963631" cy="606012"/>
      </dsp:txXfrm>
    </dsp:sp>
    <dsp:sp modelId="{6EA3914A-CB7F-4A5E-9543-C3A39D9197C9}">
      <dsp:nvSpPr>
        <dsp:cNvPr id="0" name=""/>
        <dsp:cNvSpPr/>
      </dsp:nvSpPr>
      <dsp:spPr>
        <a:xfrm>
          <a:off x="0" y="832350"/>
          <a:ext cx="5029199"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Introduction to Fair Housing practices in Real Estate</a:t>
          </a:r>
        </a:p>
      </dsp:txBody>
      <dsp:txXfrm>
        <a:off x="0" y="832350"/>
        <a:ext cx="5029199" cy="695520"/>
      </dsp:txXfrm>
    </dsp:sp>
    <dsp:sp modelId="{81203336-F3DE-4B3A-BCF4-0F68C23AC2BB}">
      <dsp:nvSpPr>
        <dsp:cNvPr id="0" name=""/>
        <dsp:cNvSpPr/>
      </dsp:nvSpPr>
      <dsp:spPr>
        <a:xfrm>
          <a:off x="0" y="1527870"/>
          <a:ext cx="5029199" cy="6715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Key Terms</a:t>
          </a:r>
        </a:p>
      </dsp:txBody>
      <dsp:txXfrm>
        <a:off x="32784" y="1560654"/>
        <a:ext cx="4963631" cy="606012"/>
      </dsp:txXfrm>
    </dsp:sp>
    <dsp:sp modelId="{782956A5-ADC8-4959-B856-589B9D9B9635}">
      <dsp:nvSpPr>
        <dsp:cNvPr id="0" name=""/>
        <dsp:cNvSpPr/>
      </dsp:nvSpPr>
      <dsp:spPr>
        <a:xfrm>
          <a:off x="0" y="2199450"/>
          <a:ext cx="5029199"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Learn key terms and words associated with Fair Housing</a:t>
          </a:r>
        </a:p>
      </dsp:txBody>
      <dsp:txXfrm>
        <a:off x="0" y="2199450"/>
        <a:ext cx="5029199" cy="695520"/>
      </dsp:txXfrm>
    </dsp:sp>
    <dsp:sp modelId="{D64CB5D5-837D-47FC-9E42-A26D800BC695}">
      <dsp:nvSpPr>
        <dsp:cNvPr id="0" name=""/>
        <dsp:cNvSpPr/>
      </dsp:nvSpPr>
      <dsp:spPr>
        <a:xfrm>
          <a:off x="0" y="2894970"/>
          <a:ext cx="5029199" cy="6715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The FAIR HOUSING ACT</a:t>
          </a:r>
        </a:p>
      </dsp:txBody>
      <dsp:txXfrm>
        <a:off x="32784" y="2927754"/>
        <a:ext cx="4963631" cy="606012"/>
      </dsp:txXfrm>
    </dsp:sp>
    <dsp:sp modelId="{08B7B17B-8600-44B0-B235-389E5D71D804}">
      <dsp:nvSpPr>
        <dsp:cNvPr id="0" name=""/>
        <dsp:cNvSpPr/>
      </dsp:nvSpPr>
      <dsp:spPr>
        <a:xfrm>
          <a:off x="0" y="3566550"/>
          <a:ext cx="5029199"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5560" rIns="199136" bIns="35560" numCol="1" spcCol="1270" anchor="t" anchorCtr="0">
          <a:noAutofit/>
        </a:bodyPr>
        <a:lstStyle/>
        <a:p>
          <a:pPr marL="228600" lvl="1" indent="-228600" algn="l" defTabSz="977900">
            <a:lnSpc>
              <a:spcPct val="90000"/>
            </a:lnSpc>
            <a:spcBef>
              <a:spcPct val="0"/>
            </a:spcBef>
            <a:spcAft>
              <a:spcPct val="20000"/>
            </a:spcAft>
            <a:buChar char="•"/>
          </a:pPr>
          <a:endParaRPr lang="en-US" sz="2200" kern="1200" dirty="0"/>
        </a:p>
      </dsp:txBody>
      <dsp:txXfrm>
        <a:off x="0" y="3566550"/>
        <a:ext cx="5029199" cy="4636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942F6-847D-4AE7-9CA0-5319E5F60B4F}">
      <dsp:nvSpPr>
        <dsp:cNvPr id="0" name=""/>
        <dsp:cNvSpPr/>
      </dsp:nvSpPr>
      <dsp:spPr>
        <a:xfrm>
          <a:off x="0" y="622830"/>
          <a:ext cx="5029199" cy="6715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FAIR HOUSING in Today’s World </a:t>
          </a:r>
        </a:p>
      </dsp:txBody>
      <dsp:txXfrm>
        <a:off x="32784" y="655614"/>
        <a:ext cx="4963631" cy="606012"/>
      </dsp:txXfrm>
    </dsp:sp>
    <dsp:sp modelId="{6EA3914A-CB7F-4A5E-9543-C3A39D9197C9}">
      <dsp:nvSpPr>
        <dsp:cNvPr id="0" name=""/>
        <dsp:cNvSpPr/>
      </dsp:nvSpPr>
      <dsp:spPr>
        <a:xfrm>
          <a:off x="0" y="1294410"/>
          <a:ext cx="5029199"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Housing</a:t>
          </a:r>
          <a:r>
            <a:rPr lang="en-US" sz="2200" kern="1200" baseline="0" dirty="0"/>
            <a:t> Problems We Face Today</a:t>
          </a:r>
          <a:endParaRPr lang="en-US" sz="2200" kern="1200" dirty="0"/>
        </a:p>
      </dsp:txBody>
      <dsp:txXfrm>
        <a:off x="0" y="1294410"/>
        <a:ext cx="5029199" cy="463680"/>
      </dsp:txXfrm>
    </dsp:sp>
    <dsp:sp modelId="{81203336-F3DE-4B3A-BCF4-0F68C23AC2BB}">
      <dsp:nvSpPr>
        <dsp:cNvPr id="0" name=""/>
        <dsp:cNvSpPr/>
      </dsp:nvSpPr>
      <dsp:spPr>
        <a:xfrm>
          <a:off x="0" y="1758090"/>
          <a:ext cx="5029199" cy="6715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NREC Role</a:t>
          </a:r>
        </a:p>
      </dsp:txBody>
      <dsp:txXfrm>
        <a:off x="32784" y="1790874"/>
        <a:ext cx="4963631" cy="606012"/>
      </dsp:txXfrm>
    </dsp:sp>
    <dsp:sp modelId="{782956A5-ADC8-4959-B856-589B9D9B9635}">
      <dsp:nvSpPr>
        <dsp:cNvPr id="0" name=""/>
        <dsp:cNvSpPr/>
      </dsp:nvSpPr>
      <dsp:spPr>
        <a:xfrm>
          <a:off x="0" y="2429670"/>
          <a:ext cx="5029199"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Discover what roles NREC plays in NE Fair Housing.</a:t>
          </a:r>
        </a:p>
      </dsp:txBody>
      <dsp:txXfrm>
        <a:off x="0" y="2429670"/>
        <a:ext cx="5029199" cy="695520"/>
      </dsp:txXfrm>
    </dsp:sp>
    <dsp:sp modelId="{3F401F74-9371-4391-9712-684086D2076C}">
      <dsp:nvSpPr>
        <dsp:cNvPr id="0" name=""/>
        <dsp:cNvSpPr/>
      </dsp:nvSpPr>
      <dsp:spPr>
        <a:xfrm>
          <a:off x="0" y="3125190"/>
          <a:ext cx="5029199" cy="6715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HUD Advertising</a:t>
          </a:r>
        </a:p>
      </dsp:txBody>
      <dsp:txXfrm>
        <a:off x="32784" y="3157974"/>
        <a:ext cx="4963631" cy="6060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942F6-847D-4AE7-9CA0-5319E5F60B4F}">
      <dsp:nvSpPr>
        <dsp:cNvPr id="0" name=""/>
        <dsp:cNvSpPr/>
      </dsp:nvSpPr>
      <dsp:spPr>
        <a:xfrm>
          <a:off x="0" y="1380"/>
          <a:ext cx="5029199" cy="6715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Real Estate Law</a:t>
          </a:r>
        </a:p>
      </dsp:txBody>
      <dsp:txXfrm>
        <a:off x="32784" y="34164"/>
        <a:ext cx="4963631" cy="606012"/>
      </dsp:txXfrm>
    </dsp:sp>
    <dsp:sp modelId="{6EA3914A-CB7F-4A5E-9543-C3A39D9197C9}">
      <dsp:nvSpPr>
        <dsp:cNvPr id="0" name=""/>
        <dsp:cNvSpPr/>
      </dsp:nvSpPr>
      <dsp:spPr>
        <a:xfrm>
          <a:off x="0" y="672960"/>
          <a:ext cx="5029199"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Introduction the importance of Real Estate Law.</a:t>
          </a:r>
        </a:p>
      </dsp:txBody>
      <dsp:txXfrm>
        <a:off x="0" y="672960"/>
        <a:ext cx="5029199" cy="695520"/>
      </dsp:txXfrm>
    </dsp:sp>
    <dsp:sp modelId="{81203336-F3DE-4B3A-BCF4-0F68C23AC2BB}">
      <dsp:nvSpPr>
        <dsp:cNvPr id="0" name=""/>
        <dsp:cNvSpPr/>
      </dsp:nvSpPr>
      <dsp:spPr>
        <a:xfrm>
          <a:off x="0" y="1419458"/>
          <a:ext cx="5029199" cy="6715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Nebraska License Law Act</a:t>
          </a:r>
        </a:p>
      </dsp:txBody>
      <dsp:txXfrm>
        <a:off x="32784" y="1452242"/>
        <a:ext cx="4963631" cy="606012"/>
      </dsp:txXfrm>
    </dsp:sp>
    <dsp:sp modelId="{782956A5-ADC8-4959-B856-589B9D9B9635}">
      <dsp:nvSpPr>
        <dsp:cNvPr id="0" name=""/>
        <dsp:cNvSpPr/>
      </dsp:nvSpPr>
      <dsp:spPr>
        <a:xfrm>
          <a:off x="0" y="2040060"/>
          <a:ext cx="5029199"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Learners should be able to interpret basic concepts of Nebraska License Law  Act. </a:t>
          </a:r>
        </a:p>
      </dsp:txBody>
      <dsp:txXfrm>
        <a:off x="0" y="2040060"/>
        <a:ext cx="5029199" cy="1014300"/>
      </dsp:txXfrm>
    </dsp:sp>
    <dsp:sp modelId="{D64CB5D5-837D-47FC-9E42-A26D800BC695}">
      <dsp:nvSpPr>
        <dsp:cNvPr id="0" name=""/>
        <dsp:cNvSpPr/>
      </dsp:nvSpPr>
      <dsp:spPr>
        <a:xfrm>
          <a:off x="0" y="3054360"/>
          <a:ext cx="5029199" cy="6715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Key Terms.</a:t>
          </a:r>
        </a:p>
      </dsp:txBody>
      <dsp:txXfrm>
        <a:off x="32784" y="3087144"/>
        <a:ext cx="4963631" cy="606012"/>
      </dsp:txXfrm>
    </dsp:sp>
    <dsp:sp modelId="{08B7B17B-8600-44B0-B235-389E5D71D804}">
      <dsp:nvSpPr>
        <dsp:cNvPr id="0" name=""/>
        <dsp:cNvSpPr/>
      </dsp:nvSpPr>
      <dsp:spPr>
        <a:xfrm>
          <a:off x="0" y="3725940"/>
          <a:ext cx="5029199"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Define Key Terms.</a:t>
          </a:r>
        </a:p>
      </dsp:txBody>
      <dsp:txXfrm>
        <a:off x="0" y="3725940"/>
        <a:ext cx="5029199" cy="4636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C5844-13DB-438A-989E-15BE54C455FE}">
      <dsp:nvSpPr>
        <dsp:cNvPr id="0" name=""/>
        <dsp:cNvSpPr/>
      </dsp:nvSpPr>
      <dsp:spPr>
        <a:xfrm>
          <a:off x="4095750" y="1047750"/>
          <a:ext cx="2305050" cy="2305050"/>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Constitutions</a:t>
          </a:r>
        </a:p>
      </dsp:txBody>
      <dsp:txXfrm>
        <a:off x="4559168" y="1587697"/>
        <a:ext cx="1378214" cy="1184843"/>
      </dsp:txXfrm>
    </dsp:sp>
    <dsp:sp modelId="{1D87FAA5-DA09-4C7A-A769-C2F0411F24CE}">
      <dsp:nvSpPr>
        <dsp:cNvPr id="0" name=""/>
        <dsp:cNvSpPr/>
      </dsp:nvSpPr>
      <dsp:spPr>
        <a:xfrm>
          <a:off x="4201962" y="655289"/>
          <a:ext cx="2835211" cy="2835211"/>
        </a:xfrm>
        <a:prstGeom prst="circularArrow">
          <a:avLst>
            <a:gd name="adj1" fmla="val 4878"/>
            <a:gd name="adj2" fmla="val 312630"/>
            <a:gd name="adj3" fmla="val 3143041"/>
            <a:gd name="adj4" fmla="val 15220798"/>
            <a:gd name="adj5" fmla="val 569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AC8CEC3D-96F7-401F-9673-3EE7F75C9C5B}" type="datetimeFigureOut">
              <a:rPr lang="en-US"/>
              <a:t>10/2/2024</a:t>
            </a:fld>
            <a:endParaRPr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A98ED8CD-4E4C-49AC-BDC6-2963BA49E54F}" type="slidenum">
              <a:rPr/>
              <a:t>‹#›</a:t>
            </a:fld>
            <a:endParaRPr dirty="0"/>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F032BCF4-D26D-4DAF-9F57-FE1E61FE7935}" type="datetimeFigureOut">
              <a:rPr lang="en-US"/>
              <a:t>10/2/2024</a:t>
            </a:fld>
            <a:endParaRPr dirty="0"/>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5FB91549-43BF-425A-AF25-75262019208C}" type="slidenum">
              <a:rPr/>
              <a:t>‹#›</a:t>
            </a:fld>
            <a:endParaRPr dirty="0"/>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smtClean="0"/>
              <a:t>1</a:t>
            </a:fld>
            <a:endParaRPr lang="en-US" dirty="0"/>
          </a:p>
        </p:txBody>
      </p:sp>
    </p:spTree>
    <p:extLst>
      <p:ext uri="{BB962C8B-B14F-4D97-AF65-F5344CB8AC3E}">
        <p14:creationId xmlns:p14="http://schemas.microsoft.com/office/powerpoint/2010/main" val="227656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smtClean="0"/>
              <a:t>2</a:t>
            </a:fld>
            <a:endParaRPr lang="en-US" dirty="0"/>
          </a:p>
        </p:txBody>
      </p:sp>
    </p:spTree>
    <p:extLst>
      <p:ext uri="{BB962C8B-B14F-4D97-AF65-F5344CB8AC3E}">
        <p14:creationId xmlns:p14="http://schemas.microsoft.com/office/powerpoint/2010/main" val="2927687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smtClean="0"/>
              <a:t>4</a:t>
            </a:fld>
            <a:endParaRPr lang="en-US" dirty="0"/>
          </a:p>
        </p:txBody>
      </p:sp>
    </p:spTree>
    <p:extLst>
      <p:ext uri="{BB962C8B-B14F-4D97-AF65-F5344CB8AC3E}">
        <p14:creationId xmlns:p14="http://schemas.microsoft.com/office/powerpoint/2010/main" val="2765632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10"/>
          </p:nvPr>
        </p:nvSpPr>
        <p:spPr/>
        <p:txBody>
          <a:bodyPr/>
          <a:lstStyle/>
          <a:p>
            <a:fld id="{A0D00EA6-0821-4AC5-933C-321AA6545349}" type="slidenum">
              <a:rPr/>
              <a:t>26</a:t>
            </a:fld>
            <a:endParaRPr dirty="0"/>
          </a:p>
        </p:txBody>
      </p:sp>
    </p:spTree>
    <p:extLst>
      <p:ext uri="{BB962C8B-B14F-4D97-AF65-F5344CB8AC3E}">
        <p14:creationId xmlns:p14="http://schemas.microsoft.com/office/powerpoint/2010/main" val="4010772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10"/>
          </p:nvPr>
        </p:nvSpPr>
        <p:spPr/>
        <p:txBody>
          <a:bodyPr/>
          <a:lstStyle/>
          <a:p>
            <a:fld id="{A0D00EA6-0821-4AC5-933C-321AA6545349}" type="slidenum">
              <a:rPr/>
              <a:t>180</a:t>
            </a:fld>
            <a:endParaRPr dirty="0"/>
          </a:p>
        </p:txBody>
      </p:sp>
    </p:spTree>
    <p:extLst>
      <p:ext uri="{BB962C8B-B14F-4D97-AF65-F5344CB8AC3E}">
        <p14:creationId xmlns:p14="http://schemas.microsoft.com/office/powerpoint/2010/main" val="3813299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pic>
        <p:nvPicPr>
          <p:cNvPr id="5" name="Picture 4" descr="Looking up to clouds and blue sky surrounded by glass-walled building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sp>
        <p:nvSpPr>
          <p:cNvPr id="2" name="Title 1"/>
          <p:cNvSpPr>
            <a:spLocks noGrp="1"/>
          </p:cNvSpPr>
          <p:nvPr>
            <p:ph type="ctrTitle"/>
          </p:nvPr>
        </p:nvSpPr>
        <p:spPr>
          <a:xfrm>
            <a:off x="608013" y="685801"/>
            <a:ext cx="3962400" cy="4724399"/>
          </a:xfrm>
        </p:spPr>
        <p:txBody>
          <a:bodyPr>
            <a:normAutofit/>
          </a:bodyPr>
          <a:lstStyle>
            <a:lvl1pPr>
              <a:defRPr sz="4800"/>
            </a:lvl1pPr>
          </a:lstStyle>
          <a:p>
            <a:r>
              <a:rPr lang="en-US"/>
              <a:t>Click to edit Master title style</a:t>
            </a:r>
            <a:endParaRPr/>
          </a:p>
        </p:txBody>
      </p:sp>
      <p:sp>
        <p:nvSpPr>
          <p:cNvPr id="3" name="Subtitle 2"/>
          <p:cNvSpPr>
            <a:spLocks noGrp="1"/>
          </p:cNvSpPr>
          <p:nvPr>
            <p:ph type="subTitle" idx="1"/>
          </p:nvPr>
        </p:nvSpPr>
        <p:spPr>
          <a:xfrm>
            <a:off x="608013" y="5410200"/>
            <a:ext cx="3962400" cy="7620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Date Placeholder 7"/>
          <p:cNvSpPr>
            <a:spLocks noGrp="1"/>
          </p:cNvSpPr>
          <p:nvPr>
            <p:ph type="dt" sz="half" idx="10"/>
          </p:nvPr>
        </p:nvSpPr>
        <p:spPr/>
        <p:txBody>
          <a:bodyPr/>
          <a:lstStyle/>
          <a:p>
            <a:fld id="{EE6A8F1A-16C5-4820-B461-DA09196D8111}" type="datetime1">
              <a:rPr lang="en-US" smtClean="0"/>
              <a:t>10/2/2024</a:t>
            </a:fld>
            <a:endParaRPr dirty="0"/>
          </a:p>
        </p:txBody>
      </p:sp>
      <p:sp>
        <p:nvSpPr>
          <p:cNvPr id="9" name="Footer Placeholder 8"/>
          <p:cNvSpPr>
            <a:spLocks noGrp="1"/>
          </p:cNvSpPr>
          <p:nvPr>
            <p:ph type="ftr" sz="quarter" idx="11"/>
          </p:nvPr>
        </p:nvSpPr>
        <p:spPr/>
        <p:txBody>
          <a:bodyPr/>
          <a:lstStyle/>
          <a:p>
            <a:r>
              <a:rPr lang="en-US"/>
              <a:t>PPT_NREC2015.mjf</a:t>
            </a:r>
            <a:endParaRPr dirty="0"/>
          </a:p>
        </p:txBody>
      </p:sp>
      <p:sp>
        <p:nvSpPr>
          <p:cNvPr id="10" name="Slide Number Placeholder 9"/>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val="2734839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24C5D90-3148-47F0-A7DB-11DFF9F03E8D}" type="datetime1">
              <a:rPr lang="en-US" smtClean="0"/>
              <a:t>10/2/2024</a:t>
            </a:fld>
            <a:endParaRPr dirty="0"/>
          </a:p>
        </p:txBody>
      </p:sp>
      <p:sp>
        <p:nvSpPr>
          <p:cNvPr id="5" name="Footer Placeholder 4"/>
          <p:cNvSpPr>
            <a:spLocks noGrp="1"/>
          </p:cNvSpPr>
          <p:nvPr>
            <p:ph type="ftr" sz="quarter" idx="11"/>
          </p:nvPr>
        </p:nvSpPr>
        <p:spPr/>
        <p:txBody>
          <a:bodyPr/>
          <a:lstStyle/>
          <a:p>
            <a:r>
              <a:rPr lang="en-US"/>
              <a:t>PPT_NREC2015.mjf</a:t>
            </a:r>
            <a:endParaRPr dirty="0"/>
          </a:p>
        </p:txBody>
      </p:sp>
      <p:sp>
        <p:nvSpPr>
          <p:cNvPr id="6" name="Slide Number Placeholder 5"/>
          <p:cNvSpPr>
            <a:spLocks noGrp="1"/>
          </p:cNvSpPr>
          <p:nvPr>
            <p:ph type="sldNum" sz="quarter" idx="12"/>
          </p:nvPr>
        </p:nvSpPr>
        <p:spPr/>
        <p:txBody>
          <a:bodyPr/>
          <a:lstStyle/>
          <a:p>
            <a:fld id="{A3F31473-23EB-4724-8B59-FE6D21D89FA4}" type="slidenum">
              <a:rPr/>
              <a:t>‹#›</a:t>
            </a:fld>
            <a:endParaRPr dirty="0"/>
          </a:p>
        </p:txBody>
      </p:sp>
    </p:spTree>
    <p:extLst>
      <p:ext uri="{BB962C8B-B14F-4D97-AF65-F5344CB8AC3E}">
        <p14:creationId xmlns:p14="http://schemas.microsoft.com/office/powerpoint/2010/main" val="21762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2"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685800"/>
            <a:ext cx="9474253" cy="5486400"/>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CF6F6FB-7311-4E56-8762-F58F44D7B0CE}" type="datetime1">
              <a:rPr lang="en-US" smtClean="0"/>
              <a:t>10/2/2024</a:t>
            </a:fld>
            <a:endParaRPr dirty="0"/>
          </a:p>
        </p:txBody>
      </p:sp>
      <p:sp>
        <p:nvSpPr>
          <p:cNvPr id="5" name="Footer Placeholder 4"/>
          <p:cNvSpPr>
            <a:spLocks noGrp="1"/>
          </p:cNvSpPr>
          <p:nvPr>
            <p:ph type="ftr" sz="quarter" idx="11"/>
          </p:nvPr>
        </p:nvSpPr>
        <p:spPr/>
        <p:txBody>
          <a:bodyPr/>
          <a:lstStyle/>
          <a:p>
            <a:r>
              <a:rPr lang="en-US"/>
              <a:t>PPT_NREC2015.mjf</a:t>
            </a:r>
            <a:endParaRPr dirty="0"/>
          </a:p>
        </p:txBody>
      </p:sp>
      <p:sp>
        <p:nvSpPr>
          <p:cNvPr id="6" name="Slide Number Placeholder 5"/>
          <p:cNvSpPr>
            <a:spLocks noGrp="1"/>
          </p:cNvSpPr>
          <p:nvPr>
            <p:ph type="sldNum" sz="quarter" idx="12"/>
          </p:nvPr>
        </p:nvSpPr>
        <p:spPr/>
        <p:txBody>
          <a:bodyPr/>
          <a:lstStyle/>
          <a:p>
            <a:fld id="{A3F31473-23EB-4724-8B59-FE6D21D89FA4}" type="slidenum">
              <a:rPr/>
              <a:t>‹#›</a:t>
            </a:fld>
            <a:endParaRPr dirty="0"/>
          </a:p>
        </p:txBody>
      </p:sp>
    </p:spTree>
    <p:extLst>
      <p:ext uri="{BB962C8B-B14F-4D97-AF65-F5344CB8AC3E}">
        <p14:creationId xmlns:p14="http://schemas.microsoft.com/office/powerpoint/2010/main" val="385005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96BCD5A-CB0F-4838-B8A2-B5CE3AFD55EE}" type="datetime1">
              <a:rPr lang="en-US" smtClean="0"/>
              <a:t>10/2/2024</a:t>
            </a:fld>
            <a:endParaRPr dirty="0"/>
          </a:p>
        </p:txBody>
      </p:sp>
      <p:sp>
        <p:nvSpPr>
          <p:cNvPr id="5" name="Footer Placeholder 4"/>
          <p:cNvSpPr>
            <a:spLocks noGrp="1"/>
          </p:cNvSpPr>
          <p:nvPr>
            <p:ph type="ftr" sz="quarter" idx="11"/>
          </p:nvPr>
        </p:nvSpPr>
        <p:spPr/>
        <p:txBody>
          <a:bodyPr/>
          <a:lstStyle/>
          <a:p>
            <a:r>
              <a:rPr lang="en-US"/>
              <a:t>PPT_NREC2015.mjf</a:t>
            </a:r>
            <a:endParaRPr dirty="0"/>
          </a:p>
        </p:txBody>
      </p:sp>
      <p:sp>
        <p:nvSpPr>
          <p:cNvPr id="6" name="Slide Number Placeholder 5"/>
          <p:cNvSpPr>
            <a:spLocks noGrp="1"/>
          </p:cNvSpPr>
          <p:nvPr>
            <p:ph type="sldNum" sz="quarter" idx="12"/>
          </p:nvPr>
        </p:nvSpPr>
        <p:spPr/>
        <p:txBody>
          <a:bodyPr/>
          <a:lstStyle/>
          <a:p>
            <a:fld id="{A3F31473-23EB-4724-8B59-FE6D21D89FA4}" type="slidenum">
              <a:rPr/>
              <a:t>‹#›</a:t>
            </a:fld>
            <a:endParaRPr dirty="0"/>
          </a:p>
        </p:txBody>
      </p:sp>
    </p:spTree>
    <p:extLst>
      <p:ext uri="{BB962C8B-B14F-4D97-AF65-F5344CB8AC3E}">
        <p14:creationId xmlns:p14="http://schemas.microsoft.com/office/powerpoint/2010/main" val="313786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90800"/>
            <a:ext cx="8229599" cy="28194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606425" y="5410200"/>
            <a:ext cx="8231187" cy="762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2DA5622A-8F3E-401C-ACED-A919E6CB7C9F}" type="datetime1">
              <a:rPr lang="en-US" smtClean="0"/>
              <a:t>10/2/2024</a:t>
            </a:fld>
            <a:endParaRPr dirty="0"/>
          </a:p>
        </p:txBody>
      </p:sp>
      <p:sp>
        <p:nvSpPr>
          <p:cNvPr id="8" name="Footer Placeholder 7"/>
          <p:cNvSpPr>
            <a:spLocks noGrp="1"/>
          </p:cNvSpPr>
          <p:nvPr>
            <p:ph type="ftr" sz="quarter" idx="11"/>
          </p:nvPr>
        </p:nvSpPr>
        <p:spPr/>
        <p:txBody>
          <a:bodyPr/>
          <a:lstStyle/>
          <a:p>
            <a:r>
              <a:rPr lang="en-US"/>
              <a:t>PPT_NREC2015.mjf</a:t>
            </a:r>
            <a:endParaRPr dirty="0"/>
          </a:p>
        </p:txBody>
      </p:sp>
      <p:sp>
        <p:nvSpPr>
          <p:cNvPr id="9" name="Slide Number Placeholder 8"/>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val="3225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685800"/>
            <a:ext cx="5029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51614" y="685800"/>
            <a:ext cx="5029199"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17A7BC6-C898-4382-B7EE-5290D61E3516}" type="datetime1">
              <a:rPr lang="en-US" smtClean="0"/>
              <a:t>10/2/2024</a:t>
            </a:fld>
            <a:endParaRPr dirty="0"/>
          </a:p>
        </p:txBody>
      </p:sp>
      <p:sp>
        <p:nvSpPr>
          <p:cNvPr id="6" name="Footer Placeholder 5"/>
          <p:cNvSpPr>
            <a:spLocks noGrp="1"/>
          </p:cNvSpPr>
          <p:nvPr>
            <p:ph type="ftr" sz="quarter" idx="11"/>
          </p:nvPr>
        </p:nvSpPr>
        <p:spPr/>
        <p:txBody>
          <a:bodyPr/>
          <a:lstStyle/>
          <a:p>
            <a:r>
              <a:rPr lang="en-US"/>
              <a:t>PPT_NREC2015.mjf</a:t>
            </a:r>
            <a:endParaRPr dirty="0"/>
          </a:p>
        </p:txBody>
      </p:sp>
      <p:sp>
        <p:nvSpPr>
          <p:cNvPr id="7" name="Slide Number Placeholder 6"/>
          <p:cNvSpPr>
            <a:spLocks noGrp="1"/>
          </p:cNvSpPr>
          <p:nvPr>
            <p:ph type="sldNum" sz="quarter" idx="12"/>
          </p:nvPr>
        </p:nvSpPr>
        <p:spPr/>
        <p:txBody>
          <a:bodyPr/>
          <a:lstStyle/>
          <a:p>
            <a:fld id="{A3F31473-23EB-4724-8B59-FE6D21D89FA4}" type="slidenum">
              <a:rPr/>
              <a:t>‹#›</a:t>
            </a:fld>
            <a:endParaRPr dirty="0"/>
          </a:p>
        </p:txBody>
      </p:sp>
    </p:spTree>
    <p:extLst>
      <p:ext uri="{BB962C8B-B14F-4D97-AF65-F5344CB8AC3E}">
        <p14:creationId xmlns:p14="http://schemas.microsoft.com/office/powerpoint/2010/main" val="38970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664"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664"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551613"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0025"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1B344FE7-4B7C-4D2B-B19F-FB7E4A4788D7}" type="datetime1">
              <a:rPr lang="en-US" smtClean="0"/>
              <a:t>10/2/2024</a:t>
            </a:fld>
            <a:endParaRPr dirty="0"/>
          </a:p>
        </p:txBody>
      </p:sp>
      <p:sp>
        <p:nvSpPr>
          <p:cNvPr id="8" name="Footer Placeholder 7"/>
          <p:cNvSpPr>
            <a:spLocks noGrp="1"/>
          </p:cNvSpPr>
          <p:nvPr>
            <p:ph type="ftr" sz="quarter" idx="11"/>
          </p:nvPr>
        </p:nvSpPr>
        <p:spPr/>
        <p:txBody>
          <a:bodyPr/>
          <a:lstStyle/>
          <a:p>
            <a:r>
              <a:rPr lang="en-US"/>
              <a:t>PPT_NREC2015.mjf</a:t>
            </a:r>
            <a:endParaRPr dirty="0"/>
          </a:p>
        </p:txBody>
      </p:sp>
      <p:sp>
        <p:nvSpPr>
          <p:cNvPr id="9" name="Slide Number Placeholder 8"/>
          <p:cNvSpPr>
            <a:spLocks noGrp="1"/>
          </p:cNvSpPr>
          <p:nvPr>
            <p:ph type="sldNum" sz="quarter" idx="12"/>
          </p:nvPr>
        </p:nvSpPr>
        <p:spPr/>
        <p:txBody>
          <a:bodyPr/>
          <a:lstStyle/>
          <a:p>
            <a:fld id="{A3F31473-23EB-4724-8B59-FE6D21D89FA4}" type="slidenum">
              <a:rPr/>
              <a:t>‹#›</a:t>
            </a:fld>
            <a:endParaRPr dirty="0"/>
          </a:p>
        </p:txBody>
      </p:sp>
    </p:spTree>
    <p:extLst>
      <p:ext uri="{BB962C8B-B14F-4D97-AF65-F5344CB8AC3E}">
        <p14:creationId xmlns:p14="http://schemas.microsoft.com/office/powerpoint/2010/main" val="51309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5A1D7AE-6FDA-4CC4-9EBF-83920C1689A8}" type="datetime1">
              <a:rPr lang="en-US" smtClean="0"/>
              <a:t>10/2/2024</a:t>
            </a:fld>
            <a:endParaRPr dirty="0"/>
          </a:p>
        </p:txBody>
      </p:sp>
      <p:sp>
        <p:nvSpPr>
          <p:cNvPr id="4" name="Footer Placeholder 3"/>
          <p:cNvSpPr>
            <a:spLocks noGrp="1"/>
          </p:cNvSpPr>
          <p:nvPr>
            <p:ph type="ftr" sz="quarter" idx="11"/>
          </p:nvPr>
        </p:nvSpPr>
        <p:spPr/>
        <p:txBody>
          <a:bodyPr/>
          <a:lstStyle/>
          <a:p>
            <a:r>
              <a:rPr lang="en-US"/>
              <a:t>PPT_NREC2015.mjf</a:t>
            </a:r>
            <a:endParaRPr dirty="0"/>
          </a:p>
        </p:txBody>
      </p:sp>
      <p:sp>
        <p:nvSpPr>
          <p:cNvPr id="5" name="Slide Number Placeholder 4"/>
          <p:cNvSpPr>
            <a:spLocks noGrp="1"/>
          </p:cNvSpPr>
          <p:nvPr>
            <p:ph type="sldNum" sz="quarter" idx="12"/>
          </p:nvPr>
        </p:nvSpPr>
        <p:spPr/>
        <p:txBody>
          <a:bodyPr/>
          <a:lstStyle/>
          <a:p>
            <a:fld id="{A3F31473-23EB-4724-8B59-FE6D21D89FA4}" type="slidenum">
              <a:rPr/>
              <a:t>‹#›</a:t>
            </a:fld>
            <a:endParaRPr dirty="0"/>
          </a:p>
        </p:txBody>
      </p:sp>
    </p:spTree>
    <p:extLst>
      <p:ext uri="{BB962C8B-B14F-4D97-AF65-F5344CB8AC3E}">
        <p14:creationId xmlns:p14="http://schemas.microsoft.com/office/powerpoint/2010/main" val="31344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78209-38E6-40A8-8E33-19111E43DC9E}" type="datetime1">
              <a:rPr lang="en-US" smtClean="0"/>
              <a:t>10/2/2024</a:t>
            </a:fld>
            <a:endParaRPr dirty="0"/>
          </a:p>
        </p:txBody>
      </p:sp>
      <p:sp>
        <p:nvSpPr>
          <p:cNvPr id="3" name="Footer Placeholder 2"/>
          <p:cNvSpPr>
            <a:spLocks noGrp="1"/>
          </p:cNvSpPr>
          <p:nvPr>
            <p:ph type="ftr" sz="quarter" idx="11"/>
          </p:nvPr>
        </p:nvSpPr>
        <p:spPr/>
        <p:txBody>
          <a:bodyPr/>
          <a:lstStyle/>
          <a:p>
            <a:r>
              <a:rPr lang="en-US"/>
              <a:t>PPT_NREC2015.mjf</a:t>
            </a:r>
            <a:endParaRPr dirty="0"/>
          </a:p>
        </p:txBody>
      </p:sp>
      <p:sp>
        <p:nvSpPr>
          <p:cNvPr id="4" name="Slide Number Placeholder 3"/>
          <p:cNvSpPr>
            <a:spLocks noGrp="1"/>
          </p:cNvSpPr>
          <p:nvPr>
            <p:ph type="sldNum" sz="quarter" idx="12"/>
          </p:nvPr>
        </p:nvSpPr>
        <p:spPr/>
        <p:txBody>
          <a:bodyPr/>
          <a:lstStyle/>
          <a:p>
            <a:fld id="{A3F31473-23EB-4724-8B59-FE6D21D89FA4}" type="slidenum">
              <a:rPr/>
              <a:t>‹#›</a:t>
            </a:fld>
            <a:endParaRPr dirty="0"/>
          </a:p>
        </p:txBody>
      </p:sp>
    </p:spTree>
    <p:extLst>
      <p:ext uri="{BB962C8B-B14F-4D97-AF65-F5344CB8AC3E}">
        <p14:creationId xmlns:p14="http://schemas.microsoft.com/office/powerpoint/2010/main" val="191031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212" y="685800"/>
            <a:ext cx="6704171" cy="5486400"/>
          </a:xfrm>
        </p:spPr>
        <p:txBody>
          <a:bodyPr>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E10282-6546-486A-85DC-6C998A8210F4}" type="datetime1">
              <a:rPr lang="en-US" smtClean="0"/>
              <a:t>10/2/2024</a:t>
            </a:fld>
            <a:endParaRPr dirty="0"/>
          </a:p>
        </p:txBody>
      </p:sp>
      <p:sp>
        <p:nvSpPr>
          <p:cNvPr id="6" name="Footer Placeholder 5"/>
          <p:cNvSpPr>
            <a:spLocks noGrp="1"/>
          </p:cNvSpPr>
          <p:nvPr>
            <p:ph type="ftr" sz="quarter" idx="11"/>
          </p:nvPr>
        </p:nvSpPr>
        <p:spPr/>
        <p:txBody>
          <a:bodyPr/>
          <a:lstStyle/>
          <a:p>
            <a:r>
              <a:rPr lang="en-US"/>
              <a:t>PPT_NREC2015.mjf</a:t>
            </a:r>
            <a:endParaRPr dirty="0"/>
          </a:p>
        </p:txBody>
      </p:sp>
      <p:sp>
        <p:nvSpPr>
          <p:cNvPr id="7" name="Slide Number Placeholder 6"/>
          <p:cNvSpPr>
            <a:spLocks noGrp="1"/>
          </p:cNvSpPr>
          <p:nvPr>
            <p:ph type="sldNum" sz="quarter" idx="12"/>
          </p:nvPr>
        </p:nvSpPr>
        <p:spPr/>
        <p:txBody>
          <a:bodyPr/>
          <a:lstStyle/>
          <a:p>
            <a:fld id="{A3F31473-23EB-4724-8B59-FE6D21D89FA4}" type="slidenum">
              <a:rPr/>
              <a:t>‹#›</a:t>
            </a:fld>
            <a:endParaRPr dirty="0"/>
          </a:p>
        </p:txBody>
      </p:sp>
    </p:spTree>
    <p:extLst>
      <p:ext uri="{BB962C8B-B14F-4D97-AF65-F5344CB8AC3E}">
        <p14:creationId xmlns:p14="http://schemas.microsoft.com/office/powerpoint/2010/main" val="223472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rmAutofit/>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a:off x="4875213" y="685800"/>
            <a:ext cx="670560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9270D9-B9DD-42C0-B622-F49E2FFBA17A}" type="datetime1">
              <a:rPr lang="en-US" smtClean="0"/>
              <a:t>10/2/2024</a:t>
            </a:fld>
            <a:endParaRPr dirty="0"/>
          </a:p>
        </p:txBody>
      </p:sp>
      <p:sp>
        <p:nvSpPr>
          <p:cNvPr id="6" name="Footer Placeholder 5"/>
          <p:cNvSpPr>
            <a:spLocks noGrp="1"/>
          </p:cNvSpPr>
          <p:nvPr>
            <p:ph type="ftr" sz="quarter" idx="11"/>
          </p:nvPr>
        </p:nvSpPr>
        <p:spPr/>
        <p:txBody>
          <a:bodyPr/>
          <a:lstStyle/>
          <a:p>
            <a:r>
              <a:rPr lang="en-US"/>
              <a:t>PPT_NREC2015.mjf</a:t>
            </a:r>
            <a:endParaRPr dirty="0"/>
          </a:p>
        </p:txBody>
      </p:sp>
      <p:sp>
        <p:nvSpPr>
          <p:cNvPr id="7" name="Slide Number Placeholder 6"/>
          <p:cNvSpPr>
            <a:spLocks noGrp="1"/>
          </p:cNvSpPr>
          <p:nvPr>
            <p:ph type="sldNum" sz="quarter" idx="12"/>
          </p:nvPr>
        </p:nvSpPr>
        <p:spPr/>
        <p:txBody>
          <a:bodyPr/>
          <a:lstStyle/>
          <a:p>
            <a:fld id="{A3F31473-23EB-4724-8B59-FE6D21D89FA4}" type="slidenum">
              <a:rPr/>
              <a:t>‹#›</a:t>
            </a:fld>
            <a:endParaRPr dirty="0"/>
          </a:p>
        </p:txBody>
      </p:sp>
    </p:spTree>
    <p:extLst>
      <p:ext uri="{BB962C8B-B14F-4D97-AF65-F5344CB8AC3E}">
        <p14:creationId xmlns:p14="http://schemas.microsoft.com/office/powerpoint/2010/main" val="33520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rgbClr val="8C8C8C"/>
                </a:solidFill>
              </a:defRPr>
            </a:lvl1pPr>
          </a:lstStyle>
          <a:p>
            <a:fld id="{4FA597CC-CDA8-4166-9CF3-F1B0FAA55136}" type="datetime1">
              <a:rPr lang="en-US" smtClean="0"/>
              <a:t>10/2/2024</a:t>
            </a:fld>
            <a:endParaRPr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rgbClr val="8C8C8C"/>
                </a:solidFill>
              </a:defRPr>
            </a:lvl1pPr>
          </a:lstStyle>
          <a:p>
            <a:r>
              <a:rPr lang="en-US"/>
              <a:t>PPT_NREC2015.mjf</a:t>
            </a:r>
            <a:endParaRPr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rgbClr val="8C8C8C"/>
                </a:solidFill>
              </a:defRPr>
            </a:lvl1pPr>
          </a:lstStyle>
          <a:p>
            <a:fld id="{A3F31473-23EB-4724-8B59-FE6D21D89FA4}" type="slidenum">
              <a:rPr/>
              <a:pPr/>
              <a:t>‹#›</a:t>
            </a:fld>
            <a:endParaRPr dirty="0"/>
          </a:p>
        </p:txBody>
      </p:sp>
    </p:spTree>
    <p:extLst>
      <p:ext uri="{BB962C8B-B14F-4D97-AF65-F5344CB8AC3E}">
        <p14:creationId xmlns:p14="http://schemas.microsoft.com/office/powerpoint/2010/main" val="34492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hyperlink" Target="http://www.nrec.ne.gov/" TargetMode="External"/><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8.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8.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hyperlink" Target="http://www.nrec.ne.gov/" TargetMode="External"/><Relationship Id="rId2" Type="http://schemas.openxmlformats.org/officeDocument/2006/relationships/diagramData" Target="../diagrams/data24.xml"/><Relationship Id="rId1" Type="http://schemas.openxmlformats.org/officeDocument/2006/relationships/slideLayout" Target="../slideLayouts/slideLayout4.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www.nrec.ne.gov/legal/trustaccountinfo.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1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14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4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14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4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hyperlink" Target="http://www.nrec.ne.gov/" TargetMode="External"/><Relationship Id="rId2" Type="http://schemas.openxmlformats.org/officeDocument/2006/relationships/diagramData" Target="../diagrams/data30.xml"/><Relationship Id="rId1" Type="http://schemas.openxmlformats.org/officeDocument/2006/relationships/slideLayout" Target="../slideLayouts/slideLayout4.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5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8.xml"/></Relationships>
</file>

<file path=ppt/slides/_rels/slide1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162.xml.rels><?xml version="1.0" encoding="UTF-8" standalone="yes"?>
<Relationships xmlns="http://schemas.openxmlformats.org/package/2006/relationships"><Relationship Id="rId2" Type="http://schemas.openxmlformats.org/officeDocument/2006/relationships/hyperlink" Target="https://nrec.nebraska.gov/legal/policyinterpretation.html#PI42" TargetMode="External"/><Relationship Id="rId1" Type="http://schemas.openxmlformats.org/officeDocument/2006/relationships/slideLayout" Target="../slideLayouts/slideLayout8.xml"/></Relationships>
</file>

<file path=ppt/slides/_rels/slide1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hyperlink" Target="http://www.nrec.ne.gov/" TargetMode="External"/><Relationship Id="rId2" Type="http://schemas.openxmlformats.org/officeDocument/2006/relationships/diagramData" Target="../diagrams/data31.xml"/><Relationship Id="rId1" Type="http://schemas.openxmlformats.org/officeDocument/2006/relationships/slideLayout" Target="../slideLayouts/slideLayout4.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7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79.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8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18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hyperlink" Target="http://www.nrec.ne.gov/" TargetMode="External"/><Relationship Id="rId2" Type="http://schemas.openxmlformats.org/officeDocument/2006/relationships/diagramData" Target="../diagrams/data32.xml"/><Relationship Id="rId1" Type="http://schemas.openxmlformats.org/officeDocument/2006/relationships/slideLayout" Target="../slideLayouts/slideLayout4.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www.pearsonvue.com/ne/realestate" TargetMode="External"/><Relationship Id="rId1" Type="http://schemas.openxmlformats.org/officeDocument/2006/relationships/slideLayout" Target="../slideLayouts/slideLayout5.xml"/></Relationships>
</file>

<file path=ppt/slides/_rels/slide20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3" Type="http://schemas.openxmlformats.org/officeDocument/2006/relationships/hyperlink" Target="http://www.nrec.ne.gov/legal/trustaccountinfo.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hyperlink" Target="http://www.nrec.ne.gov/" TargetMode="External"/><Relationship Id="rId2" Type="http://schemas.openxmlformats.org/officeDocument/2006/relationships/diagramData" Target="../diagrams/data33.xml"/><Relationship Id="rId1" Type="http://schemas.openxmlformats.org/officeDocument/2006/relationships/slideLayout" Target="../slideLayouts/slideLayout4.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0.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21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2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hyperlink" Target="http://www.goamp.com/" TargetMode="External"/><Relationship Id="rId1" Type="http://schemas.openxmlformats.org/officeDocument/2006/relationships/slideLayout" Target="../slideLayouts/slideLayout5.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www.google.com/?gws_rd=ssl"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www.nrec.ne.gov/" TargetMode="Externa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s://youtu.be/vNmVk0zzrqw?si=iWKRqfICe630gwP7"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wikopedia.com/" TargetMode="External"/><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wikapedia.com/" TargetMode="External"/><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www.wikapedia.com/" TargetMode="External"/><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nrec.ne.gov/" TargetMode="Externa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hyperlink" Target="http://www.nrec.ne.gov/"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google.com/" TargetMode="Externa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hyperlink" Target="http://www.wikapedia.or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wikapedia.or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wikapedia.or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hyperlink" Target="http://www.nrec.ne.gov/" TargetMode="Externa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hyperlink" Target="https://www.politico.com/news/2024/08/26/california-undocumented-immigrants-homes-00176253" TargetMode="External"/><Relationship Id="rId2" Type="http://schemas.openxmlformats.org/officeDocument/2006/relationships/hyperlink" Target="https://www.katv.com/news/nation-world/california-advances-0-down-no-payment-home-loans-for-undocumented-immigrants-cost-pressures-appropriations-committee-analysis-household-income-assistance-program" TargetMode="External"/><Relationship Id="rId1" Type="http://schemas.openxmlformats.org/officeDocument/2006/relationships/slideLayout" Target="../slideLayouts/slideLayout9.xml"/><Relationship Id="rId5" Type="http://schemas.openxmlformats.org/officeDocument/2006/relationships/image" Target="../media/image22.jpeg"/><Relationship Id="rId4" Type="http://schemas.openxmlformats.org/officeDocument/2006/relationships/hyperlink" Target="https://www.newsweek.com/california-mortgages-program-illegal-immigrants-no-down-payments-deposit-1942983"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legal-dictionary.thefreedictionary.com/Trespass" TargetMode="Externa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hyperlink" Target="http://www.hud.gov/"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hyperlink" Target="http://www.neoc.ne.gov/" TargetMode="External"/><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hyperlink" Target="http://www.nrec.ne.gov/" TargetMode="Externa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NEBRASKA LICENSE LAW COURSE</a:t>
            </a:r>
            <a:br>
              <a:rPr lang="en-US" dirty="0"/>
            </a:br>
            <a:r>
              <a:rPr lang="en-US" dirty="0"/>
              <a:t>2024</a:t>
            </a:r>
          </a:p>
        </p:txBody>
      </p:sp>
      <p:sp>
        <p:nvSpPr>
          <p:cNvPr id="3" name="Subtitle 2"/>
          <p:cNvSpPr>
            <a:spLocks noGrp="1"/>
          </p:cNvSpPr>
          <p:nvPr>
            <p:ph type="subTitle" idx="1"/>
          </p:nvPr>
        </p:nvSpPr>
        <p:spPr>
          <a:xfrm>
            <a:off x="608013" y="5410200"/>
            <a:ext cx="3962400" cy="1143000"/>
          </a:xfrm>
        </p:spPr>
        <p:txBody>
          <a:bodyPr>
            <a:normAutofit/>
          </a:bodyPr>
          <a:lstStyle/>
          <a:p>
            <a:r>
              <a:rPr lang="en-US" dirty="0"/>
              <a:t>Written by: Mari Jo Mentzer Real Estate Kinetics</a:t>
            </a:r>
          </a:p>
          <a:p>
            <a:r>
              <a:rPr lang="en-US" dirty="0"/>
              <a:t>Updated by NREC</a:t>
            </a:r>
          </a:p>
        </p:txBody>
      </p:sp>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812" y="533400"/>
            <a:ext cx="6667500" cy="4445000"/>
          </a:xfrm>
          <a:prstGeom prst="rect">
            <a:avLst/>
          </a:prstGeom>
        </p:spPr>
      </p:pic>
      <p:sp>
        <p:nvSpPr>
          <p:cNvPr id="6" name="Title 5"/>
          <p:cNvSpPr>
            <a:spLocks noGrp="1"/>
          </p:cNvSpPr>
          <p:nvPr>
            <p:ph type="title"/>
          </p:nvPr>
        </p:nvSpPr>
        <p:spPr/>
        <p:txBody>
          <a:bodyPr/>
          <a:lstStyle/>
          <a:p>
            <a:r>
              <a:rPr lang="en-US" dirty="0"/>
              <a:t>The Real Estate Agent’s Best Friend!</a:t>
            </a:r>
          </a:p>
        </p:txBody>
      </p:sp>
      <p:sp>
        <p:nvSpPr>
          <p:cNvPr id="7" name="Content Placeholder 6"/>
          <p:cNvSpPr>
            <a:spLocks noGrp="1"/>
          </p:cNvSpPr>
          <p:nvPr>
            <p:ph idx="1"/>
          </p:nvPr>
        </p:nvSpPr>
        <p:spPr>
          <a:xfrm flipH="1">
            <a:off x="-382588" y="762000"/>
            <a:ext cx="76200" cy="76200"/>
          </a:xfrm>
        </p:spPr>
        <p:txBody>
          <a:bodyPr>
            <a:normAutofit fontScale="25000" lnSpcReduction="20000"/>
          </a:bodyPr>
          <a:lstStyle/>
          <a:p>
            <a:pPr marL="0" indent="0">
              <a:buNone/>
            </a:pPr>
            <a:endParaRPr lang="en-US"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10</a:t>
            </a:fld>
            <a:endParaRPr lang="en-US" dirty="0"/>
          </a:p>
        </p:txBody>
      </p:sp>
    </p:spTree>
    <p:extLst>
      <p:ext uri="{BB962C8B-B14F-4D97-AF65-F5344CB8AC3E}">
        <p14:creationId xmlns:p14="http://schemas.microsoft.com/office/powerpoint/2010/main" val="290558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Real Estate Law</a:t>
            </a:r>
          </a:p>
        </p:txBody>
      </p:sp>
      <p:sp>
        <p:nvSpPr>
          <p:cNvPr id="5" name="Content Placeholder 4"/>
          <p:cNvSpPr>
            <a:spLocks noGrp="1"/>
          </p:cNvSpPr>
          <p:nvPr>
            <p:ph sz="half" idx="1"/>
          </p:nvPr>
        </p:nvSpPr>
        <p:spPr/>
        <p:txBody>
          <a:bodyPr/>
          <a:lstStyle/>
          <a:p>
            <a:pPr marL="0" indent="0">
              <a:buNone/>
            </a:pPr>
            <a:r>
              <a:rPr lang="en-US" sz="4000" dirty="0"/>
              <a:t>What are the two types of law?</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94663" y="1638300"/>
            <a:ext cx="1943100" cy="2286000"/>
          </a:xfrm>
          <a:gradFill>
            <a:gsLst>
              <a:gs pos="0">
                <a:schemeClr val="bg2">
                  <a:lumMod val="20000"/>
                  <a:lumOff val="80000"/>
                </a:schemeClr>
              </a:gs>
              <a:gs pos="58000">
                <a:schemeClr val="bg2">
                  <a:lumMod val="40000"/>
                  <a:lumOff val="60000"/>
                </a:schemeClr>
              </a:gs>
              <a:gs pos="100000">
                <a:schemeClr val="bg2"/>
              </a:gs>
            </a:gsLst>
            <a:lin ang="17400000" scaled="0"/>
          </a:gradFill>
          <a:effectLst>
            <a:softEdge rad="190500"/>
          </a:effectLst>
        </p:spPr>
      </p:pic>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100</a:t>
            </a:fld>
            <a:endParaRPr lang="en-US" dirty="0"/>
          </a:p>
        </p:txBody>
      </p:sp>
    </p:spTree>
    <p:extLst>
      <p:ext uri="{BB962C8B-B14F-4D97-AF65-F5344CB8AC3E}">
        <p14:creationId xmlns:p14="http://schemas.microsoft.com/office/powerpoint/2010/main" val="299401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Real Estate Law</a:t>
            </a:r>
          </a:p>
        </p:txBody>
      </p:sp>
      <p:sp>
        <p:nvSpPr>
          <p:cNvPr id="5" name="Content Placeholder 4"/>
          <p:cNvSpPr>
            <a:spLocks noGrp="1"/>
          </p:cNvSpPr>
          <p:nvPr>
            <p:ph sz="half" idx="1"/>
          </p:nvPr>
        </p:nvSpPr>
        <p:spPr/>
        <p:txBody>
          <a:bodyPr/>
          <a:lstStyle/>
          <a:p>
            <a:pPr marL="0" indent="0">
              <a:buNone/>
            </a:pPr>
            <a:r>
              <a:rPr lang="en-US" sz="4000" dirty="0"/>
              <a:t>What are the two types of law?</a:t>
            </a:r>
          </a:p>
          <a:p>
            <a:pPr marL="514350" indent="-514350">
              <a:buFont typeface="+mj-lt"/>
              <a:buAutoNum type="arabicPeriod"/>
            </a:pPr>
            <a:r>
              <a:rPr lang="en-US" sz="3200" b="1" dirty="0"/>
              <a:t>Written Law; </a:t>
            </a:r>
            <a:r>
              <a:rPr lang="en-US" sz="3200" dirty="0"/>
              <a:t>constitutions, statutes, and court decisions.</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94663" y="1638300"/>
            <a:ext cx="1943100" cy="2286000"/>
          </a:xfrm>
          <a:gradFill>
            <a:gsLst>
              <a:gs pos="0">
                <a:schemeClr val="bg2">
                  <a:lumMod val="20000"/>
                  <a:lumOff val="80000"/>
                </a:schemeClr>
              </a:gs>
              <a:gs pos="58000">
                <a:schemeClr val="bg2">
                  <a:lumMod val="40000"/>
                  <a:lumOff val="60000"/>
                </a:schemeClr>
              </a:gs>
              <a:gs pos="100000">
                <a:schemeClr val="bg2"/>
              </a:gs>
            </a:gsLst>
            <a:lin ang="17400000" scaled="0"/>
          </a:gradFill>
          <a:effectLst>
            <a:softEdge rad="215900"/>
          </a:effectLst>
        </p:spPr>
      </p:pic>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101</a:t>
            </a:fld>
            <a:endParaRPr lang="en-US" dirty="0"/>
          </a:p>
        </p:txBody>
      </p:sp>
    </p:spTree>
    <p:extLst>
      <p:ext uri="{BB962C8B-B14F-4D97-AF65-F5344CB8AC3E}">
        <p14:creationId xmlns:p14="http://schemas.microsoft.com/office/powerpoint/2010/main" val="262468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Real Estate Law</a:t>
            </a:r>
          </a:p>
        </p:txBody>
      </p:sp>
      <p:sp>
        <p:nvSpPr>
          <p:cNvPr id="5" name="Content Placeholder 4"/>
          <p:cNvSpPr>
            <a:spLocks noGrp="1"/>
          </p:cNvSpPr>
          <p:nvPr>
            <p:ph sz="half" idx="1"/>
          </p:nvPr>
        </p:nvSpPr>
        <p:spPr>
          <a:xfrm>
            <a:off x="1293813" y="685800"/>
            <a:ext cx="5029200" cy="4724400"/>
          </a:xfrm>
        </p:spPr>
        <p:txBody>
          <a:bodyPr>
            <a:normAutofit lnSpcReduction="10000"/>
          </a:bodyPr>
          <a:lstStyle/>
          <a:p>
            <a:pPr marL="0" indent="0">
              <a:buNone/>
            </a:pPr>
            <a:r>
              <a:rPr lang="en-US" sz="4000" dirty="0"/>
              <a:t>What are the two types of law?</a:t>
            </a:r>
          </a:p>
          <a:p>
            <a:pPr marL="514350" indent="-514350">
              <a:buFont typeface="+mj-lt"/>
              <a:buAutoNum type="arabicPeriod"/>
            </a:pPr>
            <a:r>
              <a:rPr lang="en-US" sz="3200" b="1" dirty="0"/>
              <a:t>Written Law; constitutions, statutes, and regulations</a:t>
            </a:r>
          </a:p>
          <a:p>
            <a:pPr marL="514350" indent="-514350">
              <a:buFont typeface="+mj-lt"/>
              <a:buAutoNum type="arabicPeriod"/>
            </a:pPr>
            <a:r>
              <a:rPr lang="en-US" sz="3200" b="1" dirty="0"/>
              <a:t>Case law; and Court decisions.</a:t>
            </a:r>
          </a:p>
          <a:p>
            <a:pPr marL="0" indent="0">
              <a:buNone/>
            </a:pPr>
            <a:r>
              <a:rPr lang="en-US" sz="3200" dirty="0"/>
              <a:t>Also, </a:t>
            </a:r>
            <a:r>
              <a:rPr lang="en-US" sz="3200" b="1" dirty="0"/>
              <a:t>Custom &amp; Practice</a:t>
            </a:r>
            <a:r>
              <a:rPr lang="en-US" sz="3200" dirty="0"/>
              <a:t>; not officially written law.</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94663" y="1638300"/>
            <a:ext cx="1943100" cy="2286000"/>
          </a:xfrm>
          <a:gradFill>
            <a:gsLst>
              <a:gs pos="0">
                <a:schemeClr val="bg2">
                  <a:lumMod val="20000"/>
                  <a:lumOff val="80000"/>
                </a:schemeClr>
              </a:gs>
              <a:gs pos="58000">
                <a:schemeClr val="bg2">
                  <a:lumMod val="40000"/>
                  <a:lumOff val="60000"/>
                </a:schemeClr>
              </a:gs>
              <a:gs pos="100000">
                <a:schemeClr val="bg2"/>
              </a:gs>
            </a:gsLst>
            <a:lin ang="17400000" scaled="0"/>
          </a:gradFill>
          <a:effectLst>
            <a:softEdge rad="228600"/>
          </a:effectLst>
        </p:spPr>
      </p:pic>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102</a:t>
            </a:fld>
            <a:endParaRPr lang="en-US" dirty="0"/>
          </a:p>
        </p:txBody>
      </p:sp>
    </p:spTree>
    <p:extLst>
      <p:ext uri="{BB962C8B-B14F-4D97-AF65-F5344CB8AC3E}">
        <p14:creationId xmlns:p14="http://schemas.microsoft.com/office/powerpoint/2010/main" val="45514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governs real estate conflicts?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7064340"/>
              </p:ext>
            </p:extLst>
          </p:nvPr>
        </p:nvGraphicFramePr>
        <p:xfrm>
          <a:off x="1293813" y="685800"/>
          <a:ext cx="10287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103</a:t>
            </a:fld>
            <a:endParaRPr lang="en-US" dirty="0"/>
          </a:p>
        </p:txBody>
      </p:sp>
    </p:spTree>
    <p:extLst>
      <p:ext uri="{BB962C8B-B14F-4D97-AF65-F5344CB8AC3E}">
        <p14:creationId xmlns:p14="http://schemas.microsoft.com/office/powerpoint/2010/main" val="2303702259"/>
      </p:ext>
    </p:extLst>
  </p:cSld>
  <p:clrMapOvr>
    <a:masterClrMapping/>
  </p:clrMapOvr>
  <p:transition spd="slow">
    <p:push dir="u"/>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Real estate conflicts are governed by</a:t>
            </a:r>
            <a:r>
              <a:rPr lang="en-US" b="1" dirty="0"/>
              <a:t> both</a:t>
            </a:r>
            <a:r>
              <a:rPr lang="en-US"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7064340"/>
              </p:ext>
            </p:extLst>
          </p:nvPr>
        </p:nvGraphicFramePr>
        <p:xfrm>
          <a:off x="1293813" y="685800"/>
          <a:ext cx="10287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104</a:t>
            </a:fld>
            <a:endParaRPr lang="en-US" dirty="0"/>
          </a:p>
        </p:txBody>
      </p:sp>
    </p:spTree>
    <p:extLst>
      <p:ext uri="{BB962C8B-B14F-4D97-AF65-F5344CB8AC3E}">
        <p14:creationId xmlns:p14="http://schemas.microsoft.com/office/powerpoint/2010/main" val="729556228"/>
      </p:ext>
    </p:extLst>
  </p:cSld>
  <p:clrMapOvr>
    <a:masterClrMapping/>
  </p:clrMapOvr>
  <p:transition spd="slow">
    <p:push dir="u"/>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Federal and State Laws follow these basic principles.</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105</a:t>
            </a:fld>
            <a:endParaRPr lang="en-US" dirty="0"/>
          </a:p>
        </p:txBody>
      </p:sp>
    </p:spTree>
    <p:extLst>
      <p:ext uri="{BB962C8B-B14F-4D97-AF65-F5344CB8AC3E}">
        <p14:creationId xmlns:p14="http://schemas.microsoft.com/office/powerpoint/2010/main" val="71289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Federal and State Laws follow these basic principles.</a:t>
            </a:r>
          </a:p>
        </p:txBody>
      </p:sp>
      <p:sp>
        <p:nvSpPr>
          <p:cNvPr id="3" name="Content Placeholder 2"/>
          <p:cNvSpPr>
            <a:spLocks noGrp="1"/>
          </p:cNvSpPr>
          <p:nvPr>
            <p:ph idx="1"/>
          </p:nvPr>
        </p:nvSpPr>
        <p:spPr/>
        <p:txBody>
          <a:bodyPr/>
          <a:lstStyle/>
          <a:p>
            <a:r>
              <a:rPr lang="en-US" dirty="0">
                <a:solidFill>
                  <a:schemeClr val="accent6"/>
                </a:solidFill>
              </a:rPr>
              <a:t>Principle of Jurisdiction</a:t>
            </a:r>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106</a:t>
            </a:fld>
            <a:endParaRPr lang="en-US" dirty="0"/>
          </a:p>
        </p:txBody>
      </p:sp>
    </p:spTree>
    <p:extLst>
      <p:ext uri="{BB962C8B-B14F-4D97-AF65-F5344CB8AC3E}">
        <p14:creationId xmlns:p14="http://schemas.microsoft.com/office/powerpoint/2010/main" val="104730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Federal and State Laws follow these basic principles.</a:t>
            </a:r>
          </a:p>
        </p:txBody>
      </p:sp>
      <p:sp>
        <p:nvSpPr>
          <p:cNvPr id="3" name="Content Placeholder 2"/>
          <p:cNvSpPr>
            <a:spLocks noGrp="1"/>
          </p:cNvSpPr>
          <p:nvPr>
            <p:ph idx="1"/>
          </p:nvPr>
        </p:nvSpPr>
        <p:spPr/>
        <p:txBody>
          <a:bodyPr/>
          <a:lstStyle/>
          <a:p>
            <a:r>
              <a:rPr lang="en-US" dirty="0">
                <a:solidFill>
                  <a:schemeClr val="accent6"/>
                </a:solidFill>
              </a:rPr>
              <a:t>Principle of Jurisdiction</a:t>
            </a:r>
          </a:p>
          <a:p>
            <a:r>
              <a:rPr lang="en-US" dirty="0">
                <a:solidFill>
                  <a:schemeClr val="accent5"/>
                </a:solidFill>
              </a:rPr>
              <a:t>Principle of Equity</a:t>
            </a:r>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107</a:t>
            </a:fld>
            <a:endParaRPr lang="en-US" dirty="0"/>
          </a:p>
        </p:txBody>
      </p:sp>
    </p:spTree>
    <p:extLst>
      <p:ext uri="{BB962C8B-B14F-4D97-AF65-F5344CB8AC3E}">
        <p14:creationId xmlns:p14="http://schemas.microsoft.com/office/powerpoint/2010/main" val="225767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Federal and State Laws follow these basic principles.</a:t>
            </a:r>
          </a:p>
        </p:txBody>
      </p:sp>
      <p:sp>
        <p:nvSpPr>
          <p:cNvPr id="3" name="Content Placeholder 2"/>
          <p:cNvSpPr>
            <a:spLocks noGrp="1"/>
          </p:cNvSpPr>
          <p:nvPr>
            <p:ph idx="1"/>
          </p:nvPr>
        </p:nvSpPr>
        <p:spPr/>
        <p:txBody>
          <a:bodyPr/>
          <a:lstStyle/>
          <a:p>
            <a:r>
              <a:rPr lang="en-US" dirty="0">
                <a:solidFill>
                  <a:schemeClr val="accent6"/>
                </a:solidFill>
              </a:rPr>
              <a:t>Principle of Jurisdiction</a:t>
            </a:r>
          </a:p>
          <a:p>
            <a:r>
              <a:rPr lang="en-US" dirty="0">
                <a:solidFill>
                  <a:schemeClr val="accent5"/>
                </a:solidFill>
              </a:rPr>
              <a:t>Principle of Equity</a:t>
            </a:r>
          </a:p>
          <a:p>
            <a:r>
              <a:rPr lang="en-US" dirty="0">
                <a:solidFill>
                  <a:schemeClr val="accent4"/>
                </a:solidFill>
              </a:rPr>
              <a:t>Statutes of Limitations</a:t>
            </a:r>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108</a:t>
            </a:fld>
            <a:endParaRPr lang="en-US" dirty="0"/>
          </a:p>
        </p:txBody>
      </p:sp>
    </p:spTree>
    <p:extLst>
      <p:ext uri="{BB962C8B-B14F-4D97-AF65-F5344CB8AC3E}">
        <p14:creationId xmlns:p14="http://schemas.microsoft.com/office/powerpoint/2010/main" val="25906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Federal and State Laws follow these basic principles.</a:t>
            </a:r>
          </a:p>
        </p:txBody>
      </p:sp>
      <p:sp>
        <p:nvSpPr>
          <p:cNvPr id="3" name="Content Placeholder 2"/>
          <p:cNvSpPr>
            <a:spLocks noGrp="1"/>
          </p:cNvSpPr>
          <p:nvPr>
            <p:ph idx="1"/>
          </p:nvPr>
        </p:nvSpPr>
        <p:spPr/>
        <p:txBody>
          <a:bodyPr/>
          <a:lstStyle/>
          <a:p>
            <a:r>
              <a:rPr lang="en-US" dirty="0">
                <a:solidFill>
                  <a:schemeClr val="accent6"/>
                </a:solidFill>
              </a:rPr>
              <a:t>Principle of Jurisdiction</a:t>
            </a:r>
          </a:p>
          <a:p>
            <a:r>
              <a:rPr lang="en-US" dirty="0">
                <a:solidFill>
                  <a:schemeClr val="accent5"/>
                </a:solidFill>
              </a:rPr>
              <a:t>Principle of Equity</a:t>
            </a:r>
          </a:p>
          <a:p>
            <a:r>
              <a:rPr lang="en-US" dirty="0">
                <a:solidFill>
                  <a:schemeClr val="accent4"/>
                </a:solidFill>
              </a:rPr>
              <a:t>Statutes of Limitations</a:t>
            </a:r>
          </a:p>
          <a:p>
            <a:r>
              <a:rPr lang="en-US" dirty="0">
                <a:solidFill>
                  <a:schemeClr val="accent3"/>
                </a:solidFill>
              </a:rPr>
              <a:t>Doctrine of Laches</a:t>
            </a:r>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109</a:t>
            </a:fld>
            <a:endParaRPr lang="en-US" dirty="0"/>
          </a:p>
        </p:txBody>
      </p:sp>
    </p:spTree>
    <p:extLst>
      <p:ext uri="{BB962C8B-B14F-4D97-AF65-F5344CB8AC3E}">
        <p14:creationId xmlns:p14="http://schemas.microsoft.com/office/powerpoint/2010/main" val="299700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Who is ARELLO?</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761" y="1905000"/>
            <a:ext cx="6630832" cy="1920240"/>
          </a:xfrm>
        </p:spPr>
      </p:pic>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11</a:t>
            </a:fld>
            <a:endParaRPr lang="en-US" dirty="0"/>
          </a:p>
        </p:txBody>
      </p:sp>
    </p:spTree>
    <p:extLst>
      <p:ext uri="{BB962C8B-B14F-4D97-AF65-F5344CB8AC3E}">
        <p14:creationId xmlns:p14="http://schemas.microsoft.com/office/powerpoint/2010/main" val="158526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Federal and State Laws follow these basic principles.</a:t>
            </a:r>
          </a:p>
        </p:txBody>
      </p:sp>
      <p:sp>
        <p:nvSpPr>
          <p:cNvPr id="3" name="Content Placeholder 2"/>
          <p:cNvSpPr>
            <a:spLocks noGrp="1"/>
          </p:cNvSpPr>
          <p:nvPr>
            <p:ph idx="1"/>
          </p:nvPr>
        </p:nvSpPr>
        <p:spPr/>
        <p:txBody>
          <a:bodyPr/>
          <a:lstStyle/>
          <a:p>
            <a:r>
              <a:rPr lang="en-US" dirty="0">
                <a:solidFill>
                  <a:schemeClr val="accent6"/>
                </a:solidFill>
              </a:rPr>
              <a:t>Principle of Jurisdiction</a:t>
            </a:r>
          </a:p>
          <a:p>
            <a:r>
              <a:rPr lang="en-US" dirty="0">
                <a:solidFill>
                  <a:schemeClr val="accent5"/>
                </a:solidFill>
              </a:rPr>
              <a:t>Principle of Equity</a:t>
            </a:r>
          </a:p>
          <a:p>
            <a:r>
              <a:rPr lang="en-US" dirty="0">
                <a:solidFill>
                  <a:schemeClr val="accent4"/>
                </a:solidFill>
              </a:rPr>
              <a:t>Statutes of Limitations</a:t>
            </a:r>
          </a:p>
          <a:p>
            <a:r>
              <a:rPr lang="en-US" dirty="0">
                <a:solidFill>
                  <a:schemeClr val="accent3"/>
                </a:solidFill>
              </a:rPr>
              <a:t>Doctrine of Laches</a:t>
            </a:r>
          </a:p>
          <a:p>
            <a:r>
              <a:rPr lang="en-US" dirty="0">
                <a:solidFill>
                  <a:schemeClr val="accent2"/>
                </a:solidFill>
              </a:rPr>
              <a:t>Estoppel</a:t>
            </a:r>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110</a:t>
            </a:fld>
            <a:endParaRPr lang="en-US" dirty="0"/>
          </a:p>
        </p:txBody>
      </p:sp>
    </p:spTree>
    <p:extLst>
      <p:ext uri="{BB962C8B-B14F-4D97-AF65-F5344CB8AC3E}">
        <p14:creationId xmlns:p14="http://schemas.microsoft.com/office/powerpoint/2010/main" val="88057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Federal and State Laws follow these basic principles.</a:t>
            </a:r>
          </a:p>
        </p:txBody>
      </p:sp>
      <p:sp>
        <p:nvSpPr>
          <p:cNvPr id="3" name="Content Placeholder 2"/>
          <p:cNvSpPr>
            <a:spLocks noGrp="1"/>
          </p:cNvSpPr>
          <p:nvPr>
            <p:ph idx="1"/>
          </p:nvPr>
        </p:nvSpPr>
        <p:spPr/>
        <p:txBody>
          <a:bodyPr/>
          <a:lstStyle/>
          <a:p>
            <a:r>
              <a:rPr lang="en-US" dirty="0">
                <a:solidFill>
                  <a:schemeClr val="accent6"/>
                </a:solidFill>
              </a:rPr>
              <a:t>Principle of Jurisdiction</a:t>
            </a:r>
          </a:p>
          <a:p>
            <a:r>
              <a:rPr lang="en-US" dirty="0">
                <a:solidFill>
                  <a:schemeClr val="accent5"/>
                </a:solidFill>
              </a:rPr>
              <a:t>Principle of Equity</a:t>
            </a:r>
          </a:p>
          <a:p>
            <a:r>
              <a:rPr lang="en-US" dirty="0">
                <a:solidFill>
                  <a:schemeClr val="accent4"/>
                </a:solidFill>
              </a:rPr>
              <a:t>Statutes of Limitations</a:t>
            </a:r>
          </a:p>
          <a:p>
            <a:r>
              <a:rPr lang="en-US" dirty="0">
                <a:solidFill>
                  <a:schemeClr val="accent3"/>
                </a:solidFill>
              </a:rPr>
              <a:t>Doctrine of Laches</a:t>
            </a:r>
          </a:p>
          <a:p>
            <a:r>
              <a:rPr lang="en-US" dirty="0">
                <a:solidFill>
                  <a:schemeClr val="accent2"/>
                </a:solidFill>
              </a:rPr>
              <a:t>Estoppel</a:t>
            </a:r>
          </a:p>
          <a:p>
            <a:r>
              <a:rPr lang="en-US" dirty="0">
                <a:solidFill>
                  <a:schemeClr val="accent1"/>
                </a:solidFill>
              </a:rPr>
              <a:t>Doctrine of Clean Hands</a:t>
            </a:r>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111</a:t>
            </a:fld>
            <a:endParaRPr lang="en-US" dirty="0"/>
          </a:p>
        </p:txBody>
      </p:sp>
    </p:spTree>
    <p:extLst>
      <p:ext uri="{BB962C8B-B14F-4D97-AF65-F5344CB8AC3E}">
        <p14:creationId xmlns:p14="http://schemas.microsoft.com/office/powerpoint/2010/main" val="10345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Framework of Law and </a:t>
            </a:r>
            <a:br>
              <a:rPr lang="en-US" dirty="0"/>
            </a:br>
            <a:r>
              <a:rPr lang="en-US" dirty="0"/>
              <a:t>Regulation of Real Estate Licensees</a:t>
            </a:r>
          </a:p>
        </p:txBody>
      </p:sp>
      <p:sp>
        <p:nvSpPr>
          <p:cNvPr id="3" name="Content Placeholder 2"/>
          <p:cNvSpPr>
            <a:spLocks noGrp="1"/>
          </p:cNvSpPr>
          <p:nvPr>
            <p:ph idx="1"/>
          </p:nvPr>
        </p:nvSpPr>
        <p:spPr/>
        <p:txBody>
          <a:bodyPr/>
          <a:lstStyle/>
          <a:p>
            <a:pPr marL="0" indent="0">
              <a:buNone/>
            </a:pPr>
            <a:r>
              <a:rPr lang="en-US" sz="3600" b="1" dirty="0"/>
              <a:t>The specific framework of law and the regulations of real estate licensees is controlled by the enactment of statutes and general structure of the government, both federal and state</a:t>
            </a:r>
            <a:r>
              <a:rPr lang="en-US" b="1" dirty="0"/>
              <a:t>.</a:t>
            </a:r>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112</a:t>
            </a:fld>
            <a:endParaRPr lang="en-US" dirty="0"/>
          </a:p>
        </p:txBody>
      </p:sp>
    </p:spTree>
    <p:extLst>
      <p:ext uri="{BB962C8B-B14F-4D97-AF65-F5344CB8AC3E}">
        <p14:creationId xmlns:p14="http://schemas.microsoft.com/office/powerpoint/2010/main" val="424425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Specific Framework of Law and Regulation of Real Estate Licensee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4606776"/>
              </p:ext>
            </p:extLst>
          </p:nvPr>
        </p:nvGraphicFramePr>
        <p:xfrm>
          <a:off x="1293813" y="685800"/>
          <a:ext cx="10287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113</a:t>
            </a:fld>
            <a:endParaRPr lang="en-US" dirty="0"/>
          </a:p>
        </p:txBody>
      </p:sp>
    </p:spTree>
    <p:extLst>
      <p:ext uri="{BB962C8B-B14F-4D97-AF65-F5344CB8AC3E}">
        <p14:creationId xmlns:p14="http://schemas.microsoft.com/office/powerpoint/2010/main" val="16394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Specific Framework of Law and Regulation of Real Estate Licensee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4918523"/>
              </p:ext>
            </p:extLst>
          </p:nvPr>
        </p:nvGraphicFramePr>
        <p:xfrm>
          <a:off x="1293813" y="685800"/>
          <a:ext cx="10287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114</a:t>
            </a:fld>
            <a:endParaRPr lang="en-US" dirty="0"/>
          </a:p>
        </p:txBody>
      </p:sp>
    </p:spTree>
    <p:extLst>
      <p:ext uri="{BB962C8B-B14F-4D97-AF65-F5344CB8AC3E}">
        <p14:creationId xmlns:p14="http://schemas.microsoft.com/office/powerpoint/2010/main" val="258483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Specific Framework of Law and Regulation of Real Estate Licensee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0141967"/>
              </p:ext>
            </p:extLst>
          </p:nvPr>
        </p:nvGraphicFramePr>
        <p:xfrm>
          <a:off x="1293813" y="685800"/>
          <a:ext cx="10287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115</a:t>
            </a:fld>
            <a:endParaRPr lang="en-US" dirty="0"/>
          </a:p>
        </p:txBody>
      </p:sp>
    </p:spTree>
    <p:extLst>
      <p:ext uri="{BB962C8B-B14F-4D97-AF65-F5344CB8AC3E}">
        <p14:creationId xmlns:p14="http://schemas.microsoft.com/office/powerpoint/2010/main" val="282279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What happens if </a:t>
            </a:r>
            <a:r>
              <a:rPr lang="en-US" b="1" dirty="0"/>
              <a:t>YOU</a:t>
            </a:r>
            <a:r>
              <a:rPr lang="en-US" dirty="0"/>
              <a:t> get caught acting as an agent or providing brokerage services without a license?</a:t>
            </a:r>
            <a:br>
              <a:rPr lang="en-US" dirty="0"/>
            </a:br>
            <a:br>
              <a:rPr lang="en-US" dirty="0"/>
            </a:br>
            <a:br>
              <a:rPr lang="en-US" dirty="0"/>
            </a:br>
            <a:br>
              <a:rPr lang="en-US" dirty="0"/>
            </a:br>
            <a:br>
              <a:rPr lang="en-US" dirty="0"/>
            </a:br>
            <a:br>
              <a:rPr lang="en-US" dirty="0"/>
            </a:br>
            <a:br>
              <a:rPr lang="en-US" dirty="0"/>
            </a:br>
            <a:r>
              <a:rPr lang="en-US" sz="900" dirty="0"/>
              <a:t>81-885.01(2)</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9259" r="9259"/>
          <a:stretch>
            <a:fillRect/>
          </a:stretch>
        </p:blipFill>
        <p:spPr/>
      </p:pic>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116</a:t>
            </a:fld>
            <a:endParaRPr lang="en-US" dirty="0"/>
          </a:p>
        </p:txBody>
      </p:sp>
    </p:spTree>
    <p:extLst>
      <p:ext uri="{BB962C8B-B14F-4D97-AF65-F5344CB8AC3E}">
        <p14:creationId xmlns:p14="http://schemas.microsoft.com/office/powerpoint/2010/main" val="347193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buNone/>
            </a:pPr>
            <a:r>
              <a:rPr lang="en-US" sz="4000" b="1" dirty="0"/>
              <a:t>“</a:t>
            </a:r>
            <a:r>
              <a:rPr lang="en-US" sz="3400" b="0" i="0" dirty="0">
                <a:solidFill>
                  <a:srgbClr val="212529"/>
                </a:solidFill>
                <a:effectLst/>
                <a:latin typeface="Arial" panose="020B0604020202020204" pitchFamily="34" charset="0"/>
                <a:cs typeface="Arial" panose="020B0604020202020204" pitchFamily="34" charset="0"/>
              </a:rPr>
              <a:t>Broker means </a:t>
            </a:r>
            <a:r>
              <a:rPr lang="en-US" sz="3400" b="1" i="0" dirty="0">
                <a:solidFill>
                  <a:schemeClr val="accent2"/>
                </a:solidFill>
                <a:effectLst/>
                <a:latin typeface="Arial" panose="020B0604020202020204" pitchFamily="34" charset="0"/>
                <a:cs typeface="Arial" panose="020B0604020202020204" pitchFamily="34" charset="0"/>
              </a:rPr>
              <a:t>any person </a:t>
            </a:r>
            <a:r>
              <a:rPr lang="en-US" sz="3400" b="0" i="0" dirty="0">
                <a:solidFill>
                  <a:srgbClr val="212529"/>
                </a:solidFill>
                <a:effectLst/>
                <a:latin typeface="Arial" panose="020B0604020202020204" pitchFamily="34" charset="0"/>
                <a:cs typeface="Arial" panose="020B0604020202020204" pitchFamily="34" charset="0"/>
              </a:rPr>
              <a:t>who, for any form of compensation or consideration or with the intent or expectation of receiving the same from another, </a:t>
            </a:r>
            <a:r>
              <a:rPr lang="en-US" sz="3400" b="1" i="0" dirty="0">
                <a:solidFill>
                  <a:srgbClr val="00B050"/>
                </a:solidFill>
                <a:effectLst/>
                <a:latin typeface="Arial" panose="020B0604020202020204" pitchFamily="34" charset="0"/>
                <a:cs typeface="Arial" panose="020B0604020202020204" pitchFamily="34" charset="0"/>
              </a:rPr>
              <a:t>negotiates or attempts to negotiate the listing, sale, purchase, exchange, rent, lease, or option for any real estate or improvements thereon</a:t>
            </a:r>
            <a:r>
              <a:rPr lang="en-US" sz="3400" b="0" i="0" dirty="0">
                <a:solidFill>
                  <a:srgbClr val="212529"/>
                </a:solidFill>
                <a:effectLst/>
                <a:latin typeface="Arial" panose="020B0604020202020204" pitchFamily="34" charset="0"/>
                <a:cs typeface="Arial" panose="020B0604020202020204" pitchFamily="34" charset="0"/>
              </a:rPr>
              <a:t>, or </a:t>
            </a:r>
            <a:r>
              <a:rPr lang="en-US" sz="3400" b="0" i="0" dirty="0">
                <a:solidFill>
                  <a:schemeClr val="accent6"/>
                </a:solidFill>
                <a:effectLst/>
                <a:latin typeface="Arial" panose="020B0604020202020204" pitchFamily="34" charset="0"/>
                <a:cs typeface="Arial" panose="020B0604020202020204" pitchFamily="34" charset="0"/>
              </a:rPr>
              <a:t>assists in procuring prospects or holds himself or herself out as a referral agent for the purpose of securing prospects for the listing, sale, purchase, exchange, renting, leasing, or optioning of any real estate </a:t>
            </a:r>
            <a:r>
              <a:rPr lang="en-US" sz="3400" b="0" i="0" dirty="0">
                <a:solidFill>
                  <a:srgbClr val="212529"/>
                </a:solidFill>
                <a:effectLst/>
                <a:latin typeface="Arial" panose="020B0604020202020204" pitchFamily="34" charset="0"/>
                <a:cs typeface="Arial" panose="020B0604020202020204" pitchFamily="34" charset="0"/>
              </a:rPr>
              <a:t>or </a:t>
            </a:r>
            <a:r>
              <a:rPr lang="en-US" sz="3400" b="0" i="0" dirty="0">
                <a:solidFill>
                  <a:srgbClr val="212529"/>
                </a:solidFill>
                <a:effectLst/>
                <a:highlight>
                  <a:srgbClr val="FF0000"/>
                </a:highlight>
                <a:latin typeface="Arial" panose="020B0604020202020204" pitchFamily="34" charset="0"/>
                <a:cs typeface="Arial" panose="020B0604020202020204" pitchFamily="34" charset="0"/>
              </a:rPr>
              <a:t>collects rents </a:t>
            </a:r>
            <a:r>
              <a:rPr lang="en-US" sz="3400" b="0" i="0" dirty="0">
                <a:effectLst/>
                <a:latin typeface="Arial" panose="020B0604020202020204" pitchFamily="34" charset="0"/>
                <a:cs typeface="Arial" panose="020B0604020202020204" pitchFamily="34" charset="0"/>
              </a:rPr>
              <a:t>or attempts to collect rents, </a:t>
            </a:r>
            <a:r>
              <a:rPr lang="en-US" sz="3400" b="0" i="0" dirty="0">
                <a:solidFill>
                  <a:srgbClr val="212529"/>
                </a:solidFill>
                <a:effectLst/>
                <a:latin typeface="Arial" panose="020B0604020202020204" pitchFamily="34" charset="0"/>
                <a:cs typeface="Arial" panose="020B0604020202020204" pitchFamily="34" charset="0"/>
              </a:rPr>
              <a:t>gives a broker's price opinion or comparative market analysis, or holds himself or herself out as engaged in any of the foregoing. Broker also includes any person: (a) Employed, by or on behalf of the owner or owners of lots or other parcels of real estate, for any form of compensation or consideration to sell such real estate or any part thereof in lots or parcels or make other disposition thereof; (b) who auctions, offers, attempts, or agrees to auction real estate; or (c) who buys or offers to buy or sell or otherwise deals in options to buy real estate</a:t>
            </a:r>
            <a:r>
              <a:rPr lang="en-US" sz="4000" b="1" dirty="0"/>
              <a:t>”</a:t>
            </a:r>
          </a:p>
          <a:p>
            <a:pPr marL="0" indent="0">
              <a:buNone/>
            </a:pPr>
            <a:r>
              <a:rPr lang="en-US" dirty="0"/>
              <a:t>			Definition of Broker (activity requiring a license) Neb. Rev. Stat. §81-885.01(2)</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117</a:t>
            </a:fld>
            <a:endParaRPr lang="en-US" dirty="0"/>
          </a:p>
        </p:txBody>
      </p:sp>
    </p:spTree>
    <p:extLst>
      <p:ext uri="{BB962C8B-B14F-4D97-AF65-F5344CB8AC3E}">
        <p14:creationId xmlns:p14="http://schemas.microsoft.com/office/powerpoint/2010/main" val="423525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787" y="2085975"/>
            <a:ext cx="2381250" cy="2686050"/>
          </a:xfrm>
          <a:prstGeom prst="rect">
            <a:avLst/>
          </a:prstGeo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118</a:t>
            </a:fld>
            <a:endParaRPr lang="en-US" dirty="0"/>
          </a:p>
        </p:txBody>
      </p:sp>
    </p:spTree>
    <p:extLst>
      <p:ext uri="{BB962C8B-B14F-4D97-AF65-F5344CB8AC3E}">
        <p14:creationId xmlns:p14="http://schemas.microsoft.com/office/powerpoint/2010/main" val="159903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Module 5:</a:t>
            </a:r>
            <a:br>
              <a:rPr lang="en-US" dirty="0"/>
            </a:br>
            <a:r>
              <a:rPr lang="en-US" b="1" dirty="0"/>
              <a:t>Understanding Real Estate Law</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6012" y="990600"/>
            <a:ext cx="5496396" cy="3657600"/>
          </a:xfr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119</a:t>
            </a:fld>
            <a:endParaRPr lang="en-US" dirty="0"/>
          </a:p>
        </p:txBody>
      </p:sp>
    </p:spTree>
    <p:extLst>
      <p:ext uri="{BB962C8B-B14F-4D97-AF65-F5344CB8AC3E}">
        <p14:creationId xmlns:p14="http://schemas.microsoft.com/office/powerpoint/2010/main" val="412206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5612" y="5105400"/>
            <a:ext cx="11733213" cy="1371600"/>
          </a:xfrm>
        </p:spPr>
        <p:txBody>
          <a:bodyPr/>
          <a:lstStyle/>
          <a:p>
            <a:r>
              <a:rPr lang="en-US" dirty="0"/>
              <a:t>History of Association of Real Estate License Law Officials</a:t>
            </a:r>
          </a:p>
        </p:txBody>
      </p:sp>
      <p:graphicFrame>
        <p:nvGraphicFramePr>
          <p:cNvPr id="4" name="Diagram 3"/>
          <p:cNvGraphicFramePr/>
          <p:nvPr>
            <p:extLst>
              <p:ext uri="{D42A27DB-BD31-4B8C-83A1-F6EECF244321}">
                <p14:modId xmlns:p14="http://schemas.microsoft.com/office/powerpoint/2010/main" val="4109402011"/>
              </p:ext>
            </p:extLst>
          </p:nvPr>
        </p:nvGraphicFramePr>
        <p:xfrm>
          <a:off x="2031471" y="720372"/>
          <a:ext cx="7949141" cy="5070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12</a:t>
            </a:fld>
            <a:endParaRPr lang="en-US" dirty="0"/>
          </a:p>
        </p:txBody>
      </p:sp>
    </p:spTree>
    <p:extLst>
      <p:ext uri="{BB962C8B-B14F-4D97-AF65-F5344CB8AC3E}">
        <p14:creationId xmlns:p14="http://schemas.microsoft.com/office/powerpoint/2010/main" val="376548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graphicFrame>
        <p:nvGraphicFramePr>
          <p:cNvPr id="4" name="Content Placeholder 3" descr="Vertical Bullet List" title="SmartArt"/>
          <p:cNvGraphicFramePr>
            <a:graphicFrameLocks noGrp="1"/>
          </p:cNvGraphicFramePr>
          <p:nvPr>
            <p:ph sz="half" idx="1"/>
            <p:extLst>
              <p:ext uri="{D42A27DB-BD31-4B8C-83A1-F6EECF244321}">
                <p14:modId xmlns:p14="http://schemas.microsoft.com/office/powerpoint/2010/main" val="250519940"/>
              </p:ext>
            </p:extLst>
          </p:nvPr>
        </p:nvGraphicFramePr>
        <p:xfrm>
          <a:off x="1293813" y="685800"/>
          <a:ext cx="5029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2"/>
          </p:nvPr>
        </p:nvSpPr>
        <p:spPr/>
        <p:txBody>
          <a:bodyPr/>
          <a:lstStyle/>
          <a:p>
            <a:r>
              <a:rPr lang="en-US" dirty="0"/>
              <a:t>YOU WILL NEED:A copy of NEBRASKA REAL ESTATE LICENSE ACT.  If one is not provided by your instructor, please go to the Nebraska Real Estate Commission website, </a:t>
            </a:r>
            <a:r>
              <a:rPr lang="en-US" dirty="0">
                <a:hlinkClick r:id="rId7"/>
              </a:rPr>
              <a:t>www.nrec.ne.gov</a:t>
            </a:r>
            <a:r>
              <a:rPr lang="en-US" dirty="0"/>
              <a:t>.</a:t>
            </a:r>
          </a:p>
          <a:p>
            <a:pPr marL="0" indent="0">
              <a:buNone/>
            </a:pPr>
            <a:endParaRPr lang="en-US" dirty="0"/>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120</a:t>
            </a:fld>
            <a:endParaRPr lang="en-US" dirty="0"/>
          </a:p>
        </p:txBody>
      </p:sp>
    </p:spTree>
    <p:extLst>
      <p:ext uri="{BB962C8B-B14F-4D97-AF65-F5344CB8AC3E}">
        <p14:creationId xmlns:p14="http://schemas.microsoft.com/office/powerpoint/2010/main" val="241394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these things is NOT like the others?</a:t>
            </a:r>
            <a:br>
              <a:rPr lang="en-US" dirty="0"/>
            </a:br>
            <a:br>
              <a:rPr lang="en-US" dirty="0"/>
            </a:br>
            <a:br>
              <a:rPr lang="en-US" dirty="0"/>
            </a:br>
            <a:br>
              <a:rPr lang="en-US" dirty="0"/>
            </a:br>
            <a:br>
              <a:rPr lang="en-US" dirty="0"/>
            </a:br>
            <a:br>
              <a:rPr lang="en-US" dirty="0"/>
            </a:b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81420173"/>
              </p:ext>
            </p:extLst>
          </p:nvPr>
        </p:nvGraphicFramePr>
        <p:xfrm>
          <a:off x="4875213" y="685800"/>
          <a:ext cx="6704012"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p:txBody>
          <a:bodyPr>
            <a:normAutofit fontScale="70000" lnSpcReduction="20000"/>
          </a:bodyPr>
          <a:lstStyle/>
          <a:p>
            <a:r>
              <a:rPr lang="en-US" dirty="0"/>
              <a:t>81.885.16.  Real Property Appraiser Act; applicability; broker’s price opinion or comparative market analysis; requirements. Nebraska License Law Act</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121</a:t>
            </a:fld>
            <a:endParaRPr lang="en-US" dirty="0"/>
          </a:p>
        </p:txBody>
      </p:sp>
    </p:spTree>
    <p:extLst>
      <p:ext uri="{BB962C8B-B14F-4D97-AF65-F5344CB8AC3E}">
        <p14:creationId xmlns:p14="http://schemas.microsoft.com/office/powerpoint/2010/main" val="267149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1993724"/>
              </p:ext>
            </p:extLst>
          </p:nvPr>
        </p:nvGraphicFramePr>
        <p:xfrm>
          <a:off x="1293813" y="685800"/>
          <a:ext cx="10287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4294967295"/>
          </p:nvPr>
        </p:nvSpPr>
        <p:spPr>
          <a:xfrm>
            <a:off x="0" y="5029200"/>
            <a:ext cx="11733212" cy="1219200"/>
          </a:xfrm>
        </p:spPr>
        <p:txBody>
          <a:bodyPr>
            <a:normAutofit fontScale="62500" lnSpcReduction="20000"/>
          </a:bodyPr>
          <a:lstStyle/>
          <a:p>
            <a:pPr lvl="0"/>
            <a:r>
              <a:rPr lang="en-US" dirty="0"/>
              <a:t>No Compensation, fee, or other consideration shall be charged for a BPO or CMA other than a real estate commission  or brokerage fee charged or paid for brokerage services in connection with the sale of a property….(81.885.16 paragraph 2.)</a:t>
            </a:r>
          </a:p>
          <a:p>
            <a:r>
              <a:rPr lang="en-US" dirty="0"/>
              <a:t>81.885.16.  Real Property Appraiser Act; applicability; broker’s price opinion or comparative market analysis; requirements. Nebraska License Law Act</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122</a:t>
            </a:fld>
            <a:endParaRPr lang="en-US" dirty="0"/>
          </a:p>
        </p:txBody>
      </p:sp>
    </p:spTree>
    <p:extLst>
      <p:ext uri="{BB962C8B-B14F-4D97-AF65-F5344CB8AC3E}">
        <p14:creationId xmlns:p14="http://schemas.microsoft.com/office/powerpoint/2010/main" val="331146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“Train-the-Trainer”</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2527" y="1016000"/>
            <a:ext cx="3505200" cy="3505200"/>
          </a:xfrm>
        </p:spPr>
      </p:pic>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123</a:t>
            </a:fld>
            <a:endParaRPr lang="en-US" dirty="0"/>
          </a:p>
        </p:txBody>
      </p:sp>
    </p:spTree>
    <p:extLst>
      <p:ext uri="{BB962C8B-B14F-4D97-AF65-F5344CB8AC3E}">
        <p14:creationId xmlns:p14="http://schemas.microsoft.com/office/powerpoint/2010/main" val="322765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When the Commission denies your application.</a:t>
            </a:r>
            <a:br>
              <a:rPr lang="en-US" dirty="0"/>
            </a:br>
            <a:br>
              <a:rPr lang="en-US" dirty="0"/>
            </a:br>
            <a:br>
              <a:rPr lang="en-US" dirty="0"/>
            </a:br>
            <a:br>
              <a:rPr lang="en-US" dirty="0"/>
            </a:br>
            <a:br>
              <a:rPr lang="en-US" dirty="0"/>
            </a:br>
            <a:br>
              <a:rPr lang="en-US" dirty="0"/>
            </a:br>
            <a:br>
              <a:rPr lang="en-US" dirty="0"/>
            </a:b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5213" y="914995"/>
            <a:ext cx="6704012" cy="5028009"/>
          </a:xfrm>
        </p:spPr>
      </p:pic>
      <p:sp>
        <p:nvSpPr>
          <p:cNvPr id="9" name="Text Placeholder 8"/>
          <p:cNvSpPr>
            <a:spLocks noGrp="1"/>
          </p:cNvSpPr>
          <p:nvPr>
            <p:ph type="body" sz="half" idx="2"/>
          </p:nvPr>
        </p:nvSpPr>
        <p:spPr/>
        <p:txBody>
          <a:bodyPr/>
          <a:lstStyle/>
          <a:p>
            <a:r>
              <a:rPr lang="en-US" dirty="0"/>
              <a:t>81.885.18 Application; refusal; hearing ;decision. </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124</a:t>
            </a:fld>
            <a:endParaRPr lang="en-US" dirty="0"/>
          </a:p>
        </p:txBody>
      </p:sp>
    </p:spTree>
    <p:extLst>
      <p:ext uri="{BB962C8B-B14F-4D97-AF65-F5344CB8AC3E}">
        <p14:creationId xmlns:p14="http://schemas.microsoft.com/office/powerpoint/2010/main" val="311121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the Commission denies your application.</a:t>
            </a:r>
            <a:br>
              <a:rPr lang="en-US" dirty="0"/>
            </a:br>
            <a:br>
              <a:rPr lang="en-US" dirty="0"/>
            </a:br>
            <a:br>
              <a:rPr lang="en-US" dirty="0"/>
            </a:br>
            <a:br>
              <a:rPr lang="en-US" dirty="0"/>
            </a:br>
            <a:br>
              <a:rPr lang="en-US" dirty="0"/>
            </a:br>
            <a:br>
              <a:rPr lang="en-US" dirty="0"/>
            </a:b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2762447"/>
              </p:ext>
            </p:extLst>
          </p:nvPr>
        </p:nvGraphicFramePr>
        <p:xfrm>
          <a:off x="4875213" y="685800"/>
          <a:ext cx="6704012"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p:txBody>
          <a:bodyPr/>
          <a:lstStyle/>
          <a:p>
            <a:r>
              <a:rPr lang="en-US" dirty="0"/>
              <a:t>81.885.18 Application; refusal; hearing ;decision. </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125</a:t>
            </a:fld>
            <a:endParaRPr lang="en-US" dirty="0"/>
          </a:p>
        </p:txBody>
      </p:sp>
    </p:spTree>
    <p:extLst>
      <p:ext uri="{BB962C8B-B14F-4D97-AF65-F5344CB8AC3E}">
        <p14:creationId xmlns:p14="http://schemas.microsoft.com/office/powerpoint/2010/main" val="416600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Susie Salesperson leaves company A for a better opportunity at Company B.  What should Susie do with her license?</a:t>
            </a:r>
            <a:br>
              <a:rPr lang="en-US" dirty="0"/>
            </a:br>
            <a:br>
              <a:rPr lang="en-US" dirty="0"/>
            </a:br>
            <a:br>
              <a:rPr lang="en-US" dirty="0"/>
            </a:b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66012" y="1219200"/>
            <a:ext cx="2806351" cy="3657600"/>
          </a:xfrm>
        </p:spPr>
      </p:pic>
      <p:sp>
        <p:nvSpPr>
          <p:cNvPr id="6" name="Text Placeholder 5"/>
          <p:cNvSpPr>
            <a:spLocks noGrp="1"/>
          </p:cNvSpPr>
          <p:nvPr>
            <p:ph type="body" sz="half" idx="2"/>
          </p:nvPr>
        </p:nvSpPr>
        <p:spPr/>
        <p:txBody>
          <a:bodyPr>
            <a:normAutofit fontScale="92500" lnSpcReduction="20000"/>
          </a:bodyPr>
          <a:lstStyle/>
          <a:p>
            <a:r>
              <a:rPr lang="en-US" dirty="0"/>
              <a:t>81-885.20 Broker, salesperson; change in place of business; notify commission; fee.</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126</a:t>
            </a:fld>
            <a:endParaRPr lang="en-US" dirty="0"/>
          </a:p>
        </p:txBody>
      </p:sp>
    </p:spTree>
    <p:extLst>
      <p:ext uri="{BB962C8B-B14F-4D97-AF65-F5344CB8AC3E}">
        <p14:creationId xmlns:p14="http://schemas.microsoft.com/office/powerpoint/2010/main" val="362898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787" y="2085975"/>
            <a:ext cx="2381250" cy="2686050"/>
          </a:xfrm>
          <a:prstGeom prst="rect">
            <a:avLst/>
          </a:prstGeo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127</a:t>
            </a:fld>
            <a:endParaRPr lang="en-US" dirty="0"/>
          </a:p>
        </p:txBody>
      </p:sp>
    </p:spTree>
    <p:extLst>
      <p:ext uri="{BB962C8B-B14F-4D97-AF65-F5344CB8AC3E}">
        <p14:creationId xmlns:p14="http://schemas.microsoft.com/office/powerpoint/2010/main" val="247003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Module 6:</a:t>
            </a:r>
            <a:br>
              <a:rPr lang="en-US" dirty="0"/>
            </a:br>
            <a:r>
              <a:rPr lang="en-US" b="1" dirty="0"/>
              <a:t>TRUST ACCOUNTS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6006" y="838200"/>
            <a:ext cx="9118241" cy="3657600"/>
          </a:xfr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128</a:t>
            </a:fld>
            <a:endParaRPr lang="en-US" dirty="0"/>
          </a:p>
        </p:txBody>
      </p:sp>
    </p:spTree>
    <p:extLst>
      <p:ext uri="{BB962C8B-B14F-4D97-AF65-F5344CB8AC3E}">
        <p14:creationId xmlns:p14="http://schemas.microsoft.com/office/powerpoint/2010/main" val="207347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graphicFrame>
        <p:nvGraphicFramePr>
          <p:cNvPr id="4" name="Content Placeholder 3" descr="Vertical Bullet List" title="SmartArt"/>
          <p:cNvGraphicFramePr>
            <a:graphicFrameLocks noGrp="1"/>
          </p:cNvGraphicFramePr>
          <p:nvPr>
            <p:ph sz="half" idx="1"/>
            <p:extLst>
              <p:ext uri="{D42A27DB-BD31-4B8C-83A1-F6EECF244321}">
                <p14:modId xmlns:p14="http://schemas.microsoft.com/office/powerpoint/2010/main" val="989487199"/>
              </p:ext>
            </p:extLst>
          </p:nvPr>
        </p:nvGraphicFramePr>
        <p:xfrm>
          <a:off x="1293813" y="685800"/>
          <a:ext cx="5029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2"/>
          </p:nvPr>
        </p:nvSpPr>
        <p:spPr/>
        <p:txBody>
          <a:bodyPr/>
          <a:lstStyle/>
          <a:p>
            <a:r>
              <a:rPr lang="en-US" dirty="0"/>
              <a:t>YOU WILL NEED:A copy of NEBRASKA REAL ESTATE LICENSE ACT.  If one is not provided by your instructor, please go to the Nebraska Real Estate Commission website, </a:t>
            </a:r>
            <a:r>
              <a:rPr lang="en-US" dirty="0">
                <a:hlinkClick r:id="rId7"/>
              </a:rPr>
              <a:t>www.nrec.ne.gov</a:t>
            </a:r>
            <a:r>
              <a:rPr lang="en-US" dirty="0"/>
              <a:t>.</a:t>
            </a:r>
          </a:p>
          <a:p>
            <a:r>
              <a:rPr lang="en-US" dirty="0"/>
              <a:t>It is also advised to have a copy of the TRUST ACCOUNT MANUAL.</a:t>
            </a:r>
          </a:p>
          <a:p>
            <a:pPr marL="0" indent="0">
              <a:buNone/>
            </a:pPr>
            <a:endParaRPr lang="en-US" dirty="0"/>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129</a:t>
            </a:fld>
            <a:endParaRPr lang="en-US" dirty="0"/>
          </a:p>
        </p:txBody>
      </p:sp>
    </p:spTree>
    <p:extLst>
      <p:ext uri="{BB962C8B-B14F-4D97-AF65-F5344CB8AC3E}">
        <p14:creationId xmlns:p14="http://schemas.microsoft.com/office/powerpoint/2010/main" val="403948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417201696"/>
              </p:ext>
            </p:extLst>
          </p:nvPr>
        </p:nvGraphicFramePr>
        <p:xfrm>
          <a:off x="2031471" y="720372"/>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13</a:t>
            </a:fld>
            <a:endParaRPr lang="en-US" dirty="0"/>
          </a:p>
        </p:txBody>
      </p:sp>
    </p:spTree>
    <p:extLst>
      <p:ext uri="{BB962C8B-B14F-4D97-AF65-F5344CB8AC3E}">
        <p14:creationId xmlns:p14="http://schemas.microsoft.com/office/powerpoint/2010/main" val="17685423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explode.wav"/>
          </p:stSnd>
        </p:sndAc>
      </p:transition>
    </mc:Choice>
    <mc:Fallback xmlns="">
      <p:transition spd="slow">
        <p:split orient="vert"/>
        <p:sndAc>
          <p:stSnd>
            <p:snd r:embed="rId8"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bg>
      <p:bgPr>
        <a:pattFill prst="pct50">
          <a:fgClr>
            <a:schemeClr val="accent1">
              <a:tint val="40000"/>
            </a:schemeClr>
          </a:fgClr>
          <a:bgClr>
            <a:schemeClr val="bg1"/>
          </a:bgClr>
        </a:patt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 ACCOUNTS WORD FIND</a:t>
            </a: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9919" y="800100"/>
            <a:ext cx="5054600" cy="5257800"/>
          </a:xfrm>
        </p:spPr>
      </p:pic>
      <p:sp>
        <p:nvSpPr>
          <p:cNvPr id="14" name="Text Placeholder 13"/>
          <p:cNvSpPr>
            <a:spLocks noGrp="1"/>
          </p:cNvSpPr>
          <p:nvPr>
            <p:ph type="body" sz="half" idx="2"/>
          </p:nvPr>
        </p:nvSpPr>
        <p:spPr/>
        <p:txBody>
          <a:bodyPr/>
          <a:lstStyle/>
          <a:p>
            <a:r>
              <a:rPr lang="en-US" dirty="0"/>
              <a:t>Attachment 6A</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130</a:t>
            </a:fld>
            <a:endParaRPr lang="en-US" dirty="0"/>
          </a:p>
        </p:txBody>
      </p:sp>
    </p:spTree>
    <p:extLst>
      <p:ext uri="{BB962C8B-B14F-4D97-AF65-F5344CB8AC3E}">
        <p14:creationId xmlns:p14="http://schemas.microsoft.com/office/powerpoint/2010/main" val="286182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a:t>
            </a:r>
            <a:br>
              <a:rPr lang="en-US" dirty="0"/>
            </a:br>
            <a:r>
              <a:rPr lang="en-US" dirty="0"/>
              <a:t>Trust Account?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1612" y="1751045"/>
            <a:ext cx="3657600" cy="3657600"/>
          </a:xfr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131</a:t>
            </a:fld>
            <a:endParaRPr lang="en-US" dirty="0"/>
          </a:p>
        </p:txBody>
      </p:sp>
    </p:spTree>
    <p:extLst>
      <p:ext uri="{BB962C8B-B14F-4D97-AF65-F5344CB8AC3E}">
        <p14:creationId xmlns:p14="http://schemas.microsoft.com/office/powerpoint/2010/main" val="117966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a:t>
            </a:r>
            <a:br>
              <a:rPr lang="en-US" dirty="0"/>
            </a:br>
            <a:r>
              <a:rPr lang="en-US" dirty="0"/>
              <a:t>Trust Account?</a:t>
            </a:r>
            <a:br>
              <a:rPr lang="en-US" dirty="0"/>
            </a:br>
            <a:br>
              <a:rPr lang="en-US" dirty="0"/>
            </a:br>
            <a:r>
              <a:rPr lang="en-US" dirty="0"/>
              <a:t>An </a:t>
            </a:r>
            <a:r>
              <a:rPr lang="en-US" b="1" dirty="0"/>
              <a:t>account</a:t>
            </a:r>
            <a:r>
              <a:rPr lang="en-US" dirty="0"/>
              <a:t> that is managed by one party for the benefit of another.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1612" y="1751045"/>
            <a:ext cx="3657600" cy="3657600"/>
          </a:xfr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132</a:t>
            </a:fld>
            <a:endParaRPr lang="en-US" dirty="0"/>
          </a:p>
        </p:txBody>
      </p:sp>
    </p:spTree>
    <p:extLst>
      <p:ext uri="{BB962C8B-B14F-4D97-AF65-F5344CB8AC3E}">
        <p14:creationId xmlns:p14="http://schemas.microsoft.com/office/powerpoint/2010/main" val="229372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a:t>81-885.21. Broker; separate trust account; notify commission where maintained; examination by representative of commission; broker entitled to money; when.  THROUGH 81.885.23 Attorney General; special  counsel; appoint; fees allowed; taxed as costs.</a:t>
            </a:r>
          </a:p>
        </p:txBody>
      </p:sp>
      <p:sp>
        <p:nvSpPr>
          <p:cNvPr id="6" name="Content Placeholder 5"/>
          <p:cNvSpPr>
            <a:spLocks noGrp="1"/>
          </p:cNvSpPr>
          <p:nvPr>
            <p:ph idx="1"/>
          </p:nvPr>
        </p:nvSpPr>
        <p:spPr/>
        <p:txBody>
          <a:bodyPr/>
          <a:lstStyle/>
          <a:p>
            <a:pPr marL="514350" indent="-514350">
              <a:buFont typeface="+mj-lt"/>
              <a:buAutoNum type="arabicPeriod"/>
            </a:pPr>
            <a:r>
              <a:rPr lang="en-US" b="1" dirty="0"/>
              <a:t>Can trust accounts be interest bearing?</a:t>
            </a:r>
          </a:p>
          <a:p>
            <a:pPr marL="514350" indent="-514350">
              <a:buFont typeface="+mj-lt"/>
              <a:buAutoNum type="arabicPeriod"/>
            </a:pPr>
            <a:r>
              <a:rPr lang="en-US" b="1" dirty="0"/>
              <a:t>On July 1, 2017 what change is made to trust accounts?</a:t>
            </a:r>
          </a:p>
          <a:p>
            <a:pPr marL="514350" indent="-514350">
              <a:buFont typeface="+mj-lt"/>
              <a:buAutoNum type="arabicPeriod"/>
            </a:pPr>
            <a:r>
              <a:rPr lang="en-US" b="1" dirty="0"/>
              <a:t>Is there a limit of how many trust accounts a broker can have?</a:t>
            </a:r>
          </a:p>
          <a:p>
            <a:pPr marL="514350" indent="-514350">
              <a:buFont typeface="+mj-lt"/>
              <a:buAutoNum type="arabicPeriod"/>
            </a:pPr>
            <a:r>
              <a:rPr lang="en-US" b="1" dirty="0"/>
              <a:t>If a trust account is deemed “unsafe” by the Commission, to whom does the Commission report this?</a:t>
            </a:r>
          </a:p>
          <a:p>
            <a:pPr marL="514350" indent="-514350">
              <a:buFont typeface="+mj-lt"/>
              <a:buAutoNum type="arabicPeriod"/>
            </a:pPr>
            <a:r>
              <a:rPr lang="en-US" b="1" dirty="0"/>
              <a:t>What happens?</a:t>
            </a:r>
          </a:p>
          <a:p>
            <a:pPr marL="514350" indent="-514350">
              <a:buFont typeface="+mj-lt"/>
              <a:buAutoNum type="arabicPeriod"/>
            </a:pPr>
            <a:r>
              <a:rPr lang="en-US" b="1" dirty="0"/>
              <a:t>Can a salesperson or associate broker open a trust account?</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133</a:t>
            </a:fld>
            <a:endParaRPr lang="en-US" dirty="0"/>
          </a:p>
        </p:txBody>
      </p:sp>
    </p:spTree>
    <p:extLst>
      <p:ext uri="{BB962C8B-B14F-4D97-AF65-F5344CB8AC3E}">
        <p14:creationId xmlns:p14="http://schemas.microsoft.com/office/powerpoint/2010/main" val="26711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a:t>81-885.21. Broker; separate trust account; notify commission where maintained; examination by representative of commission; broker entitled to money; when.  THROUGH 81.885.23 Attorney General; special  counsel; appoint; fees allowed; taxed as costs.</a:t>
            </a:r>
          </a:p>
        </p:txBody>
      </p:sp>
      <p:sp>
        <p:nvSpPr>
          <p:cNvPr id="6" name="Content Placeholder 5"/>
          <p:cNvSpPr>
            <a:spLocks noGrp="1"/>
          </p:cNvSpPr>
          <p:nvPr>
            <p:ph idx="1"/>
          </p:nvPr>
        </p:nvSpPr>
        <p:spPr/>
        <p:txBody>
          <a:bodyPr>
            <a:normAutofit fontScale="92500" lnSpcReduction="20000"/>
          </a:bodyPr>
          <a:lstStyle/>
          <a:p>
            <a:pPr marL="514350" indent="-514350">
              <a:buFont typeface="+mj-lt"/>
              <a:buAutoNum type="arabicPeriod"/>
            </a:pPr>
            <a:r>
              <a:rPr lang="en-US" b="1" dirty="0"/>
              <a:t>Can trust accounts be interest bearing? </a:t>
            </a:r>
            <a:r>
              <a:rPr lang="en-US" dirty="0"/>
              <a:t>YES! </a:t>
            </a:r>
            <a:r>
              <a:rPr lang="en-US" i="1" dirty="0"/>
              <a:t>Interest may be distributed or otherwise accrue only to nonprofit organizations that promote housing in Nebraska and are exempt from the payment of federal income taxes.</a:t>
            </a:r>
          </a:p>
          <a:p>
            <a:pPr marL="514350" indent="-514350">
              <a:buFont typeface="+mj-lt"/>
              <a:buAutoNum type="arabicPeriod"/>
            </a:pPr>
            <a:r>
              <a:rPr lang="en-US" b="1" dirty="0"/>
              <a:t>On July 1, 2017 what change is made to trust accounts?</a:t>
            </a:r>
          </a:p>
          <a:p>
            <a:pPr marL="514350" indent="-514350">
              <a:buFont typeface="+mj-lt"/>
              <a:buAutoNum type="arabicPeriod"/>
            </a:pPr>
            <a:r>
              <a:rPr lang="en-US" b="1" dirty="0"/>
              <a:t>Is there a limit of how many trust accounts a broker can have?</a:t>
            </a:r>
          </a:p>
          <a:p>
            <a:pPr marL="514350" indent="-514350">
              <a:buFont typeface="+mj-lt"/>
              <a:buAutoNum type="arabicPeriod"/>
            </a:pPr>
            <a:r>
              <a:rPr lang="en-US" b="1" dirty="0"/>
              <a:t>If a trust account is deemed “unsafe” by the Commission, to whom does the Commission report this?</a:t>
            </a:r>
          </a:p>
          <a:p>
            <a:pPr marL="514350" indent="-514350">
              <a:buFont typeface="+mj-lt"/>
              <a:buAutoNum type="arabicPeriod"/>
            </a:pPr>
            <a:r>
              <a:rPr lang="en-US" b="1" dirty="0"/>
              <a:t>What Happens?</a:t>
            </a:r>
          </a:p>
          <a:p>
            <a:pPr marL="514350" indent="-514350">
              <a:buFont typeface="+mj-lt"/>
              <a:buAutoNum type="arabicPeriod"/>
            </a:pPr>
            <a:r>
              <a:rPr lang="en-US" b="1" dirty="0"/>
              <a:t>Can a salesperson or associate broker open a trust account?</a:t>
            </a:r>
          </a:p>
          <a:p>
            <a:pPr marL="514350" indent="-514350">
              <a:buFont typeface="+mj-lt"/>
              <a:buAutoNum type="arabicPeriod"/>
            </a:pPr>
            <a:endParaRPr lang="en-US" b="1"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134</a:t>
            </a:fld>
            <a:endParaRPr lang="en-US" dirty="0"/>
          </a:p>
        </p:txBody>
      </p:sp>
    </p:spTree>
    <p:extLst>
      <p:ext uri="{BB962C8B-B14F-4D97-AF65-F5344CB8AC3E}">
        <p14:creationId xmlns:p14="http://schemas.microsoft.com/office/powerpoint/2010/main" val="249493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a:t>81-885.21. Broker; separate trust account; notify commission where maintained; examination by representative of commission; broker entitled to money; when.  THROUGH 81.885.23 Attorney General; special  counsel; appoint; fees allowed; taxed as costs.</a:t>
            </a:r>
          </a:p>
        </p:txBody>
      </p:sp>
      <p:sp>
        <p:nvSpPr>
          <p:cNvPr id="6" name="Content Placeholder 5"/>
          <p:cNvSpPr>
            <a:spLocks noGrp="1"/>
          </p:cNvSpPr>
          <p:nvPr>
            <p:ph idx="1"/>
          </p:nvPr>
        </p:nvSpPr>
        <p:spPr/>
        <p:txBody>
          <a:bodyPr>
            <a:normAutofit lnSpcReduction="10000"/>
          </a:bodyPr>
          <a:lstStyle/>
          <a:p>
            <a:pPr marL="514350" indent="-514350">
              <a:buFont typeface="+mj-lt"/>
              <a:buAutoNum type="arabicPeriod"/>
            </a:pPr>
            <a:r>
              <a:rPr lang="en-US" b="1" dirty="0"/>
              <a:t>Can trust accounts be interest bearing?</a:t>
            </a:r>
          </a:p>
          <a:p>
            <a:pPr marL="514350" indent="-514350">
              <a:buFont typeface="+mj-lt"/>
              <a:buAutoNum type="arabicPeriod"/>
            </a:pPr>
            <a:r>
              <a:rPr lang="en-US" b="1" dirty="0"/>
              <a:t>On July 1, 2017 what change is made to trust accounts?  </a:t>
            </a:r>
            <a:r>
              <a:rPr lang="en-US" i="1" dirty="0"/>
              <a:t>Such Trust Accounts shall be a non-interest-bearing account.</a:t>
            </a:r>
          </a:p>
          <a:p>
            <a:pPr marL="514350" indent="-514350">
              <a:buFont typeface="+mj-lt"/>
              <a:buAutoNum type="arabicPeriod"/>
            </a:pPr>
            <a:r>
              <a:rPr lang="en-US" b="1" dirty="0"/>
              <a:t>Is there a limit of how many trust accounts a broker can have?</a:t>
            </a:r>
          </a:p>
          <a:p>
            <a:pPr marL="514350" indent="-514350">
              <a:buFont typeface="+mj-lt"/>
              <a:buAutoNum type="arabicPeriod"/>
            </a:pPr>
            <a:r>
              <a:rPr lang="en-US" b="1" dirty="0"/>
              <a:t>If a trust account is deemed “unsafe” by the Commission, to whom does the Commission report this?</a:t>
            </a:r>
          </a:p>
          <a:p>
            <a:pPr marL="514350" indent="-514350">
              <a:buFont typeface="+mj-lt"/>
              <a:buAutoNum type="arabicPeriod"/>
            </a:pPr>
            <a:r>
              <a:rPr lang="en-US" b="1" dirty="0"/>
              <a:t>What Happens?</a:t>
            </a:r>
          </a:p>
          <a:p>
            <a:pPr marL="514350" indent="-514350">
              <a:buFont typeface="+mj-lt"/>
              <a:buAutoNum type="arabicPeriod"/>
            </a:pPr>
            <a:r>
              <a:rPr lang="en-US" b="1" dirty="0"/>
              <a:t>Can a salesperson or associate broker open a trust account?</a:t>
            </a:r>
          </a:p>
          <a:p>
            <a:pPr marL="514350" indent="-514350">
              <a:buFont typeface="+mj-lt"/>
              <a:buAutoNum type="arabicPeriod"/>
            </a:pPr>
            <a:endParaRPr lang="en-US" b="1"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135</a:t>
            </a:fld>
            <a:endParaRPr lang="en-US" dirty="0"/>
          </a:p>
        </p:txBody>
      </p:sp>
    </p:spTree>
    <p:extLst>
      <p:ext uri="{BB962C8B-B14F-4D97-AF65-F5344CB8AC3E}">
        <p14:creationId xmlns:p14="http://schemas.microsoft.com/office/powerpoint/2010/main" val="172265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a:t>81-885.21. Broker; separate trust account; notify commission where maintained; examination by representative of commission; broker entitled to money; when.  THROUGH 81.885.23 Attorney General; special  counsel; appoint; fees allowed; taxed as costs.</a:t>
            </a:r>
          </a:p>
        </p:txBody>
      </p:sp>
      <p:sp>
        <p:nvSpPr>
          <p:cNvPr id="6" name="Content Placeholder 5"/>
          <p:cNvSpPr>
            <a:spLocks noGrp="1"/>
          </p:cNvSpPr>
          <p:nvPr>
            <p:ph idx="1"/>
          </p:nvPr>
        </p:nvSpPr>
        <p:spPr/>
        <p:txBody>
          <a:bodyPr>
            <a:normAutofit lnSpcReduction="10000"/>
          </a:bodyPr>
          <a:lstStyle/>
          <a:p>
            <a:pPr marL="514350" indent="-514350">
              <a:buFont typeface="+mj-lt"/>
              <a:buAutoNum type="arabicPeriod"/>
            </a:pPr>
            <a:r>
              <a:rPr lang="en-US" b="1" dirty="0"/>
              <a:t>Can trust accounts be interest bearing?</a:t>
            </a:r>
          </a:p>
          <a:p>
            <a:pPr marL="514350" indent="-514350">
              <a:buFont typeface="+mj-lt"/>
              <a:buAutoNum type="arabicPeriod"/>
            </a:pPr>
            <a:r>
              <a:rPr lang="en-US" b="1" dirty="0"/>
              <a:t>On July 1, 2017 what change is made to trust accounts?  </a:t>
            </a:r>
          </a:p>
          <a:p>
            <a:pPr marL="514350" indent="-514350">
              <a:buFont typeface="+mj-lt"/>
              <a:buAutoNum type="arabicPeriod"/>
            </a:pPr>
            <a:r>
              <a:rPr lang="en-US" b="1" dirty="0"/>
              <a:t>Is there a limit of how many trust accounts a broker can have?  </a:t>
            </a:r>
            <a:r>
              <a:rPr lang="en-US" dirty="0"/>
              <a:t>NO.</a:t>
            </a:r>
          </a:p>
          <a:p>
            <a:pPr marL="514350" indent="-514350">
              <a:buFont typeface="+mj-lt"/>
              <a:buAutoNum type="arabicPeriod"/>
            </a:pPr>
            <a:r>
              <a:rPr lang="en-US" b="1" dirty="0"/>
              <a:t>If a trust account is deemed “unsafe” by the Commission, to whom does the Commission report this?</a:t>
            </a:r>
          </a:p>
          <a:p>
            <a:pPr marL="514350" indent="-514350">
              <a:buFont typeface="+mj-lt"/>
              <a:buAutoNum type="arabicPeriod"/>
            </a:pPr>
            <a:r>
              <a:rPr lang="en-US" b="1" dirty="0"/>
              <a:t>What Happens?</a:t>
            </a:r>
          </a:p>
          <a:p>
            <a:pPr marL="514350" indent="-514350">
              <a:buFont typeface="+mj-lt"/>
              <a:buAutoNum type="arabicPeriod"/>
            </a:pPr>
            <a:r>
              <a:rPr lang="en-US" b="1" dirty="0"/>
              <a:t>Can a salesperson or associate broker open a trust account?</a:t>
            </a:r>
          </a:p>
          <a:p>
            <a:pPr marL="514350" indent="-514350">
              <a:buFont typeface="+mj-lt"/>
              <a:buAutoNum type="arabicPeriod"/>
            </a:pPr>
            <a:endParaRPr lang="en-US" b="1"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136</a:t>
            </a:fld>
            <a:endParaRPr lang="en-US" dirty="0"/>
          </a:p>
        </p:txBody>
      </p:sp>
    </p:spTree>
    <p:extLst>
      <p:ext uri="{BB962C8B-B14F-4D97-AF65-F5344CB8AC3E}">
        <p14:creationId xmlns:p14="http://schemas.microsoft.com/office/powerpoint/2010/main" val="424744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a:t>81-885.21. Broker; separate trust account; notify commission where maintained; examination by representative of commission; broker entitled to money; when.  THROUGH 81.885.23 Attorney General; special  counsel; appoint; fees allowed; taxed as costs.</a:t>
            </a:r>
          </a:p>
        </p:txBody>
      </p:sp>
      <p:sp>
        <p:nvSpPr>
          <p:cNvPr id="6" name="Content Placeholder 5"/>
          <p:cNvSpPr>
            <a:spLocks noGrp="1"/>
          </p:cNvSpPr>
          <p:nvPr>
            <p:ph idx="1"/>
          </p:nvPr>
        </p:nvSpPr>
        <p:spPr/>
        <p:txBody>
          <a:bodyPr/>
          <a:lstStyle/>
          <a:p>
            <a:pPr marL="514350" indent="-514350">
              <a:buFont typeface="+mj-lt"/>
              <a:buAutoNum type="arabicPeriod"/>
            </a:pPr>
            <a:r>
              <a:rPr lang="en-US" b="1" dirty="0"/>
              <a:t>Can trust accounts be interest bearing?</a:t>
            </a:r>
          </a:p>
          <a:p>
            <a:pPr marL="514350" indent="-514350">
              <a:buFont typeface="+mj-lt"/>
              <a:buAutoNum type="arabicPeriod"/>
            </a:pPr>
            <a:r>
              <a:rPr lang="en-US" b="1" dirty="0"/>
              <a:t>On July 1, 2017 what change is made to trust accounts?  </a:t>
            </a:r>
          </a:p>
          <a:p>
            <a:pPr marL="514350" indent="-514350">
              <a:buFont typeface="+mj-lt"/>
              <a:buAutoNum type="arabicPeriod"/>
            </a:pPr>
            <a:r>
              <a:rPr lang="en-US" b="1" dirty="0"/>
              <a:t>Is there a limit of how many trust accounts a broker can have?</a:t>
            </a:r>
          </a:p>
          <a:p>
            <a:pPr marL="514350" indent="-514350">
              <a:buFont typeface="+mj-lt"/>
              <a:buAutoNum type="arabicPeriod"/>
            </a:pPr>
            <a:r>
              <a:rPr lang="en-US" b="1" dirty="0"/>
              <a:t>If a trust account is deemed “unsafe” by the Commission, to whom does the Commission report this?  </a:t>
            </a:r>
            <a:r>
              <a:rPr lang="en-US" dirty="0"/>
              <a:t>Attorney General</a:t>
            </a:r>
          </a:p>
          <a:p>
            <a:pPr marL="514350" indent="-514350">
              <a:buFont typeface="+mj-lt"/>
              <a:buAutoNum type="arabicPeriod"/>
            </a:pPr>
            <a:r>
              <a:rPr lang="en-US" b="1" dirty="0"/>
              <a:t>What Happens? </a:t>
            </a:r>
          </a:p>
          <a:p>
            <a:pPr marL="514350" indent="-514350">
              <a:buFont typeface="+mj-lt"/>
              <a:buAutoNum type="arabicPeriod"/>
            </a:pPr>
            <a:r>
              <a:rPr lang="en-US" b="1" dirty="0"/>
              <a:t>Can a salesperson or associate broker open a trust account?</a:t>
            </a:r>
          </a:p>
          <a:p>
            <a:pPr marL="514350" indent="-514350">
              <a:buFont typeface="+mj-lt"/>
              <a:buAutoNum type="arabicPeriod"/>
            </a:pPr>
            <a:endParaRPr lang="en-US" b="1"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137</a:t>
            </a:fld>
            <a:endParaRPr lang="en-US" dirty="0"/>
          </a:p>
        </p:txBody>
      </p:sp>
    </p:spTree>
    <p:extLst>
      <p:ext uri="{BB962C8B-B14F-4D97-AF65-F5344CB8AC3E}">
        <p14:creationId xmlns:p14="http://schemas.microsoft.com/office/powerpoint/2010/main" val="408432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a:t>81-885.21. Broker; separate trust account; notify commission where maintained; examination by representative of commission; broker entitled to money; when.  THROUGH 81.885.23 Attorney General; special  counsel; appoint; fees allowed; taxed as costs.</a:t>
            </a:r>
          </a:p>
        </p:txBody>
      </p:sp>
      <p:sp>
        <p:nvSpPr>
          <p:cNvPr id="6" name="Content Placeholder 5"/>
          <p:cNvSpPr>
            <a:spLocks noGrp="1"/>
          </p:cNvSpPr>
          <p:nvPr>
            <p:ph idx="1"/>
          </p:nvPr>
        </p:nvSpPr>
        <p:spPr/>
        <p:txBody>
          <a:bodyPr>
            <a:normAutofit fontScale="92500" lnSpcReduction="20000"/>
          </a:bodyPr>
          <a:lstStyle/>
          <a:p>
            <a:pPr marL="514350" indent="-514350">
              <a:buFont typeface="+mj-lt"/>
              <a:buAutoNum type="arabicPeriod"/>
            </a:pPr>
            <a:r>
              <a:rPr lang="en-US" b="1" dirty="0"/>
              <a:t>Can trust accounts be interest bearing?</a:t>
            </a:r>
          </a:p>
          <a:p>
            <a:pPr marL="514350" indent="-514350">
              <a:buFont typeface="+mj-lt"/>
              <a:buAutoNum type="arabicPeriod"/>
            </a:pPr>
            <a:r>
              <a:rPr lang="en-US" b="1" dirty="0"/>
              <a:t>On July 1, 2017 what change is made to trust accounts?  </a:t>
            </a:r>
          </a:p>
          <a:p>
            <a:pPr marL="514350" indent="-514350">
              <a:buFont typeface="+mj-lt"/>
              <a:buAutoNum type="arabicPeriod"/>
            </a:pPr>
            <a:r>
              <a:rPr lang="en-US" b="1" dirty="0"/>
              <a:t>Is there a limit of how many trust accounts a broker can have?</a:t>
            </a:r>
          </a:p>
          <a:p>
            <a:pPr marL="514350" indent="-514350">
              <a:buFont typeface="+mj-lt"/>
              <a:buAutoNum type="arabicPeriod"/>
            </a:pPr>
            <a:r>
              <a:rPr lang="en-US" b="1" dirty="0"/>
              <a:t>If a trust account is deemed “unsafe” by the Commission, to whom does the Commission report this?</a:t>
            </a:r>
          </a:p>
          <a:p>
            <a:pPr marL="514350" indent="-514350">
              <a:buFont typeface="+mj-lt"/>
              <a:buAutoNum type="arabicPeriod"/>
            </a:pPr>
            <a:r>
              <a:rPr lang="en-US" b="1" dirty="0"/>
              <a:t>What Happens?  </a:t>
            </a:r>
            <a:r>
              <a:rPr lang="en-US" i="1" dirty="0"/>
              <a:t>“…in an unsafe or unsound condition and the commission shall forthwith submit a compete report to the Attorney General of all information available to it…liquidation of such property and business……conferred upon him or her by the court.”</a:t>
            </a:r>
            <a:endParaRPr lang="en-US" b="1" dirty="0"/>
          </a:p>
          <a:p>
            <a:pPr marL="514350" indent="-514350">
              <a:buFont typeface="+mj-lt"/>
              <a:buAutoNum type="arabicPeriod"/>
            </a:pPr>
            <a:r>
              <a:rPr lang="en-US" b="1" dirty="0"/>
              <a:t>Can a salesperson or associate broker open a trust account?</a:t>
            </a:r>
          </a:p>
          <a:p>
            <a:pPr marL="514350" indent="-514350">
              <a:buFont typeface="+mj-lt"/>
              <a:buAutoNum type="arabicPeriod"/>
            </a:pPr>
            <a:endParaRPr lang="en-US" i="1"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138</a:t>
            </a:fld>
            <a:endParaRPr lang="en-US" dirty="0"/>
          </a:p>
        </p:txBody>
      </p:sp>
    </p:spTree>
    <p:extLst>
      <p:ext uri="{BB962C8B-B14F-4D97-AF65-F5344CB8AC3E}">
        <p14:creationId xmlns:p14="http://schemas.microsoft.com/office/powerpoint/2010/main" val="281946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a:t>81-885.21. Broker; separate trust account; notify commission where maintained; examination by representative of commission; broker entitled to money; when.  THROUGH 81.885.23 Attorney General; special  counsel; appoint; fees allowed; taxed as costs.</a:t>
            </a:r>
          </a:p>
        </p:txBody>
      </p:sp>
      <p:sp>
        <p:nvSpPr>
          <p:cNvPr id="6" name="Content Placeholder 5"/>
          <p:cNvSpPr>
            <a:spLocks noGrp="1"/>
          </p:cNvSpPr>
          <p:nvPr>
            <p:ph idx="1"/>
          </p:nvPr>
        </p:nvSpPr>
        <p:spPr/>
        <p:txBody>
          <a:bodyPr>
            <a:normAutofit lnSpcReduction="10000"/>
          </a:bodyPr>
          <a:lstStyle/>
          <a:p>
            <a:pPr marL="514350" indent="-514350">
              <a:buFont typeface="+mj-lt"/>
              <a:buAutoNum type="arabicPeriod"/>
            </a:pPr>
            <a:r>
              <a:rPr lang="en-US" b="1" dirty="0"/>
              <a:t>Can trust accounts be interest bearing?</a:t>
            </a:r>
          </a:p>
          <a:p>
            <a:pPr marL="514350" indent="-514350">
              <a:buFont typeface="+mj-lt"/>
              <a:buAutoNum type="arabicPeriod"/>
            </a:pPr>
            <a:r>
              <a:rPr lang="en-US" b="1" dirty="0"/>
              <a:t>On July 1, 2017 what change is made to trust accounts?</a:t>
            </a:r>
          </a:p>
          <a:p>
            <a:pPr marL="514350" indent="-514350">
              <a:buFont typeface="+mj-lt"/>
              <a:buAutoNum type="arabicPeriod"/>
            </a:pPr>
            <a:r>
              <a:rPr lang="en-US" b="1" dirty="0"/>
              <a:t>Is there a limit of how many trust accounts a broker can have?</a:t>
            </a:r>
          </a:p>
          <a:p>
            <a:pPr marL="514350" indent="-514350">
              <a:buFont typeface="+mj-lt"/>
              <a:buAutoNum type="arabicPeriod"/>
            </a:pPr>
            <a:r>
              <a:rPr lang="en-US" b="1" dirty="0"/>
              <a:t>If a trust account is deemed “unsafe” by the Commission, to whom does the Commission report this?</a:t>
            </a:r>
          </a:p>
          <a:p>
            <a:pPr marL="514350" indent="-514350">
              <a:buFont typeface="+mj-lt"/>
              <a:buAutoNum type="arabicPeriod"/>
            </a:pPr>
            <a:r>
              <a:rPr lang="en-US" b="1" dirty="0"/>
              <a:t>What happens?</a:t>
            </a:r>
          </a:p>
          <a:p>
            <a:pPr marL="514350" indent="-514350">
              <a:buFont typeface="+mj-lt"/>
              <a:buAutoNum type="arabicPeriod"/>
            </a:pPr>
            <a:r>
              <a:rPr lang="en-US" b="1" dirty="0"/>
              <a:t>Can a salesperson or associate broker open a trust account?  </a:t>
            </a:r>
            <a:r>
              <a:rPr lang="en-US" dirty="0"/>
              <a:t>No.</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139</a:t>
            </a:fld>
            <a:endParaRPr lang="en-US" dirty="0"/>
          </a:p>
        </p:txBody>
      </p:sp>
    </p:spTree>
    <p:extLst>
      <p:ext uri="{BB962C8B-B14F-4D97-AF65-F5344CB8AC3E}">
        <p14:creationId xmlns:p14="http://schemas.microsoft.com/office/powerpoint/2010/main" val="225757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http://www.nrec.ne.gov</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313" y="2319337"/>
            <a:ext cx="7620000" cy="923925"/>
          </a:xfr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14</a:t>
            </a:fld>
            <a:endParaRPr lang="en-US" dirty="0"/>
          </a:p>
        </p:txBody>
      </p:sp>
    </p:spTree>
    <p:extLst>
      <p:ext uri="{BB962C8B-B14F-4D97-AF65-F5344CB8AC3E}">
        <p14:creationId xmlns:p14="http://schemas.microsoft.com/office/powerpoint/2010/main" val="247105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812" y="533400"/>
            <a:ext cx="6667500" cy="4445000"/>
          </a:xfrm>
          <a:prstGeom prst="rect">
            <a:avLst/>
          </a:prstGeom>
        </p:spPr>
      </p:pic>
      <p:sp>
        <p:nvSpPr>
          <p:cNvPr id="6" name="Title 5"/>
          <p:cNvSpPr>
            <a:spLocks noGrp="1"/>
          </p:cNvSpPr>
          <p:nvPr>
            <p:ph type="title"/>
          </p:nvPr>
        </p:nvSpPr>
        <p:spPr/>
        <p:txBody>
          <a:bodyPr>
            <a:normAutofit fontScale="90000"/>
          </a:bodyPr>
          <a:lstStyle/>
          <a:p>
            <a:br>
              <a:rPr lang="en-US" dirty="0"/>
            </a:br>
            <a:br>
              <a:rPr lang="en-US" dirty="0"/>
            </a:br>
            <a:br>
              <a:rPr lang="en-US" dirty="0"/>
            </a:br>
            <a:br>
              <a:rPr lang="en-US" dirty="0"/>
            </a:br>
            <a:r>
              <a:rPr lang="en-US" dirty="0"/>
              <a:t>The Real Estate Agents Best Friend!</a:t>
            </a:r>
            <a:br>
              <a:rPr lang="en-US" dirty="0"/>
            </a:br>
            <a:r>
              <a:rPr lang="en-US" dirty="0"/>
              <a:t>GO TO: </a:t>
            </a:r>
            <a:r>
              <a:rPr lang="en-US" dirty="0">
                <a:hlinkClick r:id="rId3"/>
              </a:rPr>
              <a:t>www.nrec.ne.gov/legal/trustaccountinfo.html</a:t>
            </a:r>
            <a:br>
              <a:rPr lang="en-US" dirty="0"/>
            </a:br>
            <a:endParaRPr lang="en-US" dirty="0"/>
          </a:p>
        </p:txBody>
      </p:sp>
      <p:sp>
        <p:nvSpPr>
          <p:cNvPr id="7" name="Content Placeholder 6"/>
          <p:cNvSpPr>
            <a:spLocks noGrp="1"/>
          </p:cNvSpPr>
          <p:nvPr>
            <p:ph idx="1"/>
          </p:nvPr>
        </p:nvSpPr>
        <p:spPr>
          <a:xfrm flipH="1">
            <a:off x="-382588" y="762000"/>
            <a:ext cx="76200" cy="76200"/>
          </a:xfrm>
        </p:spPr>
        <p:txBody>
          <a:bodyPr>
            <a:normAutofit fontScale="25000" lnSpcReduction="20000"/>
          </a:bodyPr>
          <a:lstStyle/>
          <a:p>
            <a:pPr marL="0" indent="0">
              <a:buNone/>
            </a:pPr>
            <a:endParaRPr lang="en-US"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140</a:t>
            </a:fld>
            <a:endParaRPr lang="en-US" dirty="0"/>
          </a:p>
        </p:txBody>
      </p:sp>
    </p:spTree>
    <p:extLst>
      <p:ext uri="{BB962C8B-B14F-4D97-AF65-F5344CB8AC3E}">
        <p14:creationId xmlns:p14="http://schemas.microsoft.com/office/powerpoint/2010/main" val="219691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records do Agents NEED to keep copies of?  </a:t>
            </a:r>
            <a:br>
              <a:rPr lang="en-US" dirty="0"/>
            </a:br>
            <a:r>
              <a:rPr lang="en-US" dirty="0"/>
              <a:t>What do you turn into Brokers?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1242066"/>
              </p:ext>
            </p:extLst>
          </p:nvPr>
        </p:nvGraphicFramePr>
        <p:xfrm>
          <a:off x="1293813" y="685800"/>
          <a:ext cx="10287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141</a:t>
            </a:fld>
            <a:endParaRPr lang="en-US" dirty="0"/>
          </a:p>
        </p:txBody>
      </p:sp>
    </p:spTree>
    <p:extLst>
      <p:ext uri="{BB962C8B-B14F-4D97-AF65-F5344CB8AC3E}">
        <p14:creationId xmlns:p14="http://schemas.microsoft.com/office/powerpoint/2010/main" val="88019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AGENTS MUST MAKE IT A PRIORITY TO RECEIVE AND DELIEVER FUNDS IMMEDIATELY!</a:t>
            </a:r>
            <a:br>
              <a:rPr lang="en-US" b="1" dirty="0"/>
            </a:br>
            <a:br>
              <a:rPr lang="en-US" b="1" dirty="0"/>
            </a:br>
            <a:endParaRPr lang="en-US" b="1"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9091" b="9091"/>
          <a:stretch>
            <a:fillRect/>
          </a:stretch>
        </p:blipFill>
        <p:spPr/>
      </p:pic>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142</a:t>
            </a:fld>
            <a:endParaRPr lang="en-US" dirty="0"/>
          </a:p>
        </p:txBody>
      </p:sp>
    </p:spTree>
    <p:extLst>
      <p:ext uri="{BB962C8B-B14F-4D97-AF65-F5344CB8AC3E}">
        <p14:creationId xmlns:p14="http://schemas.microsoft.com/office/powerpoint/2010/main" val="65772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AGENTS MUST RECEIVE A CHECK WHEN WRITING THE OFFER, NOT AFTER THE OFFER IS ACCEPTED!</a:t>
            </a:r>
            <a:br>
              <a:rPr lang="en-US" b="1" dirty="0"/>
            </a:br>
            <a:br>
              <a:rPr lang="en-US" b="1" dirty="0"/>
            </a:br>
            <a:endParaRPr lang="en-US" b="1"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51612" y="1219200"/>
            <a:ext cx="3833281" cy="3657600"/>
          </a:xfr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143</a:t>
            </a:fld>
            <a:endParaRPr lang="en-US" dirty="0"/>
          </a:p>
        </p:txBody>
      </p:sp>
    </p:spTree>
    <p:extLst>
      <p:ext uri="{BB962C8B-B14F-4D97-AF65-F5344CB8AC3E}">
        <p14:creationId xmlns:p14="http://schemas.microsoft.com/office/powerpoint/2010/main" val="144165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accent1">
            <a:tint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a:t>Closing can be handled by?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8781643"/>
              </p:ext>
            </p:extLst>
          </p:nvPr>
        </p:nvGraphicFramePr>
        <p:xfrm>
          <a:off x="1293813" y="685800"/>
          <a:ext cx="10287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144</a:t>
            </a:fld>
            <a:endParaRPr lang="en-US" dirty="0"/>
          </a:p>
        </p:txBody>
      </p:sp>
    </p:spTree>
    <p:extLst>
      <p:ext uri="{BB962C8B-B14F-4D97-AF65-F5344CB8AC3E}">
        <p14:creationId xmlns:p14="http://schemas.microsoft.com/office/powerpoint/2010/main" val="406358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accent1">
            <a:tint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a:t>Closing can be handled by?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09660615"/>
              </p:ext>
            </p:extLst>
          </p:nvPr>
        </p:nvGraphicFramePr>
        <p:xfrm>
          <a:off x="1293813" y="685800"/>
          <a:ext cx="10287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145</a:t>
            </a:fld>
            <a:endParaRPr lang="en-US" dirty="0"/>
          </a:p>
        </p:txBody>
      </p:sp>
    </p:spTree>
    <p:extLst>
      <p:ext uri="{BB962C8B-B14F-4D97-AF65-F5344CB8AC3E}">
        <p14:creationId xmlns:p14="http://schemas.microsoft.com/office/powerpoint/2010/main" val="51977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accent1">
            <a:tint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a:t>Closing can be handled by?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63486199"/>
              </p:ext>
            </p:extLst>
          </p:nvPr>
        </p:nvGraphicFramePr>
        <p:xfrm>
          <a:off x="1293813" y="685800"/>
          <a:ext cx="10287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146</a:t>
            </a:fld>
            <a:endParaRPr lang="en-US" dirty="0"/>
          </a:p>
        </p:txBody>
      </p:sp>
    </p:spTree>
    <p:extLst>
      <p:ext uri="{BB962C8B-B14F-4D97-AF65-F5344CB8AC3E}">
        <p14:creationId xmlns:p14="http://schemas.microsoft.com/office/powerpoint/2010/main" val="267146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accent1">
            <a:tint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a:t>Closing can be handled by?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05925310"/>
              </p:ext>
            </p:extLst>
          </p:nvPr>
        </p:nvGraphicFramePr>
        <p:xfrm>
          <a:off x="1293813" y="685800"/>
          <a:ext cx="10287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147</a:t>
            </a:fld>
            <a:endParaRPr lang="en-US" dirty="0"/>
          </a:p>
        </p:txBody>
      </p:sp>
    </p:spTree>
    <p:extLst>
      <p:ext uri="{BB962C8B-B14F-4D97-AF65-F5344CB8AC3E}">
        <p14:creationId xmlns:p14="http://schemas.microsoft.com/office/powerpoint/2010/main" val="41379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65078" y="685800"/>
            <a:ext cx="3286670" cy="4191000"/>
          </a:xfrm>
        </p:spPr>
      </p:pic>
      <p:sp>
        <p:nvSpPr>
          <p:cNvPr id="6" name="Content Placeholder 5"/>
          <p:cNvSpPr>
            <a:spLocks noGrp="1"/>
          </p:cNvSpPr>
          <p:nvPr>
            <p:ph sz="half" idx="2"/>
          </p:nvPr>
        </p:nvSpPr>
        <p:spPr/>
        <p:txBody>
          <a:bodyPr/>
          <a:lstStyle/>
          <a:p>
            <a:r>
              <a:rPr lang="en-US" b="1" dirty="0"/>
              <a:t>NO FUNDS </a:t>
            </a:r>
            <a:r>
              <a:rPr lang="en-US" dirty="0"/>
              <a:t>can be dispersed prior to closing without the written consent of </a:t>
            </a:r>
            <a:r>
              <a:rPr lang="en-US" b="1" dirty="0"/>
              <a:t>ALL</a:t>
            </a:r>
            <a:r>
              <a:rPr lang="en-US" dirty="0"/>
              <a:t> parties.  Persons closing are required to have </a:t>
            </a:r>
            <a:r>
              <a:rPr lang="en-US" b="1" dirty="0"/>
              <a:t>“GOOD FUNDS.”</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148</a:t>
            </a:fld>
            <a:endParaRPr lang="en-US" dirty="0"/>
          </a:p>
        </p:txBody>
      </p:sp>
    </p:spTree>
    <p:extLst>
      <p:ext uri="{BB962C8B-B14F-4D97-AF65-F5344CB8AC3E}">
        <p14:creationId xmlns:p14="http://schemas.microsoft.com/office/powerpoint/2010/main" val="33196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Accounts in Real Estate Property Management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08812" y="952500"/>
            <a:ext cx="4361848" cy="3657600"/>
          </a:xfr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149</a:t>
            </a:fld>
            <a:endParaRPr lang="en-US" dirty="0"/>
          </a:p>
        </p:txBody>
      </p:sp>
    </p:spTree>
    <p:extLst>
      <p:ext uri="{BB962C8B-B14F-4D97-AF65-F5344CB8AC3E}">
        <p14:creationId xmlns:p14="http://schemas.microsoft.com/office/powerpoint/2010/main" val="342153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20000"/>
                <a:lumOff val="80000"/>
              </a:schemeClr>
            </a:gs>
            <a:gs pos="58000">
              <a:schemeClr val="bg2">
                <a:lumMod val="40000"/>
                <a:lumOff val="60000"/>
              </a:schemeClr>
            </a:gs>
            <a:gs pos="100000">
              <a:schemeClr val="bg2"/>
            </a:gs>
          </a:gsLst>
          <a:lin ang="17400000" scaled="0"/>
        </a:gradFill>
        <a:effectLst/>
      </p:bgPr>
    </p:bg>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29431233"/>
              </p:ext>
            </p:extLst>
          </p:nvPr>
        </p:nvGraphicFramePr>
        <p:xfrm>
          <a:off x="2031471" y="720372"/>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15</a:t>
            </a:fld>
            <a:endParaRPr lang="en-US" dirty="0"/>
          </a:p>
        </p:txBody>
      </p:sp>
    </p:spTree>
    <p:extLst>
      <p:ext uri="{BB962C8B-B14F-4D97-AF65-F5344CB8AC3E}">
        <p14:creationId xmlns:p14="http://schemas.microsoft.com/office/powerpoint/2010/main" val="401915183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explode.wav"/>
          </p:stSnd>
        </p:sndAc>
      </p:transition>
    </mc:Choice>
    <mc:Fallback xmlns="">
      <p:transition spd="slow">
        <p:split orient="vert"/>
        <p:sndAc>
          <p:stSnd>
            <p:snd r:embed="rId8"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Accounts in Real Estate Property Management</a:t>
            </a:r>
          </a:p>
        </p:txBody>
      </p:sp>
      <p:sp>
        <p:nvSpPr>
          <p:cNvPr id="3" name="Content Placeholder 2"/>
          <p:cNvSpPr>
            <a:spLocks noGrp="1"/>
          </p:cNvSpPr>
          <p:nvPr>
            <p:ph sz="half" idx="1"/>
          </p:nvPr>
        </p:nvSpPr>
        <p:spPr/>
        <p:txBody>
          <a:bodyPr>
            <a:normAutofit fontScale="92500"/>
          </a:bodyPr>
          <a:lstStyle/>
          <a:p>
            <a:pPr marL="0" indent="0">
              <a:buNone/>
            </a:pPr>
            <a:r>
              <a:rPr lang="en-US" sz="4000" b="1" dirty="0"/>
              <a:t>What happens when a broker uses a check on the trust account to pay an expense on behalf of the owner, but the owner does not have sufficient funds in the account to cover it?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08812" y="952500"/>
            <a:ext cx="4361848" cy="3657600"/>
          </a:xfrm>
        </p:spPr>
      </p:pic>
      <p:sp>
        <p:nvSpPr>
          <p:cNvPr id="4" name="Footer Placeholder 3"/>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150</a:t>
            </a:fld>
            <a:endParaRPr lang="en-US" dirty="0"/>
          </a:p>
        </p:txBody>
      </p:sp>
    </p:spTree>
    <p:extLst>
      <p:ext uri="{BB962C8B-B14F-4D97-AF65-F5344CB8AC3E}">
        <p14:creationId xmlns:p14="http://schemas.microsoft.com/office/powerpoint/2010/main" val="173169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Accounts in Real Estate Property Management</a:t>
            </a:r>
          </a:p>
        </p:txBody>
      </p:sp>
      <p:sp>
        <p:nvSpPr>
          <p:cNvPr id="3" name="Content Placeholder 2"/>
          <p:cNvSpPr>
            <a:spLocks noGrp="1"/>
          </p:cNvSpPr>
          <p:nvPr>
            <p:ph sz="half" idx="1"/>
          </p:nvPr>
        </p:nvSpPr>
        <p:spPr/>
        <p:txBody>
          <a:bodyPr>
            <a:normAutofit/>
          </a:bodyPr>
          <a:lstStyle/>
          <a:p>
            <a:pPr marL="0" indent="0">
              <a:buNone/>
            </a:pPr>
            <a:r>
              <a:rPr lang="en-US" sz="4000" b="1" dirty="0"/>
              <a:t>What may be considered “Trust Funds”?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08812" y="952500"/>
            <a:ext cx="4361848" cy="3657600"/>
          </a:xfrm>
        </p:spPr>
      </p:pic>
      <p:sp>
        <p:nvSpPr>
          <p:cNvPr id="4" name="Footer Placeholder 3"/>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151</a:t>
            </a:fld>
            <a:endParaRPr lang="en-US" dirty="0"/>
          </a:p>
        </p:txBody>
      </p:sp>
    </p:spTree>
    <p:extLst>
      <p:ext uri="{BB962C8B-B14F-4D97-AF65-F5344CB8AC3E}">
        <p14:creationId xmlns:p14="http://schemas.microsoft.com/office/powerpoint/2010/main" val="77056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Accounts in Real Estate Property Management</a:t>
            </a:r>
          </a:p>
        </p:txBody>
      </p:sp>
      <p:sp>
        <p:nvSpPr>
          <p:cNvPr id="3" name="Content Placeholder 2"/>
          <p:cNvSpPr>
            <a:spLocks noGrp="1"/>
          </p:cNvSpPr>
          <p:nvPr>
            <p:ph sz="half" idx="1"/>
          </p:nvPr>
        </p:nvSpPr>
        <p:spPr/>
        <p:txBody>
          <a:bodyPr>
            <a:normAutofit/>
          </a:bodyPr>
          <a:lstStyle/>
          <a:p>
            <a:pPr marL="0" indent="0">
              <a:buNone/>
            </a:pPr>
            <a:r>
              <a:rPr lang="en-US" sz="4000" b="1" dirty="0"/>
              <a:t>What will a broker be asked to provide for a Trust Account  examination?</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08812" y="952500"/>
            <a:ext cx="4361848" cy="3657600"/>
          </a:xfrm>
        </p:spPr>
      </p:pic>
      <p:sp>
        <p:nvSpPr>
          <p:cNvPr id="4" name="Footer Placeholder 3"/>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152</a:t>
            </a:fld>
            <a:endParaRPr lang="en-US" dirty="0"/>
          </a:p>
        </p:txBody>
      </p:sp>
    </p:spTree>
    <p:extLst>
      <p:ext uri="{BB962C8B-B14F-4D97-AF65-F5344CB8AC3E}">
        <p14:creationId xmlns:p14="http://schemas.microsoft.com/office/powerpoint/2010/main" val="152080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BROKER EXAMINATION LIST</a:t>
            </a:r>
          </a:p>
        </p:txBody>
      </p:sp>
      <p:sp>
        <p:nvSpPr>
          <p:cNvPr id="6" name="Content Placeholder 5"/>
          <p:cNvSpPr>
            <a:spLocks noGrp="1"/>
          </p:cNvSpPr>
          <p:nvPr>
            <p:ph idx="1"/>
          </p:nvPr>
        </p:nvSpPr>
        <p:spPr/>
        <p:txBody>
          <a:bodyPr>
            <a:normAutofit fontScale="77500" lnSpcReduction="20000"/>
          </a:bodyPr>
          <a:lstStyle/>
          <a:p>
            <a:pPr marL="514350" indent="-514350">
              <a:buFont typeface="+mj-lt"/>
              <a:buAutoNum type="arabicPeriod"/>
            </a:pPr>
            <a:r>
              <a:rPr lang="en-US" b="1" dirty="0"/>
              <a:t>Management agreements</a:t>
            </a:r>
          </a:p>
          <a:p>
            <a:pPr marL="514350" indent="-514350">
              <a:buFont typeface="+mj-lt"/>
              <a:buAutoNum type="arabicPeriod"/>
            </a:pPr>
            <a:r>
              <a:rPr lang="en-US" b="1" dirty="0"/>
              <a:t>Lease agreements</a:t>
            </a:r>
          </a:p>
          <a:p>
            <a:pPr marL="514350" indent="-514350">
              <a:buFont typeface="+mj-lt"/>
              <a:buAutoNum type="arabicPeriod"/>
            </a:pPr>
            <a:r>
              <a:rPr lang="en-US" b="1" dirty="0"/>
              <a:t>Checkbooks and checkbook registers</a:t>
            </a:r>
          </a:p>
          <a:p>
            <a:pPr marL="514350" indent="-514350">
              <a:buFont typeface="+mj-lt"/>
              <a:buAutoNum type="arabicPeriod"/>
            </a:pPr>
            <a:r>
              <a:rPr lang="en-US" b="1" dirty="0"/>
              <a:t>Checks – canceled, voided, and unused</a:t>
            </a:r>
          </a:p>
          <a:p>
            <a:pPr marL="514350" indent="-514350">
              <a:buFont typeface="+mj-lt"/>
              <a:buAutoNum type="arabicPeriod"/>
            </a:pPr>
            <a:r>
              <a:rPr lang="en-US" b="1" dirty="0"/>
              <a:t>Financial institution statements and reconciliations</a:t>
            </a:r>
          </a:p>
          <a:p>
            <a:pPr marL="514350" indent="-514350">
              <a:buFont typeface="+mj-lt"/>
              <a:buAutoNum type="arabicPeriod"/>
            </a:pPr>
            <a:r>
              <a:rPr lang="en-US" b="1" dirty="0"/>
              <a:t>Deposit Slips – originals and/or duplicates</a:t>
            </a:r>
          </a:p>
          <a:p>
            <a:pPr marL="514350" indent="-514350">
              <a:buFont typeface="+mj-lt"/>
              <a:buAutoNum type="arabicPeriod"/>
            </a:pPr>
            <a:r>
              <a:rPr lang="en-US" b="1" dirty="0"/>
              <a:t>Bookkeeping system – general ledger and sub-ledgers</a:t>
            </a:r>
          </a:p>
          <a:p>
            <a:pPr marL="514350" indent="-514350">
              <a:buFont typeface="+mj-lt"/>
              <a:buAutoNum type="arabicPeriod"/>
            </a:pPr>
            <a:r>
              <a:rPr lang="en-US" b="1" dirty="0"/>
              <a:t>Supporting Vendor Invoices</a:t>
            </a:r>
          </a:p>
          <a:p>
            <a:pPr marL="514350" indent="-514350">
              <a:buFont typeface="+mj-lt"/>
              <a:buAutoNum type="arabicPeriod"/>
            </a:pPr>
            <a:r>
              <a:rPr lang="en-US" b="1" dirty="0"/>
              <a:t>Any other Pertinent files or documents</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153</a:t>
            </a:fld>
            <a:endParaRPr lang="en-US" dirty="0"/>
          </a:p>
        </p:txBody>
      </p:sp>
    </p:spTree>
    <p:extLst>
      <p:ext uri="{BB962C8B-B14F-4D97-AF65-F5344CB8AC3E}">
        <p14:creationId xmlns:p14="http://schemas.microsoft.com/office/powerpoint/2010/main" val="335535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787" y="2085975"/>
            <a:ext cx="2381250" cy="2686050"/>
          </a:xfrm>
          <a:prstGeom prst="rect">
            <a:avLst/>
          </a:prstGeo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154</a:t>
            </a:fld>
            <a:endParaRPr lang="en-US" dirty="0"/>
          </a:p>
        </p:txBody>
      </p:sp>
    </p:spTree>
    <p:extLst>
      <p:ext uri="{BB962C8B-B14F-4D97-AF65-F5344CB8AC3E}">
        <p14:creationId xmlns:p14="http://schemas.microsoft.com/office/powerpoint/2010/main" val="43845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Module 7:</a:t>
            </a:r>
            <a:br>
              <a:rPr lang="en-US" dirty="0"/>
            </a:br>
            <a:r>
              <a:rPr lang="en-US" b="1" dirty="0"/>
              <a:t>“THOU SHALT NOT”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6012" y="997224"/>
            <a:ext cx="5516381" cy="3657600"/>
          </a:xfr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155</a:t>
            </a:fld>
            <a:endParaRPr lang="en-US" dirty="0"/>
          </a:p>
        </p:txBody>
      </p:sp>
    </p:spTree>
    <p:extLst>
      <p:ext uri="{BB962C8B-B14F-4D97-AF65-F5344CB8AC3E}">
        <p14:creationId xmlns:p14="http://schemas.microsoft.com/office/powerpoint/2010/main" val="24833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graphicFrame>
        <p:nvGraphicFramePr>
          <p:cNvPr id="4" name="Content Placeholder 3" descr="Vertical Bullet List" title="SmartArt"/>
          <p:cNvGraphicFramePr>
            <a:graphicFrameLocks noGrp="1"/>
          </p:cNvGraphicFramePr>
          <p:nvPr>
            <p:ph sz="half" idx="1"/>
            <p:extLst>
              <p:ext uri="{D42A27DB-BD31-4B8C-83A1-F6EECF244321}">
                <p14:modId xmlns:p14="http://schemas.microsoft.com/office/powerpoint/2010/main" val="509709219"/>
              </p:ext>
            </p:extLst>
          </p:nvPr>
        </p:nvGraphicFramePr>
        <p:xfrm>
          <a:off x="1293813" y="685800"/>
          <a:ext cx="5029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2"/>
          </p:nvPr>
        </p:nvSpPr>
        <p:spPr/>
        <p:txBody>
          <a:bodyPr/>
          <a:lstStyle/>
          <a:p>
            <a:r>
              <a:rPr lang="en-US" dirty="0"/>
              <a:t>YOU WILL NEED:A copy of NEBRASKA REAL ESTATE LICENSE ACT.  If one is not provided by your instructor, please go to the Nebraska Real Estate Commission website, </a:t>
            </a:r>
            <a:r>
              <a:rPr lang="en-US" dirty="0">
                <a:hlinkClick r:id="rId7"/>
              </a:rPr>
              <a:t>www.nrec.ne.gov</a:t>
            </a:r>
            <a:r>
              <a:rPr lang="en-US" dirty="0"/>
              <a:t>.</a:t>
            </a:r>
          </a:p>
          <a:p>
            <a:pPr marL="0" indent="0">
              <a:buNone/>
            </a:pPr>
            <a:endParaRPr lang="en-US" dirty="0"/>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156</a:t>
            </a:fld>
            <a:endParaRPr lang="en-US" dirty="0"/>
          </a:p>
        </p:txBody>
      </p:sp>
    </p:spTree>
    <p:extLst>
      <p:ext uri="{BB962C8B-B14F-4D97-AF65-F5344CB8AC3E}">
        <p14:creationId xmlns:p14="http://schemas.microsoft.com/office/powerpoint/2010/main" val="259420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bg>
      <p:bgPr>
        <a:pattFill prst="pct50">
          <a:fgClr>
            <a:schemeClr val="accent1">
              <a:tint val="40000"/>
            </a:schemeClr>
          </a:fgClr>
          <a:bgClr>
            <a:schemeClr val="bg1"/>
          </a:bgClr>
        </a:patt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t>“Thou Shalt Not” Crossword</a:t>
            </a: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9919" y="800100"/>
            <a:ext cx="5054600" cy="5257800"/>
          </a:xfrm>
        </p:spPr>
      </p:pic>
      <p:sp>
        <p:nvSpPr>
          <p:cNvPr id="14" name="Text Placeholder 13"/>
          <p:cNvSpPr>
            <a:spLocks noGrp="1"/>
          </p:cNvSpPr>
          <p:nvPr>
            <p:ph type="body" sz="half" idx="2"/>
          </p:nvPr>
        </p:nvSpPr>
        <p:spPr/>
        <p:txBody>
          <a:bodyPr/>
          <a:lstStyle/>
          <a:p>
            <a:r>
              <a:rPr lang="en-US" dirty="0"/>
              <a:t>Attachment 7A</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157</a:t>
            </a:fld>
            <a:endParaRPr lang="en-US" dirty="0"/>
          </a:p>
        </p:txBody>
      </p:sp>
    </p:spTree>
    <p:extLst>
      <p:ext uri="{BB962C8B-B14F-4D97-AF65-F5344CB8AC3E}">
        <p14:creationId xmlns:p14="http://schemas.microsoft.com/office/powerpoint/2010/main" val="53905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81-885.24.  Commission investigative powers; disciplinary powers; civil fine; violations of unfair trade practices.</a:t>
            </a: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74596" y="685800"/>
            <a:ext cx="4920531" cy="3657600"/>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70070" y="685800"/>
            <a:ext cx="3592285" cy="4191000"/>
          </a:xfrm>
        </p:spPr>
      </p:pic>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158</a:t>
            </a:fld>
            <a:endParaRPr lang="en-US" dirty="0"/>
          </a:p>
        </p:txBody>
      </p:sp>
    </p:spTree>
    <p:extLst>
      <p:ext uri="{BB962C8B-B14F-4D97-AF65-F5344CB8AC3E}">
        <p14:creationId xmlns:p14="http://schemas.microsoft.com/office/powerpoint/2010/main" val="270746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bg>
      <p:bgPr>
        <a:pattFill prst="pct50">
          <a:fgClr>
            <a:schemeClr val="accent1">
              <a:tint val="40000"/>
            </a:schemeClr>
          </a:fgClr>
          <a:bgClr>
            <a:schemeClr val="bg1"/>
          </a:bgClr>
        </a:patt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t>“Thou Shalt Not” Worksheet</a:t>
            </a: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9919" y="800100"/>
            <a:ext cx="5054600" cy="5257800"/>
          </a:xfrm>
        </p:spPr>
      </p:pic>
      <p:sp>
        <p:nvSpPr>
          <p:cNvPr id="14" name="Text Placeholder 13"/>
          <p:cNvSpPr>
            <a:spLocks noGrp="1"/>
          </p:cNvSpPr>
          <p:nvPr>
            <p:ph type="body" sz="half" idx="2"/>
          </p:nvPr>
        </p:nvSpPr>
        <p:spPr/>
        <p:txBody>
          <a:bodyPr/>
          <a:lstStyle/>
          <a:p>
            <a:r>
              <a:rPr lang="en-US" dirty="0"/>
              <a:t>Attachment 7B</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159</a:t>
            </a:fld>
            <a:endParaRPr lang="en-US" dirty="0"/>
          </a:p>
        </p:txBody>
      </p:sp>
    </p:spTree>
    <p:extLst>
      <p:ext uri="{BB962C8B-B14F-4D97-AF65-F5344CB8AC3E}">
        <p14:creationId xmlns:p14="http://schemas.microsoft.com/office/powerpoint/2010/main" val="95863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http://www.realtor.org</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9242" y="685800"/>
            <a:ext cx="3496141" cy="4191000"/>
          </a:xfrm>
        </p:spPr>
      </p:pic>
      <p:sp>
        <p:nvSpPr>
          <p:cNvPr id="2" name="Footer Placeholder 1"/>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16</a:t>
            </a:fld>
            <a:endParaRPr lang="en-US" dirty="0"/>
          </a:p>
        </p:txBody>
      </p:sp>
    </p:spTree>
    <p:extLst>
      <p:ext uri="{BB962C8B-B14F-4D97-AF65-F5344CB8AC3E}">
        <p14:creationId xmlns:p14="http://schemas.microsoft.com/office/powerpoint/2010/main" val="183441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3EBBA1-5E99-8640-C556-9B205585BB8F}"/>
              </a:ext>
            </a:extLst>
          </p:cNvPr>
          <p:cNvSpPr>
            <a:spLocks noGrp="1"/>
          </p:cNvSpPr>
          <p:nvPr>
            <p:ph type="body" sz="half" idx="2"/>
          </p:nvPr>
        </p:nvSpPr>
        <p:spPr>
          <a:xfrm>
            <a:off x="608012" y="762000"/>
            <a:ext cx="10971369" cy="5410200"/>
          </a:xfrm>
        </p:spPr>
        <p:txBody>
          <a:bodyPr>
            <a:noAutofit/>
          </a:bodyPr>
          <a:lstStyle/>
          <a:p>
            <a:r>
              <a:rPr lang="en-US" sz="2800" dirty="0"/>
              <a:t>C0mmon Disciplinary Violations Under Neb. Rev. Stat. 81-885.24</a:t>
            </a:r>
          </a:p>
          <a:p>
            <a:endParaRPr lang="en-US" sz="2800" dirty="0"/>
          </a:p>
          <a:p>
            <a:pPr marL="342900" indent="-342900">
              <a:buFont typeface="Arial" panose="020B0604020202020204" pitchFamily="34" charset="0"/>
              <a:buChar char="•"/>
            </a:pPr>
            <a:r>
              <a:rPr lang="en-US" sz="2800" dirty="0"/>
              <a:t>Refusing services or lease or sale of real estate because of religion, race, color nation origin, sex or familial status</a:t>
            </a:r>
          </a:p>
          <a:p>
            <a:pPr marL="342900" indent="-342900">
              <a:buFont typeface="Arial" panose="020B0604020202020204" pitchFamily="34" charset="0"/>
              <a:buChar char="•"/>
            </a:pPr>
            <a:r>
              <a:rPr lang="en-US" sz="2800" dirty="0"/>
              <a:t>Intentionally using advertising that is misleading or inaccurate</a:t>
            </a:r>
          </a:p>
          <a:p>
            <a:pPr marL="342900" indent="-342900">
              <a:buFont typeface="Arial" panose="020B0604020202020204" pitchFamily="34" charset="0"/>
              <a:buChar char="•"/>
            </a:pPr>
            <a:r>
              <a:rPr lang="en-US" sz="2800" dirty="0"/>
              <a:t>Acting in dual capacity of agent and undisclosed principal in a transaction</a:t>
            </a:r>
          </a:p>
          <a:p>
            <a:pPr marL="342900" indent="-342900">
              <a:buFont typeface="Arial" panose="020B0604020202020204" pitchFamily="34" charset="0"/>
              <a:buChar char="•"/>
            </a:pPr>
            <a:r>
              <a:rPr lang="en-US" sz="2800" dirty="0"/>
              <a:t>Negotiating a contract directly with seller who has an exclusive listing contract, or inducing seller to break an exclusive listing contract</a:t>
            </a:r>
          </a:p>
          <a:p>
            <a:pPr marL="342900" indent="-342900">
              <a:buFont typeface="Arial" panose="020B0604020202020204" pitchFamily="34" charset="0"/>
              <a:buChar char="•"/>
            </a:pPr>
            <a:r>
              <a:rPr lang="en-US" sz="2800" dirty="0"/>
              <a:t>Providing Referral fees or compensation to unlicensed persons</a:t>
            </a:r>
          </a:p>
          <a:p>
            <a:pPr marL="342900" indent="-342900">
              <a:buFont typeface="Arial" panose="020B0604020202020204" pitchFamily="34" charset="0"/>
              <a:buChar char="•"/>
            </a:pPr>
            <a:r>
              <a:rPr lang="en-US" sz="2800" dirty="0"/>
              <a:t>Making any </a:t>
            </a:r>
            <a:r>
              <a:rPr lang="en-US" sz="2800"/>
              <a:t>substantial misrepresentations</a:t>
            </a:r>
            <a:endParaRPr lang="en-US" sz="2800" dirty="0"/>
          </a:p>
          <a:p>
            <a:pPr marL="342900" indent="-342900">
              <a:buFont typeface="Arial" panose="020B0604020202020204" pitchFamily="34" charset="0"/>
              <a:buChar char="•"/>
            </a:pPr>
            <a:r>
              <a:rPr lang="en-US" sz="2800" dirty="0"/>
              <a:t>Conviction of any criminal felony</a:t>
            </a:r>
          </a:p>
          <a:p>
            <a:pPr marL="342900" indent="-342900">
              <a:buFont typeface="Arial" panose="020B0604020202020204" pitchFamily="34" charset="0"/>
              <a:buChar char="•"/>
            </a:pPr>
            <a:r>
              <a:rPr lang="en-US" sz="2800" dirty="0"/>
              <a:t>Demonstrating negligence, incompetence or unworthiness to act as a licensee</a:t>
            </a:r>
          </a:p>
        </p:txBody>
      </p:sp>
      <p:sp>
        <p:nvSpPr>
          <p:cNvPr id="5" name="Footer Placeholder 4">
            <a:extLst>
              <a:ext uri="{FF2B5EF4-FFF2-40B4-BE49-F238E27FC236}">
                <a16:creationId xmlns:a16="http://schemas.microsoft.com/office/drawing/2014/main" id="{DE47D2DF-5F9E-237A-C242-40819D9F928C}"/>
              </a:ext>
            </a:extLst>
          </p:cNvPr>
          <p:cNvSpPr>
            <a:spLocks noGrp="1"/>
          </p:cNvSpPr>
          <p:nvPr>
            <p:ph type="ftr" sz="quarter" idx="11"/>
          </p:nvPr>
        </p:nvSpPr>
        <p:spPr/>
        <p:txBody>
          <a:bodyPr/>
          <a:lstStyle/>
          <a:p>
            <a:r>
              <a:rPr lang="en-US" dirty="0"/>
              <a:t>PPT_NREC2024</a:t>
            </a:r>
          </a:p>
        </p:txBody>
      </p:sp>
      <p:sp>
        <p:nvSpPr>
          <p:cNvPr id="6" name="Slide Number Placeholder 5">
            <a:extLst>
              <a:ext uri="{FF2B5EF4-FFF2-40B4-BE49-F238E27FC236}">
                <a16:creationId xmlns:a16="http://schemas.microsoft.com/office/drawing/2014/main" id="{3BB0807E-F4FC-0FDC-3B95-B878A1569ACB}"/>
              </a:ext>
            </a:extLst>
          </p:cNvPr>
          <p:cNvSpPr>
            <a:spLocks noGrp="1"/>
          </p:cNvSpPr>
          <p:nvPr>
            <p:ph type="sldNum" sz="quarter" idx="12"/>
          </p:nvPr>
        </p:nvSpPr>
        <p:spPr/>
        <p:txBody>
          <a:bodyPr/>
          <a:lstStyle/>
          <a:p>
            <a:fld id="{A3F31473-23EB-4724-8B59-FE6D21D89FA4}" type="slidenum">
              <a:rPr lang="en-US" smtClean="0"/>
              <a:t>160</a:t>
            </a:fld>
            <a:endParaRPr lang="en-US" dirty="0"/>
          </a:p>
        </p:txBody>
      </p:sp>
    </p:spTree>
    <p:extLst>
      <p:ext uri="{BB962C8B-B14F-4D97-AF65-F5344CB8AC3E}">
        <p14:creationId xmlns:p14="http://schemas.microsoft.com/office/powerpoint/2010/main" val="49909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UNFAIR TRADE PRACTICES COMPLAINTS PROCESS</a:t>
            </a:r>
            <a:br>
              <a:rPr lang="en-US" dirty="0"/>
            </a:br>
            <a:br>
              <a:rPr lang="en-US" dirty="0"/>
            </a:br>
            <a:br>
              <a:rPr lang="en-US" dirty="0"/>
            </a:br>
            <a:br>
              <a:rPr lang="en-US" dirty="0"/>
            </a:br>
            <a:br>
              <a:rPr lang="en-US" dirty="0"/>
            </a:br>
            <a:br>
              <a:rPr lang="en-US" dirty="0"/>
            </a:b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23012" y="1219200"/>
            <a:ext cx="3657600" cy="3657600"/>
          </a:xfrm>
        </p:spPr>
      </p:pic>
      <p:sp>
        <p:nvSpPr>
          <p:cNvPr id="4" name="Text Placeholder 3"/>
          <p:cNvSpPr>
            <a:spLocks noGrp="1"/>
          </p:cNvSpPr>
          <p:nvPr>
            <p:ph type="body" sz="half" idx="2"/>
          </p:nvPr>
        </p:nvSpPr>
        <p:spPr/>
        <p:txBody>
          <a:bodyPr>
            <a:normAutofit fontScale="70000" lnSpcReduction="20000"/>
          </a:bodyPr>
          <a:lstStyle/>
          <a:p>
            <a:r>
              <a:rPr lang="en-US" dirty="0"/>
              <a:t>81.885.25 Censure, revoke, or suspend license; impose civil fine; ease and desist order; hearing notice; contents THROUGH 81.885.31 Civil fines; distribution; collection procedure.</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161</a:t>
            </a:fld>
            <a:endParaRPr lang="en-US" dirty="0"/>
          </a:p>
        </p:txBody>
      </p:sp>
    </p:spTree>
    <p:extLst>
      <p:ext uri="{BB962C8B-B14F-4D97-AF65-F5344CB8AC3E}">
        <p14:creationId xmlns:p14="http://schemas.microsoft.com/office/powerpoint/2010/main" val="115637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3EECA-4431-942E-0EE3-37E583E8E65F}"/>
              </a:ext>
            </a:extLst>
          </p:cNvPr>
          <p:cNvSpPr>
            <a:spLocks noGrp="1"/>
          </p:cNvSpPr>
          <p:nvPr>
            <p:ph idx="1"/>
          </p:nvPr>
        </p:nvSpPr>
        <p:spPr>
          <a:xfrm>
            <a:off x="608014" y="685800"/>
            <a:ext cx="10971370" cy="4495800"/>
          </a:xfrm>
        </p:spPr>
        <p:txBody>
          <a:bodyPr>
            <a:normAutofit lnSpcReduction="10000"/>
          </a:bodyPr>
          <a:lstStyle/>
          <a:p>
            <a:r>
              <a:rPr lang="en-US" dirty="0"/>
              <a:t>Acting as a real estate broker (activities requiring a real estate license) shall include marketing an equitable interest in a contract for the purchase of real estate (marketing a wholesaler transaction must be done through licensed agent)(§81-885.02)</a:t>
            </a:r>
          </a:p>
          <a:p>
            <a:r>
              <a:rPr lang="en-US" dirty="0"/>
              <a:t>Equitable interest—A contractual interest, buyer on a contract to purchase, not an existing ownership interest in the property</a:t>
            </a:r>
          </a:p>
          <a:p>
            <a:r>
              <a:rPr lang="en-US" dirty="0"/>
              <a:t>Agency Disclosure Addendum for Marketing an Equitable Interest must be provided to title owner and buyer</a:t>
            </a:r>
          </a:p>
          <a:p>
            <a:r>
              <a:rPr lang="en-US" dirty="0"/>
              <a:t>Review Commission Policy and Interpretation on Wholesaling </a:t>
            </a:r>
            <a:r>
              <a:rPr lang="en-US" dirty="0">
                <a:hlinkClick r:id="rId2"/>
              </a:rPr>
              <a:t>https://nrec.nebraska.gov/legal/policyinterpretation.html#PI42</a:t>
            </a:r>
            <a:r>
              <a:rPr lang="en-US" dirty="0"/>
              <a:t> </a:t>
            </a:r>
          </a:p>
          <a:p>
            <a:endParaRPr lang="en-US" dirty="0"/>
          </a:p>
          <a:p>
            <a:endParaRPr lang="en-US" dirty="0"/>
          </a:p>
        </p:txBody>
      </p:sp>
      <p:sp>
        <p:nvSpPr>
          <p:cNvPr id="4" name="Text Placeholder 3">
            <a:extLst>
              <a:ext uri="{FF2B5EF4-FFF2-40B4-BE49-F238E27FC236}">
                <a16:creationId xmlns:a16="http://schemas.microsoft.com/office/drawing/2014/main" id="{C804C0D0-AB30-B505-064C-7006AC0ABC3E}"/>
              </a:ext>
            </a:extLst>
          </p:cNvPr>
          <p:cNvSpPr>
            <a:spLocks noGrp="1"/>
          </p:cNvSpPr>
          <p:nvPr>
            <p:ph type="body" sz="half" idx="2"/>
          </p:nvPr>
        </p:nvSpPr>
        <p:spPr>
          <a:xfrm>
            <a:off x="608012" y="5410200"/>
            <a:ext cx="10971369" cy="762000"/>
          </a:xfrm>
        </p:spPr>
        <p:txBody>
          <a:bodyPr>
            <a:normAutofit/>
          </a:bodyPr>
          <a:lstStyle/>
          <a:p>
            <a:r>
              <a:rPr lang="en-US" sz="2800" b="1" dirty="0"/>
              <a:t>Marketing an Equitable Interest in Real Estate—”Wholesaling”  </a:t>
            </a:r>
          </a:p>
        </p:txBody>
      </p:sp>
      <p:sp>
        <p:nvSpPr>
          <p:cNvPr id="5" name="Footer Placeholder 4">
            <a:extLst>
              <a:ext uri="{FF2B5EF4-FFF2-40B4-BE49-F238E27FC236}">
                <a16:creationId xmlns:a16="http://schemas.microsoft.com/office/drawing/2014/main" id="{189E5ECF-387B-09E4-0FF6-169DE8B1C9DF}"/>
              </a:ext>
            </a:extLst>
          </p:cNvPr>
          <p:cNvSpPr>
            <a:spLocks noGrp="1"/>
          </p:cNvSpPr>
          <p:nvPr>
            <p:ph type="ftr" sz="quarter" idx="11"/>
          </p:nvPr>
        </p:nvSpPr>
        <p:spPr/>
        <p:txBody>
          <a:bodyPr/>
          <a:lstStyle/>
          <a:p>
            <a:r>
              <a:rPr lang="en-US" dirty="0"/>
              <a:t>PPT_NREC2024</a:t>
            </a:r>
          </a:p>
        </p:txBody>
      </p:sp>
      <p:sp>
        <p:nvSpPr>
          <p:cNvPr id="6" name="Slide Number Placeholder 5">
            <a:extLst>
              <a:ext uri="{FF2B5EF4-FFF2-40B4-BE49-F238E27FC236}">
                <a16:creationId xmlns:a16="http://schemas.microsoft.com/office/drawing/2014/main" id="{6F8EF058-1705-DE19-A754-57D17F89F490}"/>
              </a:ext>
            </a:extLst>
          </p:cNvPr>
          <p:cNvSpPr>
            <a:spLocks noGrp="1"/>
          </p:cNvSpPr>
          <p:nvPr>
            <p:ph type="sldNum" sz="quarter" idx="12"/>
          </p:nvPr>
        </p:nvSpPr>
        <p:spPr/>
        <p:txBody>
          <a:bodyPr/>
          <a:lstStyle/>
          <a:p>
            <a:fld id="{A3F31473-23EB-4724-8B59-FE6D21D89FA4}" type="slidenum">
              <a:rPr lang="en-US" smtClean="0"/>
              <a:t>162</a:t>
            </a:fld>
            <a:endParaRPr lang="en-US" dirty="0"/>
          </a:p>
        </p:txBody>
      </p:sp>
    </p:spTree>
    <p:extLst>
      <p:ext uri="{BB962C8B-B14F-4D97-AF65-F5344CB8AC3E}">
        <p14:creationId xmlns:p14="http://schemas.microsoft.com/office/powerpoint/2010/main" val="187695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a:t>CASE STUDY  1, Attachment 7c</a:t>
            </a:r>
          </a:p>
        </p:txBody>
      </p:sp>
      <p:sp>
        <p:nvSpPr>
          <p:cNvPr id="6" name="Content Placeholder 5"/>
          <p:cNvSpPr>
            <a:spLocks noGrp="1"/>
          </p:cNvSpPr>
          <p:nvPr>
            <p:ph idx="1"/>
          </p:nvPr>
        </p:nvSpPr>
        <p:spPr/>
        <p:txBody>
          <a:bodyPr/>
          <a:lstStyle/>
          <a:p>
            <a:pPr marL="0" indent="0">
              <a:buNone/>
            </a:pPr>
            <a:r>
              <a:rPr lang="en-US" b="1" dirty="0"/>
              <a:t>Commission vs Dani D. Drinker, Broker; </a:t>
            </a:r>
            <a:r>
              <a:rPr lang="en-US" dirty="0"/>
              <a:t> Dani was caught driving under the influence of alcohol.  Dani has held an ACTIVE Nebraska Real Estate license for 10 years and did not report the incident to the Nebraska Real Estate Commission on the renewal application for his/her real estate license.</a:t>
            </a:r>
          </a:p>
          <a:p>
            <a:pPr marL="0" indent="0">
              <a:buNone/>
            </a:pPr>
            <a:endParaRPr lang="en-US" dirty="0"/>
          </a:p>
          <a:p>
            <a:pPr marL="0" indent="0">
              <a:buNone/>
            </a:pPr>
            <a:r>
              <a:rPr lang="en-US" dirty="0"/>
              <a:t>What happens to Dani next?</a:t>
            </a:r>
          </a:p>
          <a:p>
            <a:pPr marL="0" indent="0">
              <a:buNone/>
            </a:pPr>
            <a:endParaRPr lang="en-US"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163</a:t>
            </a:fld>
            <a:endParaRPr lang="en-US" dirty="0"/>
          </a:p>
        </p:txBody>
      </p:sp>
    </p:spTree>
    <p:extLst>
      <p:ext uri="{BB962C8B-B14F-4D97-AF65-F5344CB8AC3E}">
        <p14:creationId xmlns:p14="http://schemas.microsoft.com/office/powerpoint/2010/main" val="30736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a:t>CASE STUDY  1, Attachment 7C</a:t>
            </a:r>
          </a:p>
        </p:txBody>
      </p:sp>
      <p:sp>
        <p:nvSpPr>
          <p:cNvPr id="6" name="Content Placeholder 5"/>
          <p:cNvSpPr>
            <a:spLocks noGrp="1"/>
          </p:cNvSpPr>
          <p:nvPr>
            <p:ph idx="1"/>
          </p:nvPr>
        </p:nvSpPr>
        <p:spPr/>
        <p:txBody>
          <a:bodyPr>
            <a:normAutofit lnSpcReduction="10000"/>
          </a:bodyPr>
          <a:lstStyle/>
          <a:p>
            <a:pPr marL="0" indent="0">
              <a:buNone/>
            </a:pPr>
            <a:r>
              <a:rPr lang="en-US" b="1" dirty="0"/>
              <a:t>Commission vs Dani D. Drinker, Broker; </a:t>
            </a:r>
            <a:r>
              <a:rPr lang="en-US" dirty="0"/>
              <a:t>the hearing was held in 2008.  License was suspended for two years, with the entire suspension period stayed and served on probation.  Dani must abstain from alcohol; attend Alcoholics Anonymous meetings on a regular basis and provide documentary proof of such regular attendance on at least a monthly basis to the Commission; obtain a sponsor and provide documentary proof of such sponsorship to the Commission; and if charged with another criminal offense during the two year period, Dani must report such charge to the Commission within 7 days of such charge. </a:t>
            </a:r>
          </a:p>
          <a:p>
            <a:pPr marL="0" indent="0">
              <a:buNone/>
            </a:pPr>
            <a:r>
              <a:rPr lang="en-US" dirty="0"/>
              <a:t>Do you think Dani should be able to continue to sell real estate?</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164</a:t>
            </a:fld>
            <a:endParaRPr lang="en-US" dirty="0"/>
          </a:p>
        </p:txBody>
      </p:sp>
    </p:spTree>
    <p:extLst>
      <p:ext uri="{BB962C8B-B14F-4D97-AF65-F5344CB8AC3E}">
        <p14:creationId xmlns:p14="http://schemas.microsoft.com/office/powerpoint/2010/main" val="116967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a:t>CASE STUDY  2, Attachment 7C</a:t>
            </a:r>
          </a:p>
        </p:txBody>
      </p:sp>
      <p:sp>
        <p:nvSpPr>
          <p:cNvPr id="6" name="Content Placeholder 5"/>
          <p:cNvSpPr>
            <a:spLocks noGrp="1"/>
          </p:cNvSpPr>
          <p:nvPr>
            <p:ph idx="1"/>
          </p:nvPr>
        </p:nvSpPr>
        <p:spPr>
          <a:xfrm>
            <a:off x="1293813" y="685800"/>
            <a:ext cx="10287000" cy="4876800"/>
          </a:xfrm>
        </p:spPr>
        <p:txBody>
          <a:bodyPr>
            <a:normAutofit lnSpcReduction="10000"/>
          </a:bodyPr>
          <a:lstStyle/>
          <a:p>
            <a:pPr marL="0" indent="0">
              <a:buNone/>
            </a:pPr>
            <a:r>
              <a:rPr lang="en-US" b="1" dirty="0"/>
              <a:t>Commission vs Mark </a:t>
            </a:r>
            <a:r>
              <a:rPr lang="en-US" b="1" dirty="0" err="1"/>
              <a:t>Talksalot</a:t>
            </a:r>
            <a:r>
              <a:rPr lang="en-US" dirty="0"/>
              <a:t>; Mark who has been a builder representative for ABC Builders since 2013, was accused of not disclosing that he was working strictly on behalf of the builder/seller as a Seller’s Agent to Megan and Kyle at first substantial contact. Megan and Kyle were customers of both Mark and his builder.  The day they signed a Purchase Agreement was the first time they were given an Agency Agreement to sign stating they were </a:t>
            </a:r>
            <a:r>
              <a:rPr lang="en-US" i="1" dirty="0"/>
              <a:t>“Customers” </a:t>
            </a:r>
            <a:r>
              <a:rPr lang="en-US" dirty="0"/>
              <a:t>of Mark. When Megan and Kyle left the builder meeting and read the Agency Agreement paperwork, they were very upset to learn that they were not represented by Mark and filed a complaint with the NREC.</a:t>
            </a:r>
          </a:p>
          <a:p>
            <a:pPr marL="0" indent="0">
              <a:buNone/>
            </a:pPr>
            <a:r>
              <a:rPr lang="en-US" dirty="0"/>
              <a:t>What happens next?</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165</a:t>
            </a:fld>
            <a:endParaRPr lang="en-US" dirty="0"/>
          </a:p>
        </p:txBody>
      </p:sp>
    </p:spTree>
    <p:extLst>
      <p:ext uri="{BB962C8B-B14F-4D97-AF65-F5344CB8AC3E}">
        <p14:creationId xmlns:p14="http://schemas.microsoft.com/office/powerpoint/2010/main" val="423819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a:t>CASE STUDY  2, Attachment 7C</a:t>
            </a:r>
          </a:p>
        </p:txBody>
      </p:sp>
      <p:sp>
        <p:nvSpPr>
          <p:cNvPr id="6" name="Content Placeholder 5"/>
          <p:cNvSpPr>
            <a:spLocks noGrp="1"/>
          </p:cNvSpPr>
          <p:nvPr>
            <p:ph idx="1"/>
          </p:nvPr>
        </p:nvSpPr>
        <p:spPr>
          <a:xfrm>
            <a:off x="1293813" y="685800"/>
            <a:ext cx="10287000" cy="4800600"/>
          </a:xfrm>
        </p:spPr>
        <p:txBody>
          <a:bodyPr>
            <a:normAutofit/>
          </a:bodyPr>
          <a:lstStyle/>
          <a:p>
            <a:pPr marL="0" indent="0">
              <a:buNone/>
            </a:pPr>
            <a:r>
              <a:rPr lang="en-US" b="1" dirty="0"/>
              <a:t>Commission vs Mark </a:t>
            </a:r>
            <a:r>
              <a:rPr lang="en-US" b="1" dirty="0" err="1"/>
              <a:t>Talksalot</a:t>
            </a:r>
            <a:r>
              <a:rPr lang="en-US" dirty="0"/>
              <a:t>; Salesperson Stipulation and Consent Order.  License censured plus an additional three (3) hours of continuing education in the area of agency to be completed within 12 months.  [Violated Neb. Rev. Stat 76-2421 (1) Licensee offering brokerage services duties.  (1) At the earliest practicable opportunity during or following the first substantial contact with the seller landlord, buyer or tenant wo has not entered into a written agreement for brokerage services to that person or who is providing brokerage services for that property shall:  (a) Provide that person with a written copy of the current brokerage disclosure pamphlet which has been prepared and approved by the commission; and</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166</a:t>
            </a:fld>
            <a:endParaRPr lang="en-US" dirty="0"/>
          </a:p>
        </p:txBody>
      </p:sp>
    </p:spTree>
    <p:extLst>
      <p:ext uri="{BB962C8B-B14F-4D97-AF65-F5344CB8AC3E}">
        <p14:creationId xmlns:p14="http://schemas.microsoft.com/office/powerpoint/2010/main" val="331647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a:t>CASE STUDY  2, Attachment 7C</a:t>
            </a:r>
          </a:p>
        </p:txBody>
      </p:sp>
      <p:sp>
        <p:nvSpPr>
          <p:cNvPr id="6" name="Content Placeholder 5"/>
          <p:cNvSpPr>
            <a:spLocks noGrp="1"/>
          </p:cNvSpPr>
          <p:nvPr>
            <p:ph idx="1"/>
          </p:nvPr>
        </p:nvSpPr>
        <p:spPr/>
        <p:txBody>
          <a:bodyPr/>
          <a:lstStyle/>
          <a:p>
            <a:pPr marL="0" indent="0">
              <a:buNone/>
            </a:pPr>
            <a:r>
              <a:rPr lang="en-US" dirty="0"/>
              <a:t>(b) Disclose in writing to that person the types of brokerage relationships the designated broker and affiliated licensees are offering to that person or disclose in writing to that person which party the licensee is representing.  Respondent Mark failed to have the buyers sign an Agency Disclosure at the earliest practicable opportunity during or following first substantial contact with the parties.]</a:t>
            </a:r>
          </a:p>
          <a:p>
            <a:pPr marL="0" indent="0">
              <a:buNone/>
            </a:pPr>
            <a:r>
              <a:rPr lang="en-US" dirty="0"/>
              <a:t>What should Mark have done differently?</a:t>
            </a:r>
          </a:p>
          <a:p>
            <a:pPr marL="0" indent="0">
              <a:buNone/>
            </a:pPr>
            <a:r>
              <a:rPr lang="en-US" dirty="0"/>
              <a:t>Do you think Mark’s punishment fit the crime?</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167</a:t>
            </a:fld>
            <a:endParaRPr lang="en-US" dirty="0"/>
          </a:p>
        </p:txBody>
      </p:sp>
    </p:spTree>
    <p:extLst>
      <p:ext uri="{BB962C8B-B14F-4D97-AF65-F5344CB8AC3E}">
        <p14:creationId xmlns:p14="http://schemas.microsoft.com/office/powerpoint/2010/main" val="387078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a:t>CASE STUDY  3, Attachment 7c</a:t>
            </a:r>
          </a:p>
        </p:txBody>
      </p:sp>
      <p:sp>
        <p:nvSpPr>
          <p:cNvPr id="6" name="Content Placeholder 5"/>
          <p:cNvSpPr>
            <a:spLocks noGrp="1"/>
          </p:cNvSpPr>
          <p:nvPr>
            <p:ph idx="1"/>
          </p:nvPr>
        </p:nvSpPr>
        <p:spPr>
          <a:xfrm>
            <a:off x="912812" y="685800"/>
            <a:ext cx="10668001" cy="4724400"/>
          </a:xfrm>
        </p:spPr>
        <p:txBody>
          <a:bodyPr>
            <a:normAutofit fontScale="92500"/>
          </a:bodyPr>
          <a:lstStyle/>
          <a:p>
            <a:pPr marL="0" indent="0">
              <a:buNone/>
            </a:pPr>
            <a:r>
              <a:rPr lang="en-US" b="1" dirty="0"/>
              <a:t>Hemant and Jillayne vs Aaron Appleseed, Salesperson</a:t>
            </a:r>
            <a:r>
              <a:rPr lang="en-US" dirty="0"/>
              <a:t>;  Aaron listed Hemant and Jillayne 500 acre forest in October, 2011 for 1.1 million dollars for a period of a year.  Aaron had discussed with Hemant and Jillayne that there were not many buyers in the market for 500 acre forest, </a:t>
            </a:r>
            <a:r>
              <a:rPr lang="en-US" i="1" dirty="0"/>
              <a:t>it could take  a while for the property to sell</a:t>
            </a:r>
            <a:r>
              <a:rPr lang="en-US" dirty="0"/>
              <a:t>, which they said they understood.  In September of 2012 Hemant and Jillayne contacted Aaron to let him know they appreciated his service but would be relisting the property with another agent at the end of the contract.  Aaron told Hemant and Jillayne the Listing Agreement was actually </a:t>
            </a:r>
            <a:r>
              <a:rPr lang="en-US" i="1" dirty="0"/>
              <a:t>open-ended</a:t>
            </a:r>
            <a:r>
              <a:rPr lang="en-US" dirty="0"/>
              <a:t>, which he thought they understood.  Since they did not have a copy of the contract, they had no way of checking this information.  Hemant and Jillayne filed a complaint with the Commission.</a:t>
            </a:r>
          </a:p>
          <a:p>
            <a:pPr marL="0" indent="0">
              <a:buNone/>
            </a:pPr>
            <a:r>
              <a:rPr lang="en-US" dirty="0"/>
              <a:t>What happens next?</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168</a:t>
            </a:fld>
            <a:endParaRPr lang="en-US" dirty="0"/>
          </a:p>
        </p:txBody>
      </p:sp>
    </p:spTree>
    <p:extLst>
      <p:ext uri="{BB962C8B-B14F-4D97-AF65-F5344CB8AC3E}">
        <p14:creationId xmlns:p14="http://schemas.microsoft.com/office/powerpoint/2010/main" val="244339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a:t>CASE STUDY  3, Attachment 7C</a:t>
            </a:r>
          </a:p>
        </p:txBody>
      </p:sp>
      <p:sp>
        <p:nvSpPr>
          <p:cNvPr id="6" name="Content Placeholder 5"/>
          <p:cNvSpPr>
            <a:spLocks noGrp="1"/>
          </p:cNvSpPr>
          <p:nvPr>
            <p:ph idx="1"/>
          </p:nvPr>
        </p:nvSpPr>
        <p:spPr/>
        <p:txBody>
          <a:bodyPr>
            <a:normAutofit lnSpcReduction="10000"/>
          </a:bodyPr>
          <a:lstStyle/>
          <a:p>
            <a:pPr marL="0" indent="0">
              <a:buNone/>
            </a:pPr>
            <a:r>
              <a:rPr lang="en-US" b="1" dirty="0"/>
              <a:t>Hemant and Jillayne vs Aaron Appleseed, Salesperson</a:t>
            </a:r>
            <a:r>
              <a:rPr lang="en-US" dirty="0"/>
              <a:t>;  Stipulation and Consent Order entered April, 2013.  License censured; Plus a civil fine of $250.00 to be paid by May, 2013; plus three (3) hours of additional continuing education in the area of “License Law”, to be completed by July, 2013.  [Violated Neb. Rev. Stat. 81-885.24(14) Failing to include a fixed date of expiration in any written listing agreement and failing to leave a copy of the agreement with the principle; for failing to leave a copy of the Listing Agreement with the seller.]</a:t>
            </a:r>
          </a:p>
          <a:p>
            <a:pPr marL="0" indent="0">
              <a:buNone/>
            </a:pPr>
            <a:r>
              <a:rPr lang="en-US" dirty="0"/>
              <a:t>Do you believe Aaron’s penalty was fair?  What should he have done differently?</a:t>
            </a:r>
          </a:p>
          <a:p>
            <a:pPr marL="0" indent="0">
              <a:buNone/>
            </a:pPr>
            <a:endParaRPr lang="en-US"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169</a:t>
            </a:fld>
            <a:endParaRPr lang="en-US" dirty="0"/>
          </a:p>
        </p:txBody>
      </p:sp>
    </p:spTree>
    <p:extLst>
      <p:ext uri="{BB962C8B-B14F-4D97-AF65-F5344CB8AC3E}">
        <p14:creationId xmlns:p14="http://schemas.microsoft.com/office/powerpoint/2010/main" val="253954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720936403"/>
              </p:ext>
            </p:extLst>
          </p:nvPr>
        </p:nvGraphicFramePr>
        <p:xfrm>
          <a:off x="2031471" y="720372"/>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17</a:t>
            </a:fld>
            <a:endParaRPr lang="en-US" dirty="0"/>
          </a:p>
        </p:txBody>
      </p:sp>
    </p:spTree>
    <p:extLst>
      <p:ext uri="{BB962C8B-B14F-4D97-AF65-F5344CB8AC3E}">
        <p14:creationId xmlns:p14="http://schemas.microsoft.com/office/powerpoint/2010/main" val="383556419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explode.wav"/>
          </p:stSnd>
        </p:sndAc>
      </p:transition>
    </mc:Choice>
    <mc:Fallback xmlns="">
      <p:transition spd="slow">
        <p:split orient="vert"/>
        <p:sndAc>
          <p:stSnd>
            <p:snd r:embed="rId8"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Module 8:</a:t>
            </a:r>
            <a:br>
              <a:rPr lang="en-US" dirty="0"/>
            </a:br>
            <a:r>
              <a:rPr lang="en-US" b="1" dirty="0"/>
              <a:t>SUBDIVISIONS, TITLE 299 &amp; 305</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7412" y="990600"/>
            <a:ext cx="6019366" cy="3657600"/>
          </a:xfr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170</a:t>
            </a:fld>
            <a:endParaRPr lang="en-US" dirty="0"/>
          </a:p>
        </p:txBody>
      </p:sp>
    </p:spTree>
    <p:extLst>
      <p:ext uri="{BB962C8B-B14F-4D97-AF65-F5344CB8AC3E}">
        <p14:creationId xmlns:p14="http://schemas.microsoft.com/office/powerpoint/2010/main" val="355738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graphicFrame>
        <p:nvGraphicFramePr>
          <p:cNvPr id="4" name="Content Placeholder 3" descr="Vertical Bullet List" title="SmartArt"/>
          <p:cNvGraphicFramePr>
            <a:graphicFrameLocks noGrp="1"/>
          </p:cNvGraphicFramePr>
          <p:nvPr>
            <p:ph sz="half" idx="1"/>
            <p:extLst>
              <p:ext uri="{D42A27DB-BD31-4B8C-83A1-F6EECF244321}">
                <p14:modId xmlns:p14="http://schemas.microsoft.com/office/powerpoint/2010/main" val="54054309"/>
              </p:ext>
            </p:extLst>
          </p:nvPr>
        </p:nvGraphicFramePr>
        <p:xfrm>
          <a:off x="1293813" y="685800"/>
          <a:ext cx="5029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2"/>
          </p:nvPr>
        </p:nvSpPr>
        <p:spPr/>
        <p:txBody>
          <a:bodyPr/>
          <a:lstStyle/>
          <a:p>
            <a:r>
              <a:rPr lang="en-US" dirty="0"/>
              <a:t>YOU WILL NEED:A copy of NEBRASKA REAL ESTATE LICENSE ACT, Title 299  If one is not provided by your instructor, please go to the Nebraska Real Estate Commission website, </a:t>
            </a:r>
            <a:r>
              <a:rPr lang="en-US" dirty="0">
                <a:hlinkClick r:id="rId7"/>
              </a:rPr>
              <a:t>www.nrec.ne.gov</a:t>
            </a:r>
            <a:r>
              <a:rPr lang="en-US" dirty="0"/>
              <a:t>.</a:t>
            </a:r>
          </a:p>
          <a:p>
            <a:pPr marL="0" indent="0">
              <a:buNone/>
            </a:pPr>
            <a:endParaRPr lang="en-US" dirty="0"/>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171</a:t>
            </a:fld>
            <a:endParaRPr lang="en-US" dirty="0"/>
          </a:p>
        </p:txBody>
      </p:sp>
    </p:spTree>
    <p:extLst>
      <p:ext uri="{BB962C8B-B14F-4D97-AF65-F5344CB8AC3E}">
        <p14:creationId xmlns:p14="http://schemas.microsoft.com/office/powerpoint/2010/main" val="151289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81-885.01 (9) Subdivision or Subdivided Land</a:t>
            </a:r>
            <a:br>
              <a:rPr lang="en-US" sz="2400" dirty="0"/>
            </a:br>
            <a:r>
              <a:rPr lang="en-US" sz="2400" dirty="0"/>
              <a:t>81-885.33 Subdivision real estate; sale or offer to sell; requirements. THROUGH 81-885.42 Subdivision real estate; sales of twenty-five or more lots.</a:t>
            </a:r>
          </a:p>
        </p:txBody>
      </p:sp>
      <p:sp>
        <p:nvSpPr>
          <p:cNvPr id="3" name="Content Placeholder 2"/>
          <p:cNvSpPr>
            <a:spLocks noGrp="1"/>
          </p:cNvSpPr>
          <p:nvPr>
            <p:ph sz="half" idx="1"/>
          </p:nvPr>
        </p:nvSpPr>
        <p:spPr/>
        <p:txBody>
          <a:bodyPr/>
          <a:lstStyle/>
          <a:p>
            <a:pPr marL="0" indent="0">
              <a:buNone/>
            </a:pPr>
            <a:r>
              <a:rPr lang="en-US" b="1" dirty="0"/>
              <a:t>What is the definition of a subdivision?</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1527" y="678766"/>
            <a:ext cx="4839286" cy="3657600"/>
          </a:xfrm>
        </p:spPr>
      </p:pic>
      <p:sp>
        <p:nvSpPr>
          <p:cNvPr id="4" name="Footer Placeholder 3"/>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172</a:t>
            </a:fld>
            <a:endParaRPr lang="en-US" dirty="0"/>
          </a:p>
        </p:txBody>
      </p:sp>
    </p:spTree>
    <p:extLst>
      <p:ext uri="{BB962C8B-B14F-4D97-AF65-F5344CB8AC3E}">
        <p14:creationId xmlns:p14="http://schemas.microsoft.com/office/powerpoint/2010/main" val="90406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0"/>
            <a:ext cx="10971372" cy="1600200"/>
          </a:xfrm>
        </p:spPr>
        <p:txBody>
          <a:bodyPr>
            <a:noAutofit/>
          </a:bodyPr>
          <a:lstStyle/>
          <a:p>
            <a:r>
              <a:rPr lang="en-US" sz="2400" b="1" dirty="0"/>
              <a:t>However, for purposes of the Nebraska Real Estate License Act:</a:t>
            </a:r>
            <a:br>
              <a:rPr lang="en-US" sz="2400" b="1" dirty="0"/>
            </a:br>
            <a:br>
              <a:rPr lang="en-US" sz="2400" dirty="0"/>
            </a:br>
            <a:r>
              <a:rPr lang="en-US" sz="2400" dirty="0"/>
              <a:t>81-885.01 (9) Subdivision or Subdivided Land </a:t>
            </a:r>
            <a:br>
              <a:rPr lang="en-US" sz="2400" dirty="0"/>
            </a:br>
            <a:r>
              <a:rPr lang="en-US" sz="2400" dirty="0"/>
              <a:t>81-885.33 Subdivision real estate; sale or offer to sell; requirements. THROUGH 81-885.42 Subdivision real estate; sales of twenty-five or more lots.</a:t>
            </a:r>
          </a:p>
        </p:txBody>
      </p:sp>
      <p:sp>
        <p:nvSpPr>
          <p:cNvPr id="3" name="Content Placeholder 2"/>
          <p:cNvSpPr>
            <a:spLocks noGrp="1"/>
          </p:cNvSpPr>
          <p:nvPr>
            <p:ph sz="half" idx="1"/>
          </p:nvPr>
        </p:nvSpPr>
        <p:spPr/>
        <p:txBody>
          <a:bodyPr/>
          <a:lstStyle/>
          <a:p>
            <a:pPr marL="0" indent="0">
              <a:buNone/>
            </a:pPr>
            <a:r>
              <a:rPr lang="en-US" b="1" dirty="0"/>
              <a:t>What is the definition of a subdivision?</a:t>
            </a:r>
          </a:p>
          <a:p>
            <a:pPr marL="0" indent="0">
              <a:buNone/>
            </a:pPr>
            <a:r>
              <a:rPr lang="en-US" b="1" dirty="0"/>
              <a:t>A tract of land which has been divided into blocks, lots and streets, then recorded on a plat map following local ordinances and regulations.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1527" y="678766"/>
            <a:ext cx="4839286" cy="3657600"/>
          </a:xfrm>
        </p:spPr>
      </p:pic>
      <p:sp>
        <p:nvSpPr>
          <p:cNvPr id="4" name="Footer Placeholder 3"/>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173</a:t>
            </a:fld>
            <a:endParaRPr lang="en-US" dirty="0"/>
          </a:p>
        </p:txBody>
      </p:sp>
    </p:spTree>
    <p:extLst>
      <p:ext uri="{BB962C8B-B14F-4D97-AF65-F5344CB8AC3E}">
        <p14:creationId xmlns:p14="http://schemas.microsoft.com/office/powerpoint/2010/main" val="2668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20000"/>
                <a:lumOff val="80000"/>
              </a:schemeClr>
            </a:gs>
            <a:gs pos="58000">
              <a:schemeClr val="bg2">
                <a:lumMod val="40000"/>
                <a:lumOff val="60000"/>
              </a:schemeClr>
            </a:gs>
            <a:gs pos="100000">
              <a:schemeClr val="bg2"/>
            </a:gs>
          </a:gsLst>
          <a:lin ang="17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What information must be included when making application for a subdivision in the State of Nebraska?</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6147" y="609600"/>
            <a:ext cx="5637959" cy="3657600"/>
          </a:xfrm>
        </p:spPr>
      </p:pic>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174</a:t>
            </a:fld>
            <a:endParaRPr lang="en-US" dirty="0"/>
          </a:p>
        </p:txBody>
      </p:sp>
    </p:spTree>
    <p:extLst>
      <p:ext uri="{BB962C8B-B14F-4D97-AF65-F5344CB8AC3E}">
        <p14:creationId xmlns:p14="http://schemas.microsoft.com/office/powerpoint/2010/main" val="323749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is it important to understand subdivision laws?</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7412" y="990600"/>
            <a:ext cx="4883082" cy="3657600"/>
          </a:xfr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175</a:t>
            </a:fld>
            <a:endParaRPr lang="en-US" dirty="0"/>
          </a:p>
        </p:txBody>
      </p:sp>
    </p:spTree>
    <p:extLst>
      <p:ext uri="{BB962C8B-B14F-4D97-AF65-F5344CB8AC3E}">
        <p14:creationId xmlns:p14="http://schemas.microsoft.com/office/powerpoint/2010/main" val="341150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t>
            </a:r>
            <a:r>
              <a:rPr lang="en-US" b="1" dirty="0"/>
              <a:t>BUST TO BOOM: </a:t>
            </a:r>
            <a:r>
              <a:rPr lang="en-US" i="1" dirty="0"/>
              <a:t>The Standing Stone subdivision near Gretna filed for bankruptcy protection a few years ago, when it had 150 empty lots. But today, the subdivision is bustling with construction again.”</a:t>
            </a:r>
            <a:br>
              <a:rPr lang="en-US" dirty="0"/>
            </a:b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4370" r="4370"/>
          <a:stretch>
            <a:fillRect/>
          </a:stretch>
        </p:blipFill>
        <p:spPr/>
      </p:pic>
      <p:sp>
        <p:nvSpPr>
          <p:cNvPr id="6" name="Text Placeholder 5"/>
          <p:cNvSpPr>
            <a:spLocks noGrp="1"/>
          </p:cNvSpPr>
          <p:nvPr>
            <p:ph type="body" sz="half" idx="2"/>
          </p:nvPr>
        </p:nvSpPr>
        <p:spPr/>
        <p:txBody>
          <a:bodyPr>
            <a:normAutofit fontScale="70000" lnSpcReduction="20000"/>
          </a:bodyPr>
          <a:lstStyle/>
          <a:p>
            <a:r>
              <a:rPr lang="en-US" u="sng" dirty="0"/>
              <a:t>Nebraska is King of Chapter 9 bankruptcies – how’d that happen?</a:t>
            </a:r>
          </a:p>
          <a:p>
            <a:r>
              <a:rPr lang="en-US" dirty="0"/>
              <a:t>Posted by Deena Winter 7/26/2013</a:t>
            </a:r>
          </a:p>
          <a:p>
            <a:r>
              <a:rPr lang="en-US" dirty="0"/>
              <a:t>Nebraska Watchdog.org</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176</a:t>
            </a:fld>
            <a:endParaRPr lang="en-US" dirty="0"/>
          </a:p>
        </p:txBody>
      </p:sp>
    </p:spTree>
    <p:extLst>
      <p:ext uri="{BB962C8B-B14F-4D97-AF65-F5344CB8AC3E}">
        <p14:creationId xmlns:p14="http://schemas.microsoft.com/office/powerpoint/2010/main" val="243913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1813" y="5181600"/>
            <a:ext cx="10972800" cy="990600"/>
          </a:xfrm>
          <a:solidFill>
            <a:schemeClr val="accent6"/>
          </a:solidFill>
        </p:spPr>
        <p:txBody>
          <a:bodyPr>
            <a:normAutofit fontScale="90000"/>
          </a:bodyPr>
          <a:lstStyle/>
          <a:p>
            <a:pPr algn="ctr"/>
            <a:r>
              <a:rPr lang="en-US" sz="6000" b="1" dirty="0">
                <a:solidFill>
                  <a:schemeClr val="bg1"/>
                </a:solidFill>
              </a:rPr>
              <a:t>What is Title 299?</a:t>
            </a:r>
            <a:br>
              <a:rPr lang="en-US" sz="6000" b="1" dirty="0"/>
            </a:br>
            <a:br>
              <a:rPr lang="en-US" sz="6000" b="1" dirty="0"/>
            </a:br>
            <a:br>
              <a:rPr lang="en-US" sz="6000" b="1" dirty="0"/>
            </a:br>
            <a:br>
              <a:rPr lang="en-US" sz="6000" b="1" dirty="0"/>
            </a:br>
            <a:endParaRPr lang="en-US" sz="6000" b="1"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177</a:t>
            </a:fld>
            <a:endParaRPr lang="en-US" dirty="0"/>
          </a:p>
        </p:txBody>
      </p:sp>
    </p:spTree>
    <p:extLst>
      <p:ext uri="{BB962C8B-B14F-4D97-AF65-F5344CB8AC3E}">
        <p14:creationId xmlns:p14="http://schemas.microsoft.com/office/powerpoint/2010/main" val="121414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chemeClr val="accent3"/>
                </a:solidFill>
              </a:rPr>
              <a:t>MULTIPLE CHOICE QUESTIONS BY </a:t>
            </a:r>
            <a:br>
              <a:rPr lang="en-US" sz="4800" b="1" dirty="0">
                <a:solidFill>
                  <a:schemeClr val="accent3"/>
                </a:solidFill>
              </a:rPr>
            </a:br>
            <a:r>
              <a:rPr lang="en-US" sz="4800" b="1" dirty="0">
                <a:solidFill>
                  <a:schemeClr val="accent3"/>
                </a:solidFill>
              </a:rPr>
              <a:t>YOU!</a:t>
            </a:r>
            <a:br>
              <a:rPr lang="en-US" sz="4800" b="1" dirty="0">
                <a:solidFill>
                  <a:schemeClr val="accent3"/>
                </a:solidFill>
              </a:rPr>
            </a:br>
            <a:br>
              <a:rPr lang="en-US" sz="4800" b="1" dirty="0">
                <a:solidFill>
                  <a:schemeClr val="accent3"/>
                </a:solidFill>
              </a:rPr>
            </a:br>
            <a:endParaRPr lang="en-US" sz="4800" b="1" dirty="0">
              <a:solidFill>
                <a:schemeClr val="accent3"/>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5219" y="685800"/>
            <a:ext cx="6730998" cy="4724399"/>
          </a:xfrm>
        </p:spPr>
      </p:pic>
      <p:sp>
        <p:nvSpPr>
          <p:cNvPr id="4" name="Text Placeholder 3"/>
          <p:cNvSpPr>
            <a:spLocks noGrp="1"/>
          </p:cNvSpPr>
          <p:nvPr>
            <p:ph type="body" sz="half" idx="2"/>
          </p:nvPr>
        </p:nvSpPr>
        <p:spPr/>
        <p:txBody>
          <a:bodyPr>
            <a:normAutofit fontScale="85000" lnSpcReduction="10000"/>
          </a:bodyPr>
          <a:lstStyle/>
          <a:p>
            <a:r>
              <a:rPr lang="en-US" dirty="0"/>
              <a:t>Write one multiple choice question for each chapter;  Chapters 1 THROUGH 6 </a:t>
            </a:r>
          </a:p>
          <a:p>
            <a:r>
              <a:rPr lang="en-US" dirty="0"/>
              <a:t>of Title 299.</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178</a:t>
            </a:fld>
            <a:endParaRPr lang="en-US" dirty="0"/>
          </a:p>
        </p:txBody>
      </p:sp>
    </p:spTree>
    <p:extLst>
      <p:ext uri="{BB962C8B-B14F-4D97-AF65-F5344CB8AC3E}">
        <p14:creationId xmlns:p14="http://schemas.microsoft.com/office/powerpoint/2010/main" val="133753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1"/>
          </p:nvPr>
        </p:nvSpPr>
        <p:spPr/>
        <p:txBody>
          <a:bodyPr/>
          <a:lstStyle/>
          <a:p>
            <a:r>
              <a:rPr lang="en-US" dirty="0"/>
              <a:t>The “NEBRASKA  Candidate Handbook!”</a:t>
            </a:r>
          </a:p>
        </p:txBody>
      </p:sp>
      <p:sp>
        <p:nvSpPr>
          <p:cNvPr id="14" name="Text Placeholder 13"/>
          <p:cNvSpPr>
            <a:spLocks noGrp="1"/>
          </p:cNvSpPr>
          <p:nvPr>
            <p:ph type="body" sz="quarter" idx="3"/>
          </p:nvPr>
        </p:nvSpPr>
        <p:spPr/>
        <p:txBody>
          <a:bodyPr/>
          <a:lstStyle/>
          <a:p>
            <a:r>
              <a:rPr lang="en-US" b="1" dirty="0"/>
              <a:t>Title 299; Chapter 1</a:t>
            </a:r>
          </a:p>
        </p:txBody>
      </p:sp>
      <p:sp>
        <p:nvSpPr>
          <p:cNvPr id="16" name="Content Placeholder 15"/>
          <p:cNvSpPr>
            <a:spLocks noGrp="1"/>
          </p:cNvSpPr>
          <p:nvPr>
            <p:ph sz="quarter" idx="4"/>
          </p:nvPr>
        </p:nvSpPr>
        <p:spPr/>
        <p:txBody>
          <a:bodyPr>
            <a:normAutofit/>
          </a:bodyPr>
          <a:lstStyle/>
          <a:p>
            <a:pPr marL="0" indent="0">
              <a:buNone/>
            </a:pPr>
            <a:r>
              <a:rPr lang="en-US" b="1" dirty="0"/>
              <a:t>LICENSES; APPLICATIONS; TERMS, DEFINED; EXAMINATIONS; SURRENDER, SUSPENSION OR REVOCATION; RENEWAL; CANCELLATION; REINSTATEMENT; TRANSFER OF LICENSE.</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179</a:t>
            </a:fld>
            <a:endParaRPr lang="en-US" dirty="0"/>
          </a:p>
        </p:txBody>
      </p:sp>
      <p:pic>
        <p:nvPicPr>
          <p:cNvPr id="10" name="Content Placeholder 9">
            <a:extLst>
              <a:ext uri="{FF2B5EF4-FFF2-40B4-BE49-F238E27FC236}">
                <a16:creationId xmlns:a16="http://schemas.microsoft.com/office/drawing/2014/main" id="{E61D57B5-2754-A71F-6881-7616E14317A6}"/>
              </a:ext>
            </a:extLst>
          </p:cNvPr>
          <p:cNvPicPr>
            <a:picLocks noGrp="1" noChangeAspect="1"/>
          </p:cNvPicPr>
          <p:nvPr>
            <p:ph sz="half" idx="2"/>
          </p:nvPr>
        </p:nvPicPr>
        <p:blipFill>
          <a:blip r:embed="rId2"/>
          <a:stretch>
            <a:fillRect/>
          </a:stretch>
        </p:blipFill>
        <p:spPr>
          <a:xfrm>
            <a:off x="2556627" y="1676400"/>
            <a:ext cx="2503572" cy="3200400"/>
          </a:xfrm>
        </p:spPr>
      </p:pic>
    </p:spTree>
    <p:extLst>
      <p:ext uri="{BB962C8B-B14F-4D97-AF65-F5344CB8AC3E}">
        <p14:creationId xmlns:p14="http://schemas.microsoft.com/office/powerpoint/2010/main" val="404309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http://www.nebraskarealtors.com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1200" y="533400"/>
            <a:ext cx="3787854" cy="4060853"/>
          </a:xfr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18</a:t>
            </a:fld>
            <a:endParaRPr lang="en-US" dirty="0"/>
          </a:p>
        </p:txBody>
      </p:sp>
    </p:spTree>
    <p:extLst>
      <p:ext uri="{BB962C8B-B14F-4D97-AF65-F5344CB8AC3E}">
        <p14:creationId xmlns:p14="http://schemas.microsoft.com/office/powerpoint/2010/main" val="189166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96900" y="719137"/>
            <a:ext cx="3962400" cy="4724400"/>
          </a:xfrm>
        </p:spPr>
        <p:txBody>
          <a:bodyPr>
            <a:normAutofit/>
          </a:bodyPr>
          <a:lstStyle/>
          <a:p>
            <a:pPr marL="0" indent="0"/>
            <a:r>
              <a:rPr lang="en-US" sz="2800" b="1" dirty="0"/>
              <a:t>BUSINESS PRACTICES; EMPLOYMENT OF SALESPERSON OR ASSOCIATE BROKER; ADVERTISING; SOLICITING LISTINGS OR REPRESENTATION; TRANSMISSION OF WRITTEN OFFER TO OWNER; CLOSING REAL ESTATE TRANSACTIONS….</a:t>
            </a:r>
            <a:br>
              <a:rPr lang="en-US" sz="2800" b="1" dirty="0"/>
            </a:br>
            <a:endParaRPr lang="en-US" sz="2800" b="1" dirty="0"/>
          </a:p>
        </p:txBody>
      </p:sp>
      <p:pic>
        <p:nvPicPr>
          <p:cNvPr id="4" name="Picture Placeholder 3"/>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5243202" y="719137"/>
            <a:ext cx="6122019" cy="5486400"/>
          </a:xfrm>
        </p:spPr>
      </p:pic>
      <p:sp>
        <p:nvSpPr>
          <p:cNvPr id="9" name="Text Placeholder 8"/>
          <p:cNvSpPr>
            <a:spLocks noGrp="1"/>
          </p:cNvSpPr>
          <p:nvPr>
            <p:ph type="body" sz="half" idx="2"/>
          </p:nvPr>
        </p:nvSpPr>
        <p:spPr/>
        <p:txBody>
          <a:bodyPr/>
          <a:lstStyle/>
          <a:p>
            <a:r>
              <a:rPr lang="en-US" sz="2800" b="1" dirty="0">
                <a:solidFill>
                  <a:schemeClr val="accent6"/>
                </a:solidFill>
              </a:rPr>
              <a:t>Title 299; CHAPTER 2</a:t>
            </a:r>
          </a:p>
          <a:p>
            <a:endParaRPr lang="en-US"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180</a:t>
            </a:fld>
            <a:endParaRPr lang="en-US" dirty="0"/>
          </a:p>
        </p:txBody>
      </p:sp>
    </p:spTree>
    <p:extLst>
      <p:ext uri="{BB962C8B-B14F-4D97-AF65-F5344CB8AC3E}">
        <p14:creationId xmlns:p14="http://schemas.microsoft.com/office/powerpoint/2010/main" val="190091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Title 299; CHAPTER 3 </a:t>
            </a:r>
            <a:br>
              <a:rPr lang="en-US" sz="2800" b="1" dirty="0"/>
            </a:br>
            <a:br>
              <a:rPr lang="en-US" sz="2800" b="1" dirty="0"/>
            </a:br>
            <a:br>
              <a:rPr lang="en-US" sz="2800" b="1" dirty="0"/>
            </a:br>
            <a:br>
              <a:rPr lang="en-US" sz="2800" b="1" dirty="0"/>
            </a:br>
            <a:br>
              <a:rPr lang="en-US" sz="2800" b="1" dirty="0"/>
            </a:br>
            <a:br>
              <a:rPr lang="en-US" sz="2800" b="1" dirty="0"/>
            </a:br>
            <a:br>
              <a:rPr lang="en-US" sz="2800" b="1" dirty="0"/>
            </a:br>
            <a:br>
              <a:rPr lang="en-US" sz="2800" b="1" dirty="0"/>
            </a:br>
            <a:r>
              <a:rPr lang="en-US" sz="2800" b="1" dirty="0"/>
              <a:t>RECORDS; TRUST ACCOUNTS; REQUIREMENT; DISPOSITION OF EARNEST DEPOSITS.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1612" y="1751045"/>
            <a:ext cx="3657600" cy="3657600"/>
          </a:xfr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181</a:t>
            </a:fld>
            <a:endParaRPr lang="en-US" dirty="0"/>
          </a:p>
        </p:txBody>
      </p:sp>
    </p:spTree>
    <p:extLst>
      <p:ext uri="{BB962C8B-B14F-4D97-AF65-F5344CB8AC3E}">
        <p14:creationId xmlns:p14="http://schemas.microsoft.com/office/powerpoint/2010/main" val="268182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Title 299; CHAPTER 4</a:t>
            </a:r>
          </a:p>
        </p:txBody>
      </p:sp>
      <p:sp>
        <p:nvSpPr>
          <p:cNvPr id="3" name="Content Placeholder 2"/>
          <p:cNvSpPr>
            <a:spLocks noGrp="1"/>
          </p:cNvSpPr>
          <p:nvPr>
            <p:ph sz="half" idx="1"/>
          </p:nvPr>
        </p:nvSpPr>
        <p:spPr/>
        <p:txBody>
          <a:bodyPr/>
          <a:lstStyle/>
          <a:p>
            <a:pPr marL="0" indent="0">
              <a:buNone/>
            </a:pPr>
            <a:r>
              <a:rPr lang="en-US" b="1" dirty="0"/>
              <a:t>SUBDIVISIONS; ADVERTISING; DESIGNATED NEBRASKA REAL ESTATE BROKER; FINANCIAL STATEMENT REQUIREMENTS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1527" y="678766"/>
            <a:ext cx="4839286" cy="3657600"/>
          </a:xfrm>
        </p:spPr>
      </p:pic>
      <p:sp>
        <p:nvSpPr>
          <p:cNvPr id="4" name="Footer Placeholder 3"/>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182</a:t>
            </a:fld>
            <a:endParaRPr lang="en-US" dirty="0"/>
          </a:p>
        </p:txBody>
      </p:sp>
    </p:spTree>
    <p:extLst>
      <p:ext uri="{BB962C8B-B14F-4D97-AF65-F5344CB8AC3E}">
        <p14:creationId xmlns:p14="http://schemas.microsoft.com/office/powerpoint/2010/main" val="410235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299; CHAPTER 5</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91222" y="685800"/>
            <a:ext cx="3634382" cy="4191000"/>
          </a:xfrm>
        </p:spPr>
      </p:pic>
      <p:sp>
        <p:nvSpPr>
          <p:cNvPr id="4" name="Content Placeholder 3"/>
          <p:cNvSpPr>
            <a:spLocks noGrp="1"/>
          </p:cNvSpPr>
          <p:nvPr>
            <p:ph sz="half" idx="2"/>
          </p:nvPr>
        </p:nvSpPr>
        <p:spPr/>
        <p:txBody>
          <a:bodyPr/>
          <a:lstStyle/>
          <a:p>
            <a:pPr marL="0" indent="0">
              <a:buNone/>
            </a:pPr>
            <a:r>
              <a:rPr lang="en-US" b="1" dirty="0"/>
              <a:t>DISCIPLINARY MATTERS; COMMISSION DISPUTES; DISCUSSION BY COMMISSIONERS; ACTIONS DEMONSTRATING NEGLIGENCE, IMCOMPETENCY, OR UNWORTHINESS.</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183</a:t>
            </a:fld>
            <a:endParaRPr lang="en-US" dirty="0"/>
          </a:p>
        </p:txBody>
      </p:sp>
    </p:spTree>
    <p:extLst>
      <p:ext uri="{BB962C8B-B14F-4D97-AF65-F5344CB8AC3E}">
        <p14:creationId xmlns:p14="http://schemas.microsoft.com/office/powerpoint/2010/main" val="107628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6B21C-EC55-3CD9-4121-347702225A85}"/>
              </a:ext>
            </a:extLst>
          </p:cNvPr>
          <p:cNvSpPr>
            <a:spLocks noGrp="1"/>
          </p:cNvSpPr>
          <p:nvPr>
            <p:ph type="title"/>
          </p:nvPr>
        </p:nvSpPr>
        <p:spPr>
          <a:xfrm>
            <a:off x="609441" y="5410200"/>
            <a:ext cx="10971372" cy="762000"/>
          </a:xfrm>
        </p:spPr>
        <p:txBody>
          <a:bodyPr/>
          <a:lstStyle/>
          <a:p>
            <a:r>
              <a:rPr lang="en-US" dirty="0"/>
              <a:t>Title 299 Chapter 5, Common Disciplinary Violations</a:t>
            </a:r>
          </a:p>
        </p:txBody>
      </p:sp>
      <p:sp>
        <p:nvSpPr>
          <p:cNvPr id="4" name="Content Placeholder 3">
            <a:extLst>
              <a:ext uri="{FF2B5EF4-FFF2-40B4-BE49-F238E27FC236}">
                <a16:creationId xmlns:a16="http://schemas.microsoft.com/office/drawing/2014/main" id="{B5FB04E7-BF3E-D9A7-65F5-14E0BFEB2590}"/>
              </a:ext>
            </a:extLst>
          </p:cNvPr>
          <p:cNvSpPr>
            <a:spLocks noGrp="1"/>
          </p:cNvSpPr>
          <p:nvPr>
            <p:ph sz="half" idx="2"/>
          </p:nvPr>
        </p:nvSpPr>
        <p:spPr>
          <a:xfrm>
            <a:off x="609442" y="685800"/>
            <a:ext cx="10971372" cy="4648200"/>
          </a:xfrm>
        </p:spPr>
        <p:txBody>
          <a:bodyPr>
            <a:noAutofit/>
          </a:bodyPr>
          <a:lstStyle/>
          <a:p>
            <a:r>
              <a:rPr lang="en-US" sz="1600" dirty="0"/>
              <a:t>Failure to make known, in writing, to any purchaser or seller, any interest the licensee has in the  property he or she is buying or selling</a:t>
            </a:r>
          </a:p>
          <a:p>
            <a:r>
              <a:rPr lang="en-US" sz="1600" dirty="0"/>
              <a:t>Failure by a licensee to note in all advertising where they are a principal  (owner) selling or soliciting to </a:t>
            </a:r>
            <a:r>
              <a:rPr lang="en-US" sz="1600"/>
              <a:t>buy that </a:t>
            </a:r>
            <a:r>
              <a:rPr lang="en-US" sz="1600" dirty="0"/>
              <a:t>they are a real estate agent</a:t>
            </a:r>
          </a:p>
          <a:p>
            <a:r>
              <a:rPr lang="en-US" sz="1600" dirty="0"/>
              <a:t>Failure to comply with Neb. Rev. Stat. §§76-2401-76-2430 (agency statutes, agency disclosure, fiduciary duty, duty to present all offers)</a:t>
            </a:r>
          </a:p>
          <a:p>
            <a:r>
              <a:rPr lang="en-US" sz="1600" dirty="0"/>
              <a:t>Failure to provide estimated closing costs at the time an offer is accepted</a:t>
            </a:r>
          </a:p>
          <a:p>
            <a:r>
              <a:rPr lang="en-US" sz="1600" dirty="0"/>
              <a:t>Failure to produce any requested document related to an investigation when requested to do so by the Commission</a:t>
            </a:r>
          </a:p>
          <a:p>
            <a:r>
              <a:rPr lang="en-US" sz="1600" dirty="0"/>
              <a:t>Failure to disclose an adverse material fact in writing to the purchaser at or before the time the buyer signs an offer to purchase</a:t>
            </a:r>
          </a:p>
          <a:p>
            <a:r>
              <a:rPr lang="en-US" sz="1600" dirty="0"/>
              <a:t>Failure to ensure that a seller property condition disclosure statement is delivered to the purchaser on or before the effective date of any contract to purchase</a:t>
            </a:r>
          </a:p>
          <a:p>
            <a:r>
              <a:rPr lang="en-US" sz="1600" dirty="0"/>
              <a:t>Failure by an agent of the seller or landlord to submit an offer to purchase in a timely manner</a:t>
            </a:r>
          </a:p>
        </p:txBody>
      </p:sp>
      <p:sp>
        <p:nvSpPr>
          <p:cNvPr id="5" name="Footer Placeholder 4">
            <a:extLst>
              <a:ext uri="{FF2B5EF4-FFF2-40B4-BE49-F238E27FC236}">
                <a16:creationId xmlns:a16="http://schemas.microsoft.com/office/drawing/2014/main" id="{BD1B83E3-E000-64BE-5469-667F67FC9BAC}"/>
              </a:ext>
            </a:extLst>
          </p:cNvPr>
          <p:cNvSpPr>
            <a:spLocks noGrp="1"/>
          </p:cNvSpPr>
          <p:nvPr>
            <p:ph type="ftr" sz="quarter" idx="11"/>
          </p:nvPr>
        </p:nvSpPr>
        <p:spPr/>
        <p:txBody>
          <a:bodyPr/>
          <a:lstStyle/>
          <a:p>
            <a:r>
              <a:rPr lang="en-US"/>
              <a:t>PPT_NREC2015.mjf</a:t>
            </a:r>
            <a:endParaRPr lang="en-US" dirty="0"/>
          </a:p>
        </p:txBody>
      </p:sp>
      <p:sp>
        <p:nvSpPr>
          <p:cNvPr id="6" name="Slide Number Placeholder 5">
            <a:extLst>
              <a:ext uri="{FF2B5EF4-FFF2-40B4-BE49-F238E27FC236}">
                <a16:creationId xmlns:a16="http://schemas.microsoft.com/office/drawing/2014/main" id="{2D0EB6FB-2D87-2BDC-A98A-C1011693C5B8}"/>
              </a:ext>
            </a:extLst>
          </p:cNvPr>
          <p:cNvSpPr>
            <a:spLocks noGrp="1"/>
          </p:cNvSpPr>
          <p:nvPr>
            <p:ph type="sldNum" sz="quarter" idx="12"/>
          </p:nvPr>
        </p:nvSpPr>
        <p:spPr/>
        <p:txBody>
          <a:bodyPr/>
          <a:lstStyle/>
          <a:p>
            <a:fld id="{A3F31473-23EB-4724-8B59-FE6D21D89FA4}" type="slidenum">
              <a:rPr lang="en-US" smtClean="0"/>
              <a:t>184</a:t>
            </a:fld>
            <a:endParaRPr lang="en-US" dirty="0"/>
          </a:p>
        </p:txBody>
      </p:sp>
    </p:spTree>
    <p:extLst>
      <p:ext uri="{BB962C8B-B14F-4D97-AF65-F5344CB8AC3E}">
        <p14:creationId xmlns:p14="http://schemas.microsoft.com/office/powerpoint/2010/main" val="92148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299; CHAPTER 6</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85012" y="703384"/>
            <a:ext cx="3634382" cy="4191000"/>
          </a:xfrm>
        </p:spPr>
      </p:pic>
      <p:sp>
        <p:nvSpPr>
          <p:cNvPr id="4" name="Content Placeholder 3"/>
          <p:cNvSpPr>
            <a:spLocks noGrp="1"/>
          </p:cNvSpPr>
          <p:nvPr>
            <p:ph sz="half" idx="2"/>
          </p:nvPr>
        </p:nvSpPr>
        <p:spPr>
          <a:xfrm>
            <a:off x="609441" y="703384"/>
            <a:ext cx="5484971" cy="4173415"/>
          </a:xfrm>
        </p:spPr>
        <p:txBody>
          <a:bodyPr/>
          <a:lstStyle/>
          <a:p>
            <a:pPr marL="0" indent="0">
              <a:buNone/>
            </a:pPr>
            <a:r>
              <a:rPr lang="en-US" b="1" dirty="0"/>
              <a:t>COMPLAINT PROCEDURE; FILING; INVESTIGATION; HEARINGS.</a:t>
            </a:r>
          </a:p>
          <a:p>
            <a:pPr marL="0" indent="0">
              <a:buNone/>
            </a:pPr>
            <a:r>
              <a:rPr lang="en-US" dirty="0"/>
              <a:t>Repealed.  </a:t>
            </a:r>
          </a:p>
          <a:p>
            <a:pPr marL="0" indent="0">
              <a:buNone/>
            </a:pPr>
            <a:endParaRPr lang="en-US" dirty="0"/>
          </a:p>
          <a:p>
            <a:pPr marL="0" indent="0">
              <a:buNone/>
            </a:pPr>
            <a:r>
              <a:rPr lang="en-US" dirty="0"/>
              <a:t>(Title 305, Chapter 4 replaces this Chapter effective November 19, 1997.)</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185</a:t>
            </a:fld>
            <a:endParaRPr lang="en-US" dirty="0"/>
          </a:p>
        </p:txBody>
      </p:sp>
    </p:spTree>
    <p:extLst>
      <p:ext uri="{BB962C8B-B14F-4D97-AF65-F5344CB8AC3E}">
        <p14:creationId xmlns:p14="http://schemas.microsoft.com/office/powerpoint/2010/main" val="262931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787" y="2085975"/>
            <a:ext cx="2381250" cy="2686050"/>
          </a:xfrm>
          <a:prstGeom prst="rect">
            <a:avLst/>
          </a:prstGeo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186</a:t>
            </a:fld>
            <a:endParaRPr lang="en-US" dirty="0"/>
          </a:p>
        </p:txBody>
      </p:sp>
    </p:spTree>
    <p:extLst>
      <p:ext uri="{BB962C8B-B14F-4D97-AF65-F5344CB8AC3E}">
        <p14:creationId xmlns:p14="http://schemas.microsoft.com/office/powerpoint/2010/main" val="117764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Module 9:</a:t>
            </a:r>
            <a:br>
              <a:rPr lang="en-US" dirty="0"/>
            </a:br>
            <a:r>
              <a:rPr lang="en-US" b="1" dirty="0"/>
              <a:t>AGENCY RELATIONS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0529" y="914400"/>
            <a:ext cx="7269196" cy="3657600"/>
          </a:xfr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187</a:t>
            </a:fld>
            <a:endParaRPr lang="en-US" dirty="0"/>
          </a:p>
        </p:txBody>
      </p:sp>
    </p:spTree>
    <p:extLst>
      <p:ext uri="{BB962C8B-B14F-4D97-AF65-F5344CB8AC3E}">
        <p14:creationId xmlns:p14="http://schemas.microsoft.com/office/powerpoint/2010/main" val="52422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graphicFrame>
        <p:nvGraphicFramePr>
          <p:cNvPr id="4" name="Content Placeholder 3" descr="Vertical Bullet List" title="SmartArt"/>
          <p:cNvGraphicFramePr>
            <a:graphicFrameLocks noGrp="1"/>
          </p:cNvGraphicFramePr>
          <p:nvPr>
            <p:ph sz="half" idx="1"/>
            <p:extLst>
              <p:ext uri="{D42A27DB-BD31-4B8C-83A1-F6EECF244321}">
                <p14:modId xmlns:p14="http://schemas.microsoft.com/office/powerpoint/2010/main" val="3449630759"/>
              </p:ext>
            </p:extLst>
          </p:nvPr>
        </p:nvGraphicFramePr>
        <p:xfrm>
          <a:off x="1293813" y="685800"/>
          <a:ext cx="5029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2"/>
          </p:nvPr>
        </p:nvSpPr>
        <p:spPr/>
        <p:txBody>
          <a:bodyPr/>
          <a:lstStyle/>
          <a:p>
            <a:r>
              <a:rPr lang="en-US" dirty="0"/>
              <a:t>YOU WILL NEED:A copy of a ARTICLE 24 and a NEBRASKA AGENCY DISCLOSURE.  If one is not provided by your instructor, please go to the Nebraska Real Estate Commission website, </a:t>
            </a:r>
            <a:r>
              <a:rPr lang="en-US" dirty="0">
                <a:hlinkClick r:id="rId7"/>
              </a:rPr>
              <a:t>www.nrec.ne.gov</a:t>
            </a:r>
            <a:r>
              <a:rPr lang="en-US" dirty="0"/>
              <a:t>.</a:t>
            </a:r>
          </a:p>
          <a:p>
            <a:pPr marL="0" indent="0">
              <a:buNone/>
            </a:pPr>
            <a:endParaRPr lang="en-US" dirty="0"/>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188</a:t>
            </a:fld>
            <a:endParaRPr lang="en-US" dirty="0"/>
          </a:p>
        </p:txBody>
      </p:sp>
    </p:spTree>
    <p:extLst>
      <p:ext uri="{BB962C8B-B14F-4D97-AF65-F5344CB8AC3E}">
        <p14:creationId xmlns:p14="http://schemas.microsoft.com/office/powerpoint/2010/main" val="25260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800" dirty="0"/>
          </a:p>
          <a:p>
            <a:pPr marL="0" indent="0" algn="ctr">
              <a:buNone/>
            </a:pPr>
            <a:r>
              <a:rPr lang="en-US" sz="4800" dirty="0"/>
              <a:t>What is AGENCY?</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189</a:t>
            </a:fld>
            <a:endParaRPr lang="en-US" dirty="0"/>
          </a:p>
        </p:txBody>
      </p:sp>
    </p:spTree>
    <p:extLst>
      <p:ext uri="{BB962C8B-B14F-4D97-AF65-F5344CB8AC3E}">
        <p14:creationId xmlns:p14="http://schemas.microsoft.com/office/powerpoint/2010/main" val="169069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20000"/>
                <a:lumOff val="80000"/>
              </a:schemeClr>
            </a:gs>
            <a:gs pos="58000">
              <a:schemeClr val="bg2">
                <a:lumMod val="40000"/>
                <a:lumOff val="60000"/>
              </a:schemeClr>
            </a:gs>
            <a:gs pos="100000">
              <a:schemeClr val="bg2"/>
            </a:gs>
          </a:gsLst>
          <a:lin ang="17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“Are license laws constitutional?”</a:t>
            </a:r>
            <a:br>
              <a:rPr lang="en-US" dirty="0"/>
            </a:br>
            <a:br>
              <a:rPr lang="en-US" dirty="0"/>
            </a:br>
            <a:br>
              <a:rPr lang="en-US" dirty="0"/>
            </a:br>
            <a:br>
              <a:rPr lang="en-US" dirty="0"/>
            </a:br>
            <a:br>
              <a:rPr lang="en-US" dirty="0"/>
            </a:br>
            <a:endParaRPr lang="en-US" dirty="0"/>
          </a:p>
        </p:txBody>
      </p:sp>
      <p:sp>
        <p:nvSpPr>
          <p:cNvPr id="6" name="Content Placeholder 5"/>
          <p:cNvSpPr>
            <a:spLocks noGrp="1"/>
          </p:cNvSpPr>
          <p:nvPr>
            <p:ph idx="1"/>
          </p:nvPr>
        </p:nvSpPr>
        <p:spPr>
          <a:xfrm>
            <a:off x="4875212" y="685800"/>
            <a:ext cx="6704171" cy="4953000"/>
          </a:xfrm>
        </p:spPr>
        <p:txBody>
          <a:bodyPr>
            <a:normAutofit fontScale="77500" lnSpcReduction="20000"/>
          </a:bodyPr>
          <a:lstStyle/>
          <a:p>
            <a:pPr marL="742950" indent="-742950">
              <a:buFont typeface="+mj-lt"/>
              <a:buAutoNum type="arabicParenR"/>
            </a:pPr>
            <a:r>
              <a:rPr lang="en-US" sz="3600" dirty="0"/>
              <a:t>Does the state have the right to demand that only persons with certain qualification of education, knowledge, or character be permitted to engage in the real estate brokerage business?</a:t>
            </a:r>
          </a:p>
          <a:p>
            <a:pPr marL="742950" indent="-742950">
              <a:buFont typeface="+mj-lt"/>
              <a:buAutoNum type="arabicParenR"/>
            </a:pPr>
            <a:r>
              <a:rPr lang="en-US" sz="3600" dirty="0"/>
              <a:t>Does it violate the “due process” clause of the Fourteenth Amendment of the Federal Constitution?  Which provides; </a:t>
            </a:r>
            <a:r>
              <a:rPr lang="en-US" sz="3600" i="1" dirty="0">
                <a:solidFill>
                  <a:schemeClr val="accent3"/>
                </a:solidFill>
              </a:rPr>
              <a:t>“…nor shall any State deprive any person of life, liberty, or property without due process of law;…”</a:t>
            </a:r>
          </a:p>
          <a:p>
            <a:pPr marL="0" indent="0">
              <a:buNone/>
            </a:pPr>
            <a:endParaRPr lang="en-US" sz="3600" i="1" dirty="0">
              <a:solidFill>
                <a:schemeClr val="accent3"/>
              </a:solidFill>
            </a:endParaRPr>
          </a:p>
          <a:p>
            <a:pPr marL="0" indent="0">
              <a:buNone/>
            </a:pPr>
            <a:r>
              <a:rPr lang="en-US" sz="1500" dirty="0"/>
              <a:t>		Semenow, “Questions and Answers On Real Estate,” Fourth Edition, 1964</a:t>
            </a:r>
          </a:p>
        </p:txBody>
      </p:sp>
      <p:sp>
        <p:nvSpPr>
          <p:cNvPr id="7" name="Text Placeholder 6"/>
          <p:cNvSpPr>
            <a:spLocks noGrp="1"/>
          </p:cNvSpPr>
          <p:nvPr>
            <p:ph type="body" sz="half" idx="2"/>
          </p:nvPr>
        </p:nvSpPr>
        <p:spPr/>
        <p:txBody>
          <a:bodyPr/>
          <a:lstStyle/>
          <a:p>
            <a:r>
              <a:rPr lang="en-US" dirty="0"/>
              <a:t>In 1935 Nebraska Passed a Real Estate License Law.</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19</a:t>
            </a:fld>
            <a:endParaRPr lang="en-US" dirty="0"/>
          </a:p>
        </p:txBody>
      </p:sp>
    </p:spTree>
    <p:extLst>
      <p:ext uri="{BB962C8B-B14F-4D97-AF65-F5344CB8AC3E}">
        <p14:creationId xmlns:p14="http://schemas.microsoft.com/office/powerpoint/2010/main" val="3511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buNone/>
            </a:pPr>
            <a:r>
              <a:rPr lang="en-US" sz="4000" b="1" dirty="0"/>
              <a:t>Agency is the relationship between real estate brokers or salespersons who represent the interest of or act as an agent for persons who are sellers, landlords, buyers or tenants who have rights and/or interest in real property.</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190</a:t>
            </a:fld>
            <a:endParaRPr lang="en-US" dirty="0"/>
          </a:p>
        </p:txBody>
      </p:sp>
    </p:spTree>
    <p:extLst>
      <p:ext uri="{BB962C8B-B14F-4D97-AF65-F5344CB8AC3E}">
        <p14:creationId xmlns:p14="http://schemas.microsoft.com/office/powerpoint/2010/main" val="341485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191</a:t>
            </a:fld>
            <a:endParaRPr lang="en-US" dirty="0"/>
          </a:p>
        </p:txBody>
      </p:sp>
      <p:sp>
        <p:nvSpPr>
          <p:cNvPr id="6" name="Rectangle 5"/>
          <p:cNvSpPr/>
          <p:nvPr/>
        </p:nvSpPr>
        <p:spPr>
          <a:xfrm>
            <a:off x="1217612" y="914400"/>
            <a:ext cx="9906000" cy="4647426"/>
          </a:xfrm>
          <a:prstGeom prst="rect">
            <a:avLst/>
          </a:prstGeom>
        </p:spPr>
        <p:txBody>
          <a:bodyPr wrap="square">
            <a:spAutoFit/>
          </a:bodyPr>
          <a:lstStyle/>
          <a:p>
            <a:r>
              <a:rPr lang="en-US" sz="2400" i="1" dirty="0"/>
              <a:t>“Agency Relationship – someone who represents your best interest in a real estate transaction and owes you fiduciary responsibilities. Agency relationships are usually established in writing with buyer agency agreements and require;</a:t>
            </a:r>
          </a:p>
          <a:p>
            <a:endParaRPr lang="en-US" sz="2400" b="1" i="1" dirty="0"/>
          </a:p>
          <a:p>
            <a:pPr marL="285750" indent="-285750">
              <a:buFont typeface="Wingdings" panose="05000000000000000000" pitchFamily="2" charset="2"/>
              <a:buChar char="Ø"/>
            </a:pPr>
            <a:r>
              <a:rPr lang="en-US" sz="2400" dirty="0"/>
              <a:t>Loyalty</a:t>
            </a:r>
          </a:p>
          <a:p>
            <a:pPr marL="285750" indent="-285750">
              <a:buFont typeface="Wingdings" panose="05000000000000000000" pitchFamily="2" charset="2"/>
              <a:buChar char="Ø"/>
            </a:pPr>
            <a:r>
              <a:rPr lang="en-US" sz="2400" dirty="0"/>
              <a:t>Obedience</a:t>
            </a:r>
          </a:p>
          <a:p>
            <a:pPr marL="285750" indent="-285750">
              <a:buFont typeface="Wingdings" panose="05000000000000000000" pitchFamily="2" charset="2"/>
              <a:buChar char="Ø"/>
            </a:pPr>
            <a:r>
              <a:rPr lang="en-US" sz="2400" dirty="0"/>
              <a:t>Disclosure</a:t>
            </a:r>
          </a:p>
          <a:p>
            <a:pPr marL="285750" indent="-285750">
              <a:buFont typeface="Wingdings" panose="05000000000000000000" pitchFamily="2" charset="2"/>
              <a:buChar char="Ø"/>
            </a:pPr>
            <a:r>
              <a:rPr lang="en-US" sz="2400" dirty="0"/>
              <a:t>Confidentiality</a:t>
            </a:r>
          </a:p>
          <a:p>
            <a:pPr marL="285750" indent="-285750">
              <a:buFont typeface="Wingdings" panose="05000000000000000000" pitchFamily="2" charset="2"/>
              <a:buChar char="Ø"/>
            </a:pPr>
            <a:r>
              <a:rPr lang="en-US" sz="2400" dirty="0"/>
              <a:t>Reasonable care and diligence</a:t>
            </a:r>
          </a:p>
          <a:p>
            <a:pPr marL="285750" indent="-285750">
              <a:buFont typeface="Wingdings" panose="05000000000000000000" pitchFamily="2" charset="2"/>
              <a:buChar char="Ø"/>
            </a:pPr>
            <a:r>
              <a:rPr lang="en-US" sz="2400" dirty="0"/>
              <a:t>Accounting”</a:t>
            </a:r>
          </a:p>
          <a:p>
            <a:pPr marL="285750" indent="-285750">
              <a:buFont typeface="Wingdings" panose="05000000000000000000" pitchFamily="2" charset="2"/>
              <a:buChar char="Ø"/>
            </a:pPr>
            <a:endParaRPr lang="en-US" sz="2800" dirty="0"/>
          </a:p>
          <a:p>
            <a:r>
              <a:rPr lang="en-US" sz="2800" dirty="0"/>
              <a:t>							~NAR</a:t>
            </a:r>
          </a:p>
        </p:txBody>
      </p:sp>
    </p:spTree>
    <p:extLst>
      <p:ext uri="{BB962C8B-B14F-4D97-AF65-F5344CB8AC3E}">
        <p14:creationId xmlns:p14="http://schemas.microsoft.com/office/powerpoint/2010/main" val="419385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a:bodyPr>
          <a:lstStyle/>
          <a:p>
            <a:r>
              <a:rPr lang="en-US" sz="2400" dirty="0"/>
              <a:t>First Substantial Contact</a:t>
            </a:r>
            <a:br>
              <a:rPr lang="en-US" sz="2400" dirty="0"/>
            </a:br>
            <a:r>
              <a:rPr lang="en-US" sz="2400" dirty="0"/>
              <a:t>NREC COMMISSION POLICIES AND INTERPRETATIONS</a:t>
            </a:r>
            <a:br>
              <a:rPr lang="en-US" sz="2400" dirty="0"/>
            </a:br>
            <a:r>
              <a:rPr lang="en-US" sz="2400" dirty="0"/>
              <a:t>WWW.NREC.ne.gov/</a:t>
            </a:r>
          </a:p>
        </p:txBody>
      </p:sp>
      <p:sp>
        <p:nvSpPr>
          <p:cNvPr id="6" name="Content Placeholder 5"/>
          <p:cNvSpPr>
            <a:spLocks noGrp="1"/>
          </p:cNvSpPr>
          <p:nvPr>
            <p:ph sz="half" idx="1"/>
          </p:nvPr>
        </p:nvSpPr>
        <p:spPr/>
        <p:txBody>
          <a:bodyPr>
            <a:normAutofit fontScale="77500" lnSpcReduction="20000"/>
          </a:bodyPr>
          <a:lstStyle/>
          <a:p>
            <a:r>
              <a:rPr lang="en-US" b="1" dirty="0"/>
              <a:t>First Substantial Contact</a:t>
            </a:r>
            <a:r>
              <a:rPr lang="en-US" dirty="0"/>
              <a:t> </a:t>
            </a:r>
          </a:p>
          <a:p>
            <a:r>
              <a:rPr lang="en-US" dirty="0"/>
              <a:t>Chapter 76. Real Property</a:t>
            </a:r>
          </a:p>
          <a:p>
            <a:r>
              <a:rPr lang="en-US" dirty="0"/>
              <a:t>Article 24, Agency Relationships </a:t>
            </a:r>
          </a:p>
          <a:p>
            <a:r>
              <a:rPr lang="en-US" dirty="0"/>
              <a:t>SS 76-2421 (1) contains two phrases (in </a:t>
            </a:r>
            <a:r>
              <a:rPr lang="en-US" b="1" i="1" dirty="0"/>
              <a:t>bold italics</a:t>
            </a:r>
            <a:r>
              <a:rPr lang="en-US" dirty="0"/>
              <a:t>) for which the Nebraska Real Estate Commission </a:t>
            </a:r>
            <a:r>
              <a:rPr lang="en-US"/>
              <a:t>has provided some </a:t>
            </a:r>
            <a:r>
              <a:rPr lang="en-US" dirty="0"/>
              <a:t>clarification to guide the conduct of real estate licensees in their practice with clients and customers, to assist designated brokers in their supervision of their affiliated licensees, and to help real estate trainers formulate and implement practical, meaningful agency disclosure training.   </a:t>
            </a: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17908" y="1208649"/>
            <a:ext cx="5295327" cy="3657600"/>
          </a:xfrm>
          <a:effectLst>
            <a:softEdge rad="177800"/>
          </a:effectLst>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192</a:t>
            </a:fld>
            <a:endParaRPr lang="en-US" dirty="0"/>
          </a:p>
        </p:txBody>
      </p:sp>
    </p:spTree>
    <p:extLst>
      <p:ext uri="{BB962C8B-B14F-4D97-AF65-F5344CB8AC3E}">
        <p14:creationId xmlns:p14="http://schemas.microsoft.com/office/powerpoint/2010/main" val="95802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First Substantial Contact</a:t>
            </a:r>
            <a:br>
              <a:rPr lang="en-US" sz="2400" dirty="0"/>
            </a:br>
            <a:r>
              <a:rPr lang="en-US" sz="2400" dirty="0"/>
              <a:t>NREC COMMISSION POLICIES AND INTERPRETATIONS</a:t>
            </a:r>
            <a:br>
              <a:rPr lang="en-US" sz="2400" dirty="0"/>
            </a:br>
            <a:r>
              <a:rPr lang="en-US" sz="2400" dirty="0"/>
              <a:t>WWW.NREC.ne.gov/</a:t>
            </a:r>
          </a:p>
        </p:txBody>
      </p:sp>
      <p:sp>
        <p:nvSpPr>
          <p:cNvPr id="6" name="Content Placeholder 5"/>
          <p:cNvSpPr>
            <a:spLocks noGrp="1"/>
          </p:cNvSpPr>
          <p:nvPr>
            <p:ph idx="1"/>
          </p:nvPr>
        </p:nvSpPr>
        <p:spPr/>
        <p:txBody>
          <a:bodyPr>
            <a:normAutofit lnSpcReduction="10000"/>
          </a:bodyPr>
          <a:lstStyle/>
          <a:p>
            <a:r>
              <a:rPr lang="en-US" dirty="0"/>
              <a:t>Section 76-2421 (1) requires that “At the </a:t>
            </a:r>
            <a:r>
              <a:rPr lang="en-US" b="1" i="1" dirty="0"/>
              <a:t>earliest practicable opportunity</a:t>
            </a:r>
            <a:r>
              <a:rPr lang="en-US" dirty="0"/>
              <a:t> during or following </a:t>
            </a:r>
            <a:r>
              <a:rPr lang="en-US" b="1" i="1" dirty="0"/>
              <a:t>first substantial contact  </a:t>
            </a:r>
            <a:r>
              <a:rPr lang="en-US" dirty="0"/>
              <a:t>[emphasis added], landlord, buyer, or tenant . . . the licensee who is offering brokerage services to that person or who is providing brokerage services for that property shall” provide that person, whether a client or customer, with a written copy of the current brokerage disclosure pamphlet and disclose in writing to that person the types of brokerage services offered or which party the licensee is representing.</a:t>
            </a:r>
            <a:br>
              <a:rPr lang="en-US" dirty="0"/>
            </a:br>
            <a:br>
              <a:rPr lang="en-US" dirty="0"/>
            </a:br>
            <a:endParaRPr lang="en-US"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193</a:t>
            </a:fld>
            <a:endParaRPr lang="en-US" dirty="0"/>
          </a:p>
        </p:txBody>
      </p:sp>
    </p:spTree>
    <p:extLst>
      <p:ext uri="{BB962C8B-B14F-4D97-AF65-F5344CB8AC3E}">
        <p14:creationId xmlns:p14="http://schemas.microsoft.com/office/powerpoint/2010/main" val="170780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First Substantial Contact</a:t>
            </a:r>
            <a:br>
              <a:rPr lang="en-US" sz="2400" dirty="0"/>
            </a:br>
            <a:r>
              <a:rPr lang="en-US" sz="2400" dirty="0"/>
              <a:t>NREC COMMISSION POLICIES AND INTERPRETATIONS</a:t>
            </a:r>
            <a:br>
              <a:rPr lang="en-US" sz="2400" dirty="0"/>
            </a:br>
            <a:r>
              <a:rPr lang="en-US" sz="2400" dirty="0"/>
              <a:t>WWW.NREC.ne.gov/</a:t>
            </a:r>
          </a:p>
        </p:txBody>
      </p:sp>
      <p:sp>
        <p:nvSpPr>
          <p:cNvPr id="6" name="Content Placeholder 5"/>
          <p:cNvSpPr>
            <a:spLocks noGrp="1"/>
          </p:cNvSpPr>
          <p:nvPr>
            <p:ph idx="1"/>
          </p:nvPr>
        </p:nvSpPr>
        <p:spPr>
          <a:xfrm>
            <a:off x="1293813" y="685800"/>
            <a:ext cx="10287000" cy="4572000"/>
          </a:xfrm>
        </p:spPr>
        <p:txBody>
          <a:bodyPr>
            <a:normAutofit lnSpcReduction="10000"/>
          </a:bodyPr>
          <a:lstStyle/>
          <a:p>
            <a:r>
              <a:rPr lang="en-US" dirty="0"/>
              <a:t>Although, as has been said in Commission Comment before (see Winter 2000 issue), “earliest practicable opportunity” is somewhat subjective and “depends on the circumstances of each situation,” the Commission interprets </a:t>
            </a:r>
            <a:r>
              <a:rPr lang="en-US" b="1" dirty="0"/>
              <a:t>“earliest practicable opportunity” </a:t>
            </a:r>
            <a:r>
              <a:rPr lang="en-US" dirty="0"/>
              <a:t>to mean that the required brokerage disclosure pamphlet should be presented and signed and the disclosure of the types of brokerage services offered or of which party the licensee is representing should be made BEFORE the licensee provides </a:t>
            </a:r>
            <a:r>
              <a:rPr lang="en-US" b="1" dirty="0"/>
              <a:t>“specific assistance”</a:t>
            </a:r>
            <a:r>
              <a:rPr lang="en-US" dirty="0"/>
              <a:t> to that client or customer. IF the written disclosure is not made before the specific assistance is provided, it must be made immediately thereafter.</a:t>
            </a:r>
            <a:br>
              <a:rPr lang="en-US" dirty="0"/>
            </a:br>
            <a:br>
              <a:rPr lang="en-US" dirty="0"/>
            </a:br>
            <a:endParaRPr lang="en-US"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194</a:t>
            </a:fld>
            <a:endParaRPr lang="en-US" dirty="0"/>
          </a:p>
        </p:txBody>
      </p:sp>
    </p:spTree>
    <p:extLst>
      <p:ext uri="{BB962C8B-B14F-4D97-AF65-F5344CB8AC3E}">
        <p14:creationId xmlns:p14="http://schemas.microsoft.com/office/powerpoint/2010/main" val="103179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First Substantial Contact</a:t>
            </a:r>
            <a:br>
              <a:rPr lang="en-US" sz="2400" dirty="0"/>
            </a:br>
            <a:r>
              <a:rPr lang="en-US" sz="2400" dirty="0"/>
              <a:t>NREC COMMISSION POLICIES AND INTERPRETATIONS</a:t>
            </a:r>
            <a:br>
              <a:rPr lang="en-US" sz="2400" dirty="0"/>
            </a:br>
            <a:r>
              <a:rPr lang="en-US" sz="2400" dirty="0"/>
              <a:t>WWW.NREC.ne.gov/</a:t>
            </a:r>
          </a:p>
        </p:txBody>
      </p:sp>
      <p:sp>
        <p:nvSpPr>
          <p:cNvPr id="6" name="Content Placeholder 5"/>
          <p:cNvSpPr>
            <a:spLocks noGrp="1"/>
          </p:cNvSpPr>
          <p:nvPr>
            <p:ph idx="1"/>
          </p:nvPr>
        </p:nvSpPr>
        <p:spPr>
          <a:xfrm>
            <a:off x="912812" y="685800"/>
            <a:ext cx="10668001" cy="4419600"/>
          </a:xfrm>
        </p:spPr>
        <p:txBody>
          <a:bodyPr>
            <a:normAutofit fontScale="85000" lnSpcReduction="10000"/>
          </a:bodyPr>
          <a:lstStyle/>
          <a:p>
            <a:r>
              <a:rPr lang="en-US" b="1" dirty="0"/>
              <a:t>Specific assistance</a:t>
            </a:r>
            <a:r>
              <a:rPr lang="en-US" dirty="0"/>
              <a:t> means eliciting or accepting compromising information about a potential or actual client’s or customer's real estate needs.  Compromising information is information that would reduce, impair or erode that party’s bargaining power in an arm’s length negotiation.  Compromising information may include but is not necessarily limited to:</a:t>
            </a:r>
          </a:p>
          <a:p>
            <a:pPr>
              <a:buFont typeface="Wingdings" panose="05000000000000000000" pitchFamily="2" charset="2"/>
              <a:buChar char="Ø"/>
            </a:pPr>
            <a:r>
              <a:rPr lang="en-US" dirty="0"/>
              <a:t>The person’s motivations or motivating factors.</a:t>
            </a:r>
          </a:p>
          <a:p>
            <a:pPr>
              <a:buFont typeface="Wingdings" panose="05000000000000000000" pitchFamily="2" charset="2"/>
              <a:buChar char="Ø"/>
            </a:pPr>
            <a:r>
              <a:rPr lang="en-US" dirty="0"/>
              <a:t>That a buyer or tenant is willing to pay more than the offered purchase price or lease rate.</a:t>
            </a:r>
          </a:p>
          <a:p>
            <a:pPr>
              <a:buFont typeface="Wingdings" panose="05000000000000000000" pitchFamily="2" charset="2"/>
              <a:buChar char="Ø"/>
            </a:pPr>
            <a:r>
              <a:rPr lang="en-US" dirty="0"/>
              <a:t>That a seller or landlord is willing to accept less than the asking sale price or lease rate.</a:t>
            </a:r>
          </a:p>
          <a:p>
            <a:pPr>
              <a:buFont typeface="Wingdings" panose="05000000000000000000" pitchFamily="2" charset="2"/>
              <a:buChar char="Ø"/>
            </a:pPr>
            <a:r>
              <a:rPr lang="en-US" dirty="0"/>
              <a:t>That a client or customer will agree to financing terms other than those offered.</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195</a:t>
            </a:fld>
            <a:endParaRPr lang="en-US" dirty="0"/>
          </a:p>
        </p:txBody>
      </p:sp>
    </p:spTree>
    <p:extLst>
      <p:ext uri="{BB962C8B-B14F-4D97-AF65-F5344CB8AC3E}">
        <p14:creationId xmlns:p14="http://schemas.microsoft.com/office/powerpoint/2010/main" val="405431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First Substantial Contact</a:t>
            </a:r>
            <a:br>
              <a:rPr lang="en-US" sz="2400" dirty="0"/>
            </a:br>
            <a:r>
              <a:rPr lang="en-US" sz="2400" dirty="0"/>
              <a:t>NREC COMMISSION POLICIES AND INTERPRETATIONS</a:t>
            </a:r>
            <a:br>
              <a:rPr lang="en-US" sz="2400" dirty="0"/>
            </a:br>
            <a:r>
              <a:rPr lang="en-US" sz="2400" dirty="0"/>
              <a:t>WWW.NREC.ne.gov/</a:t>
            </a:r>
          </a:p>
        </p:txBody>
      </p:sp>
      <p:sp>
        <p:nvSpPr>
          <p:cNvPr id="6" name="Content Placeholder 5"/>
          <p:cNvSpPr>
            <a:spLocks noGrp="1"/>
          </p:cNvSpPr>
          <p:nvPr>
            <p:ph sz="half" idx="1"/>
          </p:nvPr>
        </p:nvSpPr>
        <p:spPr>
          <a:xfrm>
            <a:off x="684212" y="685800"/>
            <a:ext cx="5638801" cy="4191000"/>
          </a:xfrm>
        </p:spPr>
        <p:txBody>
          <a:bodyPr>
            <a:normAutofit fontScale="92500" lnSpcReduction="10000"/>
          </a:bodyPr>
          <a:lstStyle/>
          <a:p>
            <a:r>
              <a:rPr lang="en-US" dirty="0"/>
              <a:t>Specific assistance shall also mean showing a specific property or properties to a specific buyer by pre-arrangement.  Specific assistance MAY be provided at an open house if compromising information is elicited or accepted from the buyer at the open house, but specific assistance to a buyer WILL be deemed to be provided when there is a pre-arranged showing of a particular property or properties to that buyer. </a:t>
            </a:r>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90804" y="685800"/>
            <a:ext cx="4950818" cy="4191000"/>
          </a:xfrm>
          <a:effectLst>
            <a:softEdge rad="50800"/>
          </a:effectLst>
        </p:spPr>
      </p:pic>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196</a:t>
            </a:fld>
            <a:endParaRPr lang="en-US" dirty="0"/>
          </a:p>
        </p:txBody>
      </p:sp>
    </p:spTree>
    <p:extLst>
      <p:ext uri="{BB962C8B-B14F-4D97-AF65-F5344CB8AC3E}">
        <p14:creationId xmlns:p14="http://schemas.microsoft.com/office/powerpoint/2010/main" val="11093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First Substantial Contact</a:t>
            </a:r>
            <a:br>
              <a:rPr lang="en-US" dirty="0"/>
            </a:br>
            <a:r>
              <a:rPr lang="en-US" dirty="0"/>
              <a:t>NREC COMMISSION POLICIES AND INTERPRETATIONS</a:t>
            </a:r>
            <a:br>
              <a:rPr lang="en-US" dirty="0"/>
            </a:br>
            <a:r>
              <a:rPr lang="en-US" dirty="0"/>
              <a:t>WWW.NREC.ne.gov/</a:t>
            </a:r>
          </a:p>
        </p:txBody>
      </p:sp>
      <p:sp>
        <p:nvSpPr>
          <p:cNvPr id="6" name="Content Placeholder 5"/>
          <p:cNvSpPr>
            <a:spLocks noGrp="1"/>
          </p:cNvSpPr>
          <p:nvPr>
            <p:ph idx="1"/>
          </p:nvPr>
        </p:nvSpPr>
        <p:spPr>
          <a:xfrm>
            <a:off x="1293813" y="685800"/>
            <a:ext cx="10287000" cy="3733800"/>
          </a:xfrm>
        </p:spPr>
        <p:txBody>
          <a:bodyPr>
            <a:normAutofit/>
          </a:bodyPr>
          <a:lstStyle/>
          <a:p>
            <a:r>
              <a:rPr lang="en-US" dirty="0"/>
              <a:t>Specific assistance may be offered anywhere and not necessarily at a formal showing or appointment, so it is important that the required disclosures be made BEFORE any compromising information is elicited or accepted, even if the setting is an open house or a public place.  It is not the venue, but rather the content of the interchange that determines if specific assistance has been provided.</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197</a:t>
            </a:fld>
            <a:endParaRPr lang="en-US" dirty="0"/>
          </a:p>
        </p:txBody>
      </p:sp>
    </p:spTree>
    <p:extLst>
      <p:ext uri="{BB962C8B-B14F-4D97-AF65-F5344CB8AC3E}">
        <p14:creationId xmlns:p14="http://schemas.microsoft.com/office/powerpoint/2010/main" val="100589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First Substantial Contact</a:t>
            </a:r>
            <a:br>
              <a:rPr lang="en-US" sz="2400" dirty="0"/>
            </a:br>
            <a:r>
              <a:rPr lang="en-US" sz="2400" dirty="0"/>
              <a:t>NREC COMMISSION POLICIES AND INTERPRETATIONS</a:t>
            </a:r>
            <a:br>
              <a:rPr lang="en-US" sz="2400" dirty="0"/>
            </a:br>
            <a:r>
              <a:rPr lang="en-US" sz="2400" dirty="0"/>
              <a:t>WWW.NREC.ne.gov/</a:t>
            </a:r>
          </a:p>
        </p:txBody>
      </p:sp>
      <p:sp>
        <p:nvSpPr>
          <p:cNvPr id="6" name="Content Placeholder 5"/>
          <p:cNvSpPr>
            <a:spLocks noGrp="1"/>
          </p:cNvSpPr>
          <p:nvPr>
            <p:ph idx="1"/>
          </p:nvPr>
        </p:nvSpPr>
        <p:spPr/>
        <p:txBody>
          <a:bodyPr>
            <a:normAutofit fontScale="92500" lnSpcReduction="20000"/>
          </a:bodyPr>
          <a:lstStyle/>
          <a:p>
            <a:r>
              <a:rPr lang="en-US" dirty="0"/>
              <a:t>However it is possible to enumerate some things that are not generally considered to be specific assistance within the meaning of this policy interpretation.  In the absence of the items listed above, specific assistance will not be considered to include:</a:t>
            </a:r>
          </a:p>
          <a:p>
            <a:r>
              <a:rPr lang="en-US" dirty="0"/>
              <a:t>Preliminary conversations about the market, general real estate values and general financing terms;</a:t>
            </a:r>
          </a:p>
          <a:p>
            <a:r>
              <a:rPr lang="en-US" dirty="0"/>
              <a:t>Conveying publically available information about the property’s or properties’ general factual features including price, location, style, amenities, etc.</a:t>
            </a:r>
          </a:p>
          <a:p>
            <a:r>
              <a:rPr lang="en-US" dirty="0"/>
              <a:t>Eliciting or accepting general, non-compromising information about a buyer’s or tenant’s real estate needs or desires, such as the person’s general preferences for location, price range, features, etc. </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198</a:t>
            </a:fld>
            <a:endParaRPr lang="en-US" dirty="0"/>
          </a:p>
        </p:txBody>
      </p:sp>
    </p:spTree>
    <p:extLst>
      <p:ext uri="{BB962C8B-B14F-4D97-AF65-F5344CB8AC3E}">
        <p14:creationId xmlns:p14="http://schemas.microsoft.com/office/powerpoint/2010/main" val="148401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First Substantial Contact</a:t>
            </a:r>
            <a:br>
              <a:rPr lang="en-US" dirty="0"/>
            </a:br>
            <a:r>
              <a:rPr lang="en-US" dirty="0"/>
              <a:t>NREC COMMISSION POLICIES AND INTERPRETATIONS</a:t>
            </a:r>
            <a:br>
              <a:rPr lang="en-US" dirty="0"/>
            </a:br>
            <a:r>
              <a:rPr lang="en-US" dirty="0"/>
              <a:t>WWW.NREC.ne.gov/</a:t>
            </a:r>
          </a:p>
        </p:txBody>
      </p:sp>
      <p:sp>
        <p:nvSpPr>
          <p:cNvPr id="6" name="Content Placeholder 5"/>
          <p:cNvSpPr>
            <a:spLocks noGrp="1"/>
          </p:cNvSpPr>
          <p:nvPr>
            <p:ph idx="1"/>
          </p:nvPr>
        </p:nvSpPr>
        <p:spPr/>
        <p:txBody>
          <a:bodyPr>
            <a:normAutofit fontScale="77500" lnSpcReduction="20000"/>
          </a:bodyPr>
          <a:lstStyle/>
          <a:p>
            <a:r>
              <a:rPr lang="en-US" dirty="0"/>
              <a:t>Two useful criteria can be assessed in determining whether specific assistance has been provided:</a:t>
            </a:r>
          </a:p>
          <a:p>
            <a:r>
              <a:rPr lang="en-US" dirty="0"/>
              <a:t>The direction information is flowing should be considered.  It can generally be held that the licensee eliciting or accepting personal, compromising information </a:t>
            </a:r>
            <a:r>
              <a:rPr lang="en-US" b="1" dirty="0"/>
              <a:t>from</a:t>
            </a:r>
            <a:r>
              <a:rPr lang="en-US" dirty="0"/>
              <a:t> the person constitutes specific assistance, but the licensee conveying general information </a:t>
            </a:r>
            <a:r>
              <a:rPr lang="en-US" b="1" dirty="0"/>
              <a:t>to</a:t>
            </a:r>
            <a:r>
              <a:rPr lang="en-US" dirty="0"/>
              <a:t> the person about the market, financing or a specific property or properties is not offering specific assistance.</a:t>
            </a:r>
          </a:p>
          <a:p>
            <a:r>
              <a:rPr lang="en-US" dirty="0"/>
              <a:t>The nature of the information being conveyed should be considered.  Generally, if the information being elicited or accepted is compromising (i.e. information a rational person would not share with the other principal in an arm’s length negotiation because that information could reduce, erode or impair that person’s bargaining power), then specific assistance is being provided, but if the licensee is eliciting or accepting general information that is not compromising to the person’s bargaining power or position, then the licensee is not providing specific assistance. </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199</a:t>
            </a:fld>
            <a:endParaRPr lang="en-US" dirty="0"/>
          </a:p>
        </p:txBody>
      </p:sp>
    </p:spTree>
    <p:extLst>
      <p:ext uri="{BB962C8B-B14F-4D97-AF65-F5344CB8AC3E}">
        <p14:creationId xmlns:p14="http://schemas.microsoft.com/office/powerpoint/2010/main" val="394342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Introduction</a:t>
            </a:r>
          </a:p>
        </p:txBody>
      </p:sp>
      <p:sp>
        <p:nvSpPr>
          <p:cNvPr id="14" name="Content Placeholder 13"/>
          <p:cNvSpPr>
            <a:spLocks noGrp="1"/>
          </p:cNvSpPr>
          <p:nvPr>
            <p:ph idx="1"/>
          </p:nvPr>
        </p:nvSpPr>
        <p:spPr/>
        <p:txBody>
          <a:bodyPr>
            <a:normAutofit/>
          </a:bodyPr>
          <a:lstStyle/>
          <a:p>
            <a:r>
              <a:rPr lang="en-US" dirty="0"/>
              <a:t>In 2015, NREC (Nebraska Real Estate Commission) identified a need to rebuild course instruction for its real estate population in the area of Real Estate License Law.  </a:t>
            </a:r>
          </a:p>
          <a:p>
            <a:r>
              <a:rPr lang="en-US" dirty="0"/>
              <a:t>This course instruction has been developed as a 30-hour Pre-License Course, with 10 different modules that can be split into CE (Continued Education) for Nebraska Licensed Real Estate Professionals.</a:t>
            </a:r>
          </a:p>
          <a:p>
            <a:pPr marL="0" indent="0">
              <a:buNone/>
            </a:pPr>
            <a:endParaRPr lang="en-US" dirty="0"/>
          </a:p>
        </p:txBody>
      </p:sp>
      <p:sp>
        <p:nvSpPr>
          <p:cNvPr id="2" name="Footer Placeholder 1"/>
          <p:cNvSpPr>
            <a:spLocks noGrp="1"/>
          </p:cNvSpPr>
          <p:nvPr>
            <p:ph type="ftr" sz="quarter" idx="11"/>
          </p:nvPr>
        </p:nvSpPr>
        <p:spPr/>
        <p:txBody>
          <a:bodyPr/>
          <a:lstStyle/>
          <a:p>
            <a:r>
              <a:rPr lang="en-US" dirty="0"/>
              <a:t>PPT_NREC2024</a:t>
            </a:r>
          </a:p>
        </p:txBody>
      </p:sp>
      <p:sp>
        <p:nvSpPr>
          <p:cNvPr id="3" name="Slide Number Placeholder 2"/>
          <p:cNvSpPr>
            <a:spLocks noGrp="1"/>
          </p:cNvSpPr>
          <p:nvPr>
            <p:ph type="sldNum" sz="quarter" idx="12"/>
          </p:nvPr>
        </p:nvSpPr>
        <p:spPr/>
        <p:txBody>
          <a:bodyPr/>
          <a:lstStyle/>
          <a:p>
            <a:fld id="{A3F31473-23EB-4724-8B59-FE6D21D89FA4}" type="slidenum">
              <a:rPr lang="en-US" smtClean="0"/>
              <a:t>2</a:t>
            </a:fld>
            <a:endParaRPr lang="en-US" dirty="0"/>
          </a:p>
        </p:txBody>
      </p:sp>
    </p:spTree>
    <p:extLst>
      <p:ext uri="{BB962C8B-B14F-4D97-AF65-F5344CB8AC3E}">
        <p14:creationId xmlns:p14="http://schemas.microsoft.com/office/powerpoint/2010/main" val="11267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Where do I find testing information?</a:t>
            </a:r>
          </a:p>
        </p:txBody>
      </p:sp>
      <p:sp>
        <p:nvSpPr>
          <p:cNvPr id="13" name="Text Placeholder 12"/>
          <p:cNvSpPr>
            <a:spLocks noGrp="1"/>
          </p:cNvSpPr>
          <p:nvPr>
            <p:ph type="body" idx="1"/>
          </p:nvPr>
        </p:nvSpPr>
        <p:spPr/>
        <p:txBody>
          <a:bodyPr/>
          <a:lstStyle/>
          <a:p>
            <a:r>
              <a:rPr lang="en-US" dirty="0"/>
              <a:t>The “NEBRASKA  Candidate Handbook!”</a:t>
            </a:r>
          </a:p>
        </p:txBody>
      </p:sp>
      <p:sp>
        <p:nvSpPr>
          <p:cNvPr id="14" name="Text Placeholder 13"/>
          <p:cNvSpPr>
            <a:spLocks noGrp="1"/>
          </p:cNvSpPr>
          <p:nvPr>
            <p:ph type="body" sz="quarter" idx="3"/>
          </p:nvPr>
        </p:nvSpPr>
        <p:spPr/>
        <p:txBody>
          <a:bodyPr/>
          <a:lstStyle/>
          <a:p>
            <a:r>
              <a:rPr lang="en-US" dirty="0"/>
              <a:t>“Scheduling an Examination Appointment.” 	</a:t>
            </a:r>
          </a:p>
        </p:txBody>
      </p:sp>
      <p:sp>
        <p:nvSpPr>
          <p:cNvPr id="16" name="Content Placeholder 15"/>
          <p:cNvSpPr>
            <a:spLocks noGrp="1"/>
          </p:cNvSpPr>
          <p:nvPr>
            <p:ph sz="quarter" idx="4"/>
          </p:nvPr>
        </p:nvSpPr>
        <p:spPr/>
        <p:txBody>
          <a:bodyPr>
            <a:normAutofit lnSpcReduction="10000"/>
          </a:bodyPr>
          <a:lstStyle/>
          <a:p>
            <a:r>
              <a:rPr lang="en-US" dirty="0"/>
              <a:t>Go to </a:t>
            </a:r>
            <a:r>
              <a:rPr lang="en-US" dirty="0">
                <a:hlinkClick r:id="rId2"/>
              </a:rPr>
              <a:t>www.pearsonvue.com/ne/realestate</a:t>
            </a:r>
            <a:r>
              <a:rPr lang="en-US" dirty="0"/>
              <a:t>  to schedule an Exam </a:t>
            </a:r>
            <a:r>
              <a:rPr lang="en-US" b="1" u="sng" dirty="0"/>
              <a:t>after</a:t>
            </a:r>
            <a:r>
              <a:rPr lang="en-US" dirty="0"/>
              <a:t> your name has been released by NREC.</a:t>
            </a:r>
          </a:p>
          <a:p>
            <a:r>
              <a:rPr lang="en-US" dirty="0"/>
              <a:t>Or call Pearson Vue  at 800-819-3966, from 7:00 am to 9:00 pm </a:t>
            </a:r>
          </a:p>
          <a:p>
            <a:r>
              <a:rPr lang="en-US" dirty="0"/>
              <a:t>This information is found on page 2 of the Nebraska Candidate Handbo0k.</a:t>
            </a:r>
          </a:p>
          <a:p>
            <a:pPr marL="0" indent="0">
              <a:buNone/>
            </a:pPr>
            <a:endParaRPr lang="en-US" dirty="0"/>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20</a:t>
            </a:fld>
            <a:endParaRPr lang="en-US" dirty="0"/>
          </a:p>
        </p:txBody>
      </p:sp>
      <p:pic>
        <p:nvPicPr>
          <p:cNvPr id="8" name="Content Placeholder 7">
            <a:extLst>
              <a:ext uri="{FF2B5EF4-FFF2-40B4-BE49-F238E27FC236}">
                <a16:creationId xmlns:a16="http://schemas.microsoft.com/office/drawing/2014/main" id="{6E9B8824-E331-6124-7021-5530E54E28B4}"/>
              </a:ext>
            </a:extLst>
          </p:cNvPr>
          <p:cNvPicPr>
            <a:picLocks noGrp="1" noChangeAspect="1"/>
          </p:cNvPicPr>
          <p:nvPr>
            <p:ph sz="half" idx="2"/>
          </p:nvPr>
        </p:nvPicPr>
        <p:blipFill>
          <a:blip r:embed="rId3"/>
          <a:stretch>
            <a:fillRect/>
          </a:stretch>
        </p:blipFill>
        <p:spPr>
          <a:xfrm>
            <a:off x="2439453" y="1676400"/>
            <a:ext cx="2797440" cy="3581400"/>
          </a:xfrm>
        </p:spPr>
      </p:pic>
    </p:spTree>
    <p:extLst>
      <p:ext uri="{BB962C8B-B14F-4D97-AF65-F5344CB8AC3E}">
        <p14:creationId xmlns:p14="http://schemas.microsoft.com/office/powerpoint/2010/main" val="297963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First Substantial Contact</a:t>
            </a:r>
            <a:br>
              <a:rPr lang="en-US" sz="2400" dirty="0"/>
            </a:br>
            <a:r>
              <a:rPr lang="en-US" sz="2400" dirty="0"/>
              <a:t>NREC COMMISSION POLICIES AND INTERPRETATIONS</a:t>
            </a:r>
            <a:br>
              <a:rPr lang="en-US" sz="2400" dirty="0"/>
            </a:br>
            <a:r>
              <a:rPr lang="en-US" sz="2400" dirty="0"/>
              <a:t>WWW.NREC.ne.gov/</a:t>
            </a:r>
          </a:p>
        </p:txBody>
      </p:sp>
      <p:sp>
        <p:nvSpPr>
          <p:cNvPr id="6" name="Content Placeholder 5"/>
          <p:cNvSpPr>
            <a:spLocks noGrp="1"/>
          </p:cNvSpPr>
          <p:nvPr>
            <p:ph idx="1"/>
          </p:nvPr>
        </p:nvSpPr>
        <p:spPr/>
        <p:txBody>
          <a:bodyPr>
            <a:normAutofit/>
          </a:bodyPr>
          <a:lstStyle/>
          <a:p>
            <a:endParaRPr lang="en-US" dirty="0"/>
          </a:p>
          <a:p>
            <a:r>
              <a:rPr lang="en-US" dirty="0"/>
              <a:t>The point at which the licensee first provides specific assistance will be deemed to be </a:t>
            </a:r>
            <a:r>
              <a:rPr lang="en-US" b="1" dirty="0"/>
              <a:t>“first substantial contact”</a:t>
            </a:r>
            <a:r>
              <a:rPr lang="en-US" dirty="0"/>
              <a:t> under this section.</a:t>
            </a:r>
          </a:p>
          <a:p>
            <a:endParaRPr lang="en-US"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200</a:t>
            </a:fld>
            <a:endParaRPr lang="en-US" dirty="0"/>
          </a:p>
        </p:txBody>
      </p:sp>
    </p:spTree>
    <p:extLst>
      <p:ext uri="{BB962C8B-B14F-4D97-AF65-F5344CB8AC3E}">
        <p14:creationId xmlns:p14="http://schemas.microsoft.com/office/powerpoint/2010/main" val="393729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First Substantial Contact</a:t>
            </a:r>
            <a:br>
              <a:rPr lang="en-US" sz="2400" dirty="0"/>
            </a:br>
            <a:r>
              <a:rPr lang="en-US" sz="2400" dirty="0"/>
              <a:t>NREC COMMISSION POLICIES AND INTERPRETATIONS</a:t>
            </a:r>
            <a:br>
              <a:rPr lang="en-US" sz="2400" dirty="0"/>
            </a:br>
            <a:r>
              <a:rPr lang="en-US" sz="2400" dirty="0"/>
              <a:t>WWW.NREC.ne.gov/</a:t>
            </a:r>
          </a:p>
        </p:txBody>
      </p:sp>
      <p:sp>
        <p:nvSpPr>
          <p:cNvPr id="6" name="Content Placeholder 5"/>
          <p:cNvSpPr>
            <a:spLocks noGrp="1"/>
          </p:cNvSpPr>
          <p:nvPr>
            <p:ph sz="half" idx="1"/>
          </p:nvPr>
        </p:nvSpPr>
        <p:spPr/>
        <p:txBody>
          <a:bodyPr>
            <a:normAutofit fontScale="85000" lnSpcReduction="20000"/>
          </a:bodyPr>
          <a:lstStyle/>
          <a:p>
            <a:r>
              <a:rPr lang="en-US" dirty="0"/>
              <a:t>On a related matter, the Commission will deem an electronic copy of the current brokerage disclosure language that has been appropriately checked and completed by the licensee and which has been emailed to the person to whom disclosure is being made to be in compliance with Section 76-2421 (1) (a), provided that the recipient client or customer sends the licensee an email response acknowledging receipt of the disclosure language.</a:t>
            </a:r>
          </a:p>
          <a:p>
            <a:r>
              <a:rPr lang="en-US" dirty="0"/>
              <a:t>Adopted January 17, 2013</a:t>
            </a:r>
          </a:p>
          <a:p>
            <a:endParaRPr lang="en-US"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16534" y="1117574"/>
            <a:ext cx="3899358" cy="3327451"/>
          </a:xfrm>
          <a:effectLst>
            <a:softEdge rad="76200"/>
          </a:effectLst>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201</a:t>
            </a:fld>
            <a:endParaRPr lang="en-US" dirty="0"/>
          </a:p>
        </p:txBody>
      </p:sp>
    </p:spTree>
    <p:extLst>
      <p:ext uri="{BB962C8B-B14F-4D97-AF65-F5344CB8AC3E}">
        <p14:creationId xmlns:p14="http://schemas.microsoft.com/office/powerpoint/2010/main" val="354849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8ADEC-1E0D-05D8-04D3-619466542CDF}"/>
              </a:ext>
            </a:extLst>
          </p:cNvPr>
          <p:cNvSpPr>
            <a:spLocks noGrp="1"/>
          </p:cNvSpPr>
          <p:nvPr>
            <p:ph type="title"/>
          </p:nvPr>
        </p:nvSpPr>
        <p:spPr>
          <a:xfrm>
            <a:off x="609441" y="5333998"/>
            <a:ext cx="10971372" cy="838201"/>
          </a:xfrm>
        </p:spPr>
        <p:txBody>
          <a:bodyPr/>
          <a:lstStyle/>
          <a:p>
            <a:r>
              <a:rPr lang="en-US" dirty="0"/>
              <a:t>Types of Agency (Agency Statutes Chapter 76-2401-2430)</a:t>
            </a:r>
          </a:p>
        </p:txBody>
      </p:sp>
      <p:sp>
        <p:nvSpPr>
          <p:cNvPr id="3" name="Content Placeholder 2">
            <a:extLst>
              <a:ext uri="{FF2B5EF4-FFF2-40B4-BE49-F238E27FC236}">
                <a16:creationId xmlns:a16="http://schemas.microsoft.com/office/drawing/2014/main" id="{22507670-5D0B-BE9A-F983-A17E816D5007}"/>
              </a:ext>
            </a:extLst>
          </p:cNvPr>
          <p:cNvSpPr>
            <a:spLocks noGrp="1"/>
          </p:cNvSpPr>
          <p:nvPr>
            <p:ph sz="half" idx="1"/>
          </p:nvPr>
        </p:nvSpPr>
        <p:spPr>
          <a:xfrm>
            <a:off x="380841" y="685800"/>
            <a:ext cx="11276171" cy="4648199"/>
          </a:xfrm>
        </p:spPr>
        <p:txBody>
          <a:bodyPr>
            <a:normAutofit lnSpcReduction="10000"/>
          </a:bodyPr>
          <a:lstStyle/>
          <a:p>
            <a:pPr marL="0" indent="0">
              <a:buNone/>
            </a:pPr>
            <a:r>
              <a:rPr lang="en-US" dirty="0"/>
              <a:t>Concept of “Limited Agent” Agent is an advisor and expert in the transaction acting in the best interest of the client, but the client makes the decisions, signs any transactional documents, etc.</a:t>
            </a:r>
          </a:p>
          <a:p>
            <a:pPr marL="0" indent="0">
              <a:buNone/>
            </a:pPr>
            <a:r>
              <a:rPr lang="en-US" dirty="0"/>
              <a:t>Seller or Landlord Limited Agent—Requires a written agreement before acting as the seller or landlord’s agent, a written agreement with a fixed expiration date and specific terms of compensation is required</a:t>
            </a:r>
          </a:p>
          <a:p>
            <a:pPr marL="0" indent="0">
              <a:buNone/>
            </a:pPr>
            <a:r>
              <a:rPr lang="en-US" dirty="0"/>
              <a:t>Buyer or Tenant Limited Agent—May be created by acting as the party’s agent, written agreement is not required</a:t>
            </a:r>
          </a:p>
          <a:p>
            <a:pPr marL="0" indent="0">
              <a:buNone/>
            </a:pPr>
            <a:r>
              <a:rPr lang="en-US" dirty="0"/>
              <a:t>Dual Agent—Acts on behalf of both sides of the transaction (buyer/seller, landlord/tenant.  A specific written disclosure and consent to dual agency required from all parties.</a:t>
            </a:r>
          </a:p>
        </p:txBody>
      </p:sp>
      <p:sp>
        <p:nvSpPr>
          <p:cNvPr id="5" name="Footer Placeholder 4">
            <a:extLst>
              <a:ext uri="{FF2B5EF4-FFF2-40B4-BE49-F238E27FC236}">
                <a16:creationId xmlns:a16="http://schemas.microsoft.com/office/drawing/2014/main" id="{0F95BC5C-9231-4225-988F-1486DF0F73F5}"/>
              </a:ext>
            </a:extLst>
          </p:cNvPr>
          <p:cNvSpPr>
            <a:spLocks noGrp="1"/>
          </p:cNvSpPr>
          <p:nvPr>
            <p:ph type="ftr" sz="quarter" idx="11"/>
          </p:nvPr>
        </p:nvSpPr>
        <p:spPr/>
        <p:txBody>
          <a:bodyPr/>
          <a:lstStyle/>
          <a:p>
            <a:r>
              <a:rPr lang="en-US"/>
              <a:t>PPT_NREC2015.mjf</a:t>
            </a:r>
            <a:endParaRPr lang="en-US" dirty="0"/>
          </a:p>
        </p:txBody>
      </p:sp>
      <p:sp>
        <p:nvSpPr>
          <p:cNvPr id="6" name="Slide Number Placeholder 5">
            <a:extLst>
              <a:ext uri="{FF2B5EF4-FFF2-40B4-BE49-F238E27FC236}">
                <a16:creationId xmlns:a16="http://schemas.microsoft.com/office/drawing/2014/main" id="{2E7768A6-632C-FFD2-E2D4-98E27E73E4F7}"/>
              </a:ext>
            </a:extLst>
          </p:cNvPr>
          <p:cNvSpPr>
            <a:spLocks noGrp="1"/>
          </p:cNvSpPr>
          <p:nvPr>
            <p:ph type="sldNum" sz="quarter" idx="12"/>
          </p:nvPr>
        </p:nvSpPr>
        <p:spPr/>
        <p:txBody>
          <a:bodyPr/>
          <a:lstStyle/>
          <a:p>
            <a:fld id="{A3F31473-23EB-4724-8B59-FE6D21D89FA4}" type="slidenum">
              <a:rPr lang="en-US" smtClean="0"/>
              <a:t>202</a:t>
            </a:fld>
            <a:endParaRPr lang="en-US" dirty="0"/>
          </a:p>
        </p:txBody>
      </p:sp>
    </p:spTree>
    <p:extLst>
      <p:ext uri="{BB962C8B-B14F-4D97-AF65-F5344CB8AC3E}">
        <p14:creationId xmlns:p14="http://schemas.microsoft.com/office/powerpoint/2010/main" val="104412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15888-497A-B60F-E2A5-43F5FD15EF8D}"/>
              </a:ext>
            </a:extLst>
          </p:cNvPr>
          <p:cNvSpPr>
            <a:spLocks noGrp="1"/>
          </p:cNvSpPr>
          <p:nvPr>
            <p:ph type="title"/>
          </p:nvPr>
        </p:nvSpPr>
        <p:spPr/>
        <p:txBody>
          <a:bodyPr/>
          <a:lstStyle/>
          <a:p>
            <a:r>
              <a:rPr lang="en-US" dirty="0"/>
              <a:t>REAL ESTATE TEAMS</a:t>
            </a:r>
          </a:p>
        </p:txBody>
      </p:sp>
      <p:sp>
        <p:nvSpPr>
          <p:cNvPr id="4" name="Content Placeholder 3">
            <a:extLst>
              <a:ext uri="{FF2B5EF4-FFF2-40B4-BE49-F238E27FC236}">
                <a16:creationId xmlns:a16="http://schemas.microsoft.com/office/drawing/2014/main" id="{AED41714-4F8B-EBBA-64A8-8CEA34E01D84}"/>
              </a:ext>
            </a:extLst>
          </p:cNvPr>
          <p:cNvSpPr>
            <a:spLocks noGrp="1"/>
          </p:cNvSpPr>
          <p:nvPr>
            <p:ph sz="half" idx="2"/>
          </p:nvPr>
        </p:nvSpPr>
        <p:spPr>
          <a:xfrm>
            <a:off x="-382588" y="685800"/>
            <a:ext cx="11963401" cy="4572000"/>
          </a:xfrm>
        </p:spPr>
        <p:txBody>
          <a:bodyPr>
            <a:normAutofit fontScale="85000" lnSpcReduction="20000"/>
          </a:bodyPr>
          <a:lstStyle/>
          <a:p>
            <a:r>
              <a:rPr lang="en-US" dirty="0"/>
              <a:t>Team means two or more persons licensed by the Commission who (a) work under the supervision of the same broker, (b) work together on real estate transactions to provide real estate brokerage services, (c) represent themselves as being part of a team, and (d) are designated by a team name (81-885.01(9))</a:t>
            </a:r>
          </a:p>
          <a:p>
            <a:r>
              <a:rPr lang="en-US" dirty="0"/>
              <a:t>Team Leader means any person licensed by the commission and appointed or recognized by his or her broker as leader of the team (81-885.01(10))</a:t>
            </a:r>
          </a:p>
          <a:p>
            <a:r>
              <a:rPr lang="en-US" dirty="0"/>
              <a:t>A team may represent both sides of a transaction without dual agency being created or implied (recommend full disclosure to the clients of team status and agency relations</a:t>
            </a:r>
          </a:p>
          <a:p>
            <a:r>
              <a:rPr lang="en-US" dirty="0"/>
              <a:t>A team may not use a name that does not include the words “Team” or “Group” or advertise or hold itself out in such a way as to imply the team is an independent brokerage (81-885.24(34) &amp; Title 299, Chapter 2)</a:t>
            </a:r>
          </a:p>
          <a:p>
            <a:r>
              <a:rPr lang="en-US" dirty="0"/>
              <a:t>A team leader is responsible for providing and a designated broker is responsible for keeping a current list of all team members and team leaders (81-885.24(31-32)</a:t>
            </a:r>
          </a:p>
          <a:p>
            <a:endParaRPr lang="en-US" dirty="0"/>
          </a:p>
        </p:txBody>
      </p:sp>
      <p:sp>
        <p:nvSpPr>
          <p:cNvPr id="5" name="Footer Placeholder 4">
            <a:extLst>
              <a:ext uri="{FF2B5EF4-FFF2-40B4-BE49-F238E27FC236}">
                <a16:creationId xmlns:a16="http://schemas.microsoft.com/office/drawing/2014/main" id="{5AC04605-1823-4A06-A603-EE486AF4C92E}"/>
              </a:ext>
            </a:extLst>
          </p:cNvPr>
          <p:cNvSpPr>
            <a:spLocks noGrp="1"/>
          </p:cNvSpPr>
          <p:nvPr>
            <p:ph type="ftr" sz="quarter" idx="11"/>
          </p:nvPr>
        </p:nvSpPr>
        <p:spPr/>
        <p:txBody>
          <a:bodyPr/>
          <a:lstStyle/>
          <a:p>
            <a:r>
              <a:rPr lang="en-US"/>
              <a:t>PPT_NREC2015.mjf</a:t>
            </a:r>
            <a:endParaRPr lang="en-US" dirty="0"/>
          </a:p>
        </p:txBody>
      </p:sp>
      <p:sp>
        <p:nvSpPr>
          <p:cNvPr id="6" name="Slide Number Placeholder 5">
            <a:extLst>
              <a:ext uri="{FF2B5EF4-FFF2-40B4-BE49-F238E27FC236}">
                <a16:creationId xmlns:a16="http://schemas.microsoft.com/office/drawing/2014/main" id="{AEC03610-5C93-E524-AD50-AF76B790D9C6}"/>
              </a:ext>
            </a:extLst>
          </p:cNvPr>
          <p:cNvSpPr>
            <a:spLocks noGrp="1"/>
          </p:cNvSpPr>
          <p:nvPr>
            <p:ph type="sldNum" sz="quarter" idx="12"/>
          </p:nvPr>
        </p:nvSpPr>
        <p:spPr/>
        <p:txBody>
          <a:bodyPr/>
          <a:lstStyle/>
          <a:p>
            <a:fld id="{A3F31473-23EB-4724-8B59-FE6D21D89FA4}" type="slidenum">
              <a:rPr lang="en-US" smtClean="0"/>
              <a:t>203</a:t>
            </a:fld>
            <a:endParaRPr lang="en-US" dirty="0"/>
          </a:p>
        </p:txBody>
      </p:sp>
    </p:spTree>
    <p:extLst>
      <p:ext uri="{BB962C8B-B14F-4D97-AF65-F5344CB8AC3E}">
        <p14:creationId xmlns:p14="http://schemas.microsoft.com/office/powerpoint/2010/main" val="270155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812" y="533400"/>
            <a:ext cx="6667500" cy="4445000"/>
          </a:xfrm>
          <a:prstGeom prst="rect">
            <a:avLst/>
          </a:prstGeom>
        </p:spPr>
      </p:pic>
      <p:sp>
        <p:nvSpPr>
          <p:cNvPr id="6" name="Title 5"/>
          <p:cNvSpPr>
            <a:spLocks noGrp="1"/>
          </p:cNvSpPr>
          <p:nvPr>
            <p:ph type="title"/>
          </p:nvPr>
        </p:nvSpPr>
        <p:spPr/>
        <p:txBody>
          <a:bodyPr>
            <a:normAutofit fontScale="90000"/>
          </a:bodyPr>
          <a:lstStyle/>
          <a:p>
            <a:br>
              <a:rPr lang="en-US" dirty="0"/>
            </a:br>
            <a:br>
              <a:rPr lang="en-US" dirty="0"/>
            </a:br>
            <a:br>
              <a:rPr lang="en-US" dirty="0"/>
            </a:br>
            <a:br>
              <a:rPr lang="en-US" dirty="0"/>
            </a:br>
            <a:r>
              <a:rPr lang="en-US" dirty="0"/>
              <a:t>The Real Estate Agents Best Friend!</a:t>
            </a:r>
            <a:br>
              <a:rPr lang="en-US" dirty="0"/>
            </a:br>
            <a:r>
              <a:rPr lang="en-US" dirty="0"/>
              <a:t>GO TO: </a:t>
            </a:r>
            <a:r>
              <a:rPr lang="en-US" dirty="0">
                <a:hlinkClick r:id="rId3"/>
              </a:rPr>
              <a:t>www.nrec.ne.gov/legal/trustaccountinfo.html</a:t>
            </a:r>
            <a:br>
              <a:rPr lang="en-US" dirty="0"/>
            </a:br>
            <a:endParaRPr lang="en-US" dirty="0"/>
          </a:p>
        </p:txBody>
      </p:sp>
      <p:sp>
        <p:nvSpPr>
          <p:cNvPr id="7" name="Content Placeholder 6"/>
          <p:cNvSpPr>
            <a:spLocks noGrp="1"/>
          </p:cNvSpPr>
          <p:nvPr>
            <p:ph idx="1"/>
          </p:nvPr>
        </p:nvSpPr>
        <p:spPr>
          <a:xfrm flipH="1">
            <a:off x="-382588" y="762000"/>
            <a:ext cx="76200" cy="76200"/>
          </a:xfrm>
        </p:spPr>
        <p:txBody>
          <a:bodyPr>
            <a:normAutofit fontScale="25000" lnSpcReduction="20000"/>
          </a:bodyPr>
          <a:lstStyle/>
          <a:p>
            <a:pPr marL="0" indent="0">
              <a:buNone/>
            </a:pPr>
            <a:endParaRPr lang="en-US"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204</a:t>
            </a:fld>
            <a:endParaRPr lang="en-US" dirty="0"/>
          </a:p>
        </p:txBody>
      </p:sp>
    </p:spTree>
    <p:extLst>
      <p:ext uri="{BB962C8B-B14F-4D97-AF65-F5344CB8AC3E}">
        <p14:creationId xmlns:p14="http://schemas.microsoft.com/office/powerpoint/2010/main" val="110481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CASE STUDY  1, Attachment 9B</a:t>
            </a:r>
          </a:p>
        </p:txBody>
      </p:sp>
      <p:sp>
        <p:nvSpPr>
          <p:cNvPr id="6" name="Content Placeholder 5"/>
          <p:cNvSpPr>
            <a:spLocks noGrp="1"/>
          </p:cNvSpPr>
          <p:nvPr>
            <p:ph idx="1"/>
          </p:nvPr>
        </p:nvSpPr>
        <p:spPr/>
        <p:txBody>
          <a:bodyPr>
            <a:normAutofit fontScale="92500" lnSpcReduction="10000"/>
          </a:bodyPr>
          <a:lstStyle/>
          <a:p>
            <a:pPr marL="0" indent="0">
              <a:buNone/>
            </a:pPr>
            <a:r>
              <a:rPr lang="en-US" b="1" dirty="0"/>
              <a:t>Case 2008-029 Commission vs. (Tyler Doe,) Salesperson.  </a:t>
            </a:r>
            <a:r>
              <a:rPr lang="en-US" dirty="0"/>
              <a:t>Stipulation and Consent Order.  License censured; plus an additional three (3) hours of continuing education in the area of agency to be completed by March 25, 2009.  [</a:t>
            </a:r>
            <a:r>
              <a:rPr lang="en-US" b="1" dirty="0"/>
              <a:t>Violated Neb. Rev. Stat. 76-2421 </a:t>
            </a:r>
            <a:r>
              <a:rPr lang="en-US" dirty="0"/>
              <a:t>(1) Licensee offering brokerage services; duties.  (1) At the earliest practicable opportunity during or following the first substantial contact with a seller, landlord, buyer, or tenant who has not entered into a written agreement for brokerage survives to that person or who is providing brokerage services for that property shall: (a) Provide that person with a written copy of the current brokerage disclosure pamphlet which has been prepared and approved by the commission; and (b) Disclose in writing to that person which party the license the licensee is representing….</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205</a:t>
            </a:fld>
            <a:endParaRPr lang="en-US" dirty="0"/>
          </a:p>
        </p:txBody>
      </p:sp>
    </p:spTree>
    <p:extLst>
      <p:ext uri="{BB962C8B-B14F-4D97-AF65-F5344CB8AC3E}">
        <p14:creationId xmlns:p14="http://schemas.microsoft.com/office/powerpoint/2010/main" val="369422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CASE STUDY  2, Attachment 9B</a:t>
            </a:r>
          </a:p>
        </p:txBody>
      </p:sp>
      <p:sp>
        <p:nvSpPr>
          <p:cNvPr id="6" name="Content Placeholder 5"/>
          <p:cNvSpPr>
            <a:spLocks noGrp="1"/>
          </p:cNvSpPr>
          <p:nvPr>
            <p:ph idx="1"/>
          </p:nvPr>
        </p:nvSpPr>
        <p:spPr/>
        <p:txBody>
          <a:bodyPr>
            <a:normAutofit lnSpcReduction="10000"/>
          </a:bodyPr>
          <a:lstStyle/>
          <a:p>
            <a:pPr marL="0" indent="0">
              <a:buNone/>
            </a:pPr>
            <a:r>
              <a:rPr lang="en-US" b="1" dirty="0"/>
              <a:t>2006-030 – Commission vs. (</a:t>
            </a:r>
            <a:r>
              <a:rPr lang="en-US" b="1" i="1" dirty="0"/>
              <a:t>Tyler Doe</a:t>
            </a:r>
            <a:r>
              <a:rPr lang="en-US" b="1" dirty="0"/>
              <a:t>,) </a:t>
            </a:r>
            <a:r>
              <a:rPr lang="en-US" dirty="0"/>
              <a:t>Salesperson.  Stipulation and Consent Order.  License Censured; plus additional six (6) hours of continuing education with three (3) hours in the area of license law and (3) hours in the area of agency, all to completed by September 12, 2006.  [Violated Neb. Rev. Stat. 76-2418 (1) A licensee representing a buyer or tenant as a buyer’s tenant’s agent shall be a limited agent with the following duties and obligations: (b)To exercise reasonable skill and care for the client; (c) To promote the interest of the client with utmost good faith, loyalty, and fidelity, including :  (ii) Presenting all written offers to and from the client in a timely manner regardless of whether the client is already a party to a contract to purchase property……</a:t>
            </a:r>
          </a:p>
          <a:p>
            <a:pPr marL="0" indent="0">
              <a:buNone/>
            </a:pPr>
            <a:endParaRPr lang="en-US"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206</a:t>
            </a:fld>
            <a:endParaRPr lang="en-US" dirty="0"/>
          </a:p>
        </p:txBody>
      </p:sp>
    </p:spTree>
    <p:extLst>
      <p:ext uri="{BB962C8B-B14F-4D97-AF65-F5344CB8AC3E}">
        <p14:creationId xmlns:p14="http://schemas.microsoft.com/office/powerpoint/2010/main" val="331169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787" y="2085975"/>
            <a:ext cx="2381250" cy="2686050"/>
          </a:xfrm>
          <a:prstGeom prst="rect">
            <a:avLst/>
          </a:prstGeo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207</a:t>
            </a:fld>
            <a:endParaRPr lang="en-US" dirty="0"/>
          </a:p>
        </p:txBody>
      </p:sp>
    </p:spTree>
    <p:extLst>
      <p:ext uri="{BB962C8B-B14F-4D97-AF65-F5344CB8AC3E}">
        <p14:creationId xmlns:p14="http://schemas.microsoft.com/office/powerpoint/2010/main" val="11439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Module 10:</a:t>
            </a:r>
            <a:br>
              <a:rPr lang="en-US" dirty="0"/>
            </a:br>
            <a:r>
              <a:rPr lang="en-US" b="1" dirty="0"/>
              <a:t>MAKING SENSE OF IT ALL</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6013" y="990600"/>
            <a:ext cx="5496393" cy="3657600"/>
          </a:xfr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208</a:t>
            </a:fld>
            <a:endParaRPr lang="en-US" dirty="0"/>
          </a:p>
        </p:txBody>
      </p:sp>
    </p:spTree>
    <p:extLst>
      <p:ext uri="{BB962C8B-B14F-4D97-AF65-F5344CB8AC3E}">
        <p14:creationId xmlns:p14="http://schemas.microsoft.com/office/powerpoint/2010/main" val="18350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graphicFrame>
        <p:nvGraphicFramePr>
          <p:cNvPr id="4" name="Content Placeholder 3" descr="Vertical Bullet List" title="SmartArt"/>
          <p:cNvGraphicFramePr>
            <a:graphicFrameLocks noGrp="1"/>
          </p:cNvGraphicFramePr>
          <p:nvPr>
            <p:ph sz="half" idx="1"/>
            <p:extLst>
              <p:ext uri="{D42A27DB-BD31-4B8C-83A1-F6EECF244321}">
                <p14:modId xmlns:p14="http://schemas.microsoft.com/office/powerpoint/2010/main" val="3385534268"/>
              </p:ext>
            </p:extLst>
          </p:nvPr>
        </p:nvGraphicFramePr>
        <p:xfrm>
          <a:off x="1293813" y="685800"/>
          <a:ext cx="5029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2"/>
          </p:nvPr>
        </p:nvSpPr>
        <p:spPr/>
        <p:txBody>
          <a:bodyPr/>
          <a:lstStyle/>
          <a:p>
            <a:r>
              <a:rPr lang="en-US" dirty="0"/>
              <a:t>YOU WILL NEED:A copy of NEBRASKA REAL ESTATE LICENSE ACT.  If one is not provided by your instructor, please go to the Nebraska Real Estate Commission website, </a:t>
            </a:r>
            <a:r>
              <a:rPr lang="en-US" dirty="0">
                <a:hlinkClick r:id="rId7"/>
              </a:rPr>
              <a:t>www.nrec.ne.gov</a:t>
            </a:r>
            <a:r>
              <a:rPr lang="en-US" dirty="0"/>
              <a:t>.</a:t>
            </a:r>
          </a:p>
          <a:p>
            <a:pPr marL="0" indent="0">
              <a:buNone/>
            </a:pPr>
            <a:endParaRPr lang="en-US" dirty="0"/>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209</a:t>
            </a:fld>
            <a:endParaRPr lang="en-US" dirty="0"/>
          </a:p>
        </p:txBody>
      </p:sp>
    </p:spTree>
    <p:extLst>
      <p:ext uri="{BB962C8B-B14F-4D97-AF65-F5344CB8AC3E}">
        <p14:creationId xmlns:p14="http://schemas.microsoft.com/office/powerpoint/2010/main" val="379795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What’s on the test?</a:t>
            </a:r>
          </a:p>
        </p:txBody>
      </p:sp>
      <p:sp>
        <p:nvSpPr>
          <p:cNvPr id="4" name="Content Placeholder 3"/>
          <p:cNvSpPr>
            <a:spLocks noGrp="1"/>
          </p:cNvSpPr>
          <p:nvPr>
            <p:ph sz="half" idx="1"/>
          </p:nvPr>
        </p:nvSpPr>
        <p:spPr>
          <a:xfrm>
            <a:off x="1293813" y="685800"/>
            <a:ext cx="5029200" cy="4800600"/>
          </a:xfrm>
        </p:spPr>
        <p:txBody>
          <a:bodyPr>
            <a:normAutofit fontScale="92500" lnSpcReduction="10000"/>
          </a:bodyPr>
          <a:lstStyle/>
          <a:p>
            <a:pPr marL="0" indent="0">
              <a:buNone/>
            </a:pPr>
            <a:r>
              <a:rPr lang="en-US" b="1" dirty="0"/>
              <a:t>National Salesperson Portion</a:t>
            </a:r>
          </a:p>
          <a:p>
            <a:pPr marL="0" indent="0">
              <a:buNone/>
            </a:pPr>
            <a:r>
              <a:rPr lang="en-US" u="sng" dirty="0"/>
              <a:t>Topic</a:t>
            </a:r>
            <a:r>
              <a:rPr lang="en-US" dirty="0"/>
              <a:t>			</a:t>
            </a:r>
            <a:r>
              <a:rPr lang="en-US" u="sng" dirty="0"/>
              <a:t>Number of </a:t>
            </a:r>
            <a:r>
              <a:rPr lang="en-US" dirty="0"/>
              <a:t>				</a:t>
            </a:r>
            <a:r>
              <a:rPr lang="en-US" u="sng" dirty="0"/>
              <a:t>Questions</a:t>
            </a:r>
          </a:p>
          <a:p>
            <a:pPr marL="514350" indent="-514350">
              <a:buFont typeface="+mj-lt"/>
              <a:buAutoNum type="arabicPeriod"/>
            </a:pPr>
            <a:r>
              <a:rPr lang="en-US" sz="1400" dirty="0"/>
              <a:t>Agency Relationships and Contracts	16</a:t>
            </a:r>
          </a:p>
          <a:p>
            <a:pPr marL="514350" indent="-514350">
              <a:buFont typeface="+mj-lt"/>
              <a:buAutoNum type="arabicPeriod"/>
            </a:pPr>
            <a:r>
              <a:rPr lang="en-US" sz="1400" dirty="0"/>
              <a:t>Real Property Ownership and Transfer	8</a:t>
            </a:r>
          </a:p>
          <a:p>
            <a:pPr marL="514350" indent="-514350">
              <a:buFont typeface="+mj-lt"/>
              <a:buAutoNum type="arabicPeriod"/>
            </a:pPr>
            <a:r>
              <a:rPr lang="en-US" sz="1400" dirty="0"/>
              <a:t>Property Disclosures/Environmental	8</a:t>
            </a:r>
          </a:p>
          <a:p>
            <a:pPr marL="514350" indent="-514350">
              <a:buFont typeface="+mj-lt"/>
              <a:buAutoNum type="arabicPeriod"/>
            </a:pPr>
            <a:r>
              <a:rPr lang="en-US" sz="1400" dirty="0"/>
              <a:t>Real Property			9</a:t>
            </a:r>
          </a:p>
          <a:p>
            <a:pPr marL="514350" indent="-514350">
              <a:buFont typeface="+mj-lt"/>
              <a:buAutoNum type="arabicPeriod"/>
            </a:pPr>
            <a:r>
              <a:rPr lang="en-US" sz="1400" dirty="0"/>
              <a:t>Real Estate Practice		14</a:t>
            </a:r>
          </a:p>
          <a:p>
            <a:pPr marL="514350" indent="-514350">
              <a:buFont typeface="+mj-lt"/>
              <a:buAutoNum type="arabicPeriod"/>
            </a:pPr>
            <a:r>
              <a:rPr lang="en-US" sz="1400" dirty="0"/>
              <a:t>Real Estate Calculations		7</a:t>
            </a:r>
          </a:p>
          <a:p>
            <a:pPr marL="514350" indent="-514350">
              <a:buFont typeface="+mj-lt"/>
              <a:buAutoNum type="arabicPeriod"/>
            </a:pPr>
            <a:r>
              <a:rPr lang="en-US" sz="1400" dirty="0"/>
              <a:t>Value/Appraisal			11</a:t>
            </a:r>
          </a:p>
          <a:p>
            <a:pPr marL="514350" indent="-514350">
              <a:buFont typeface="+mj-lt"/>
              <a:buAutoNum type="arabicPeriod"/>
            </a:pPr>
            <a:r>
              <a:rPr lang="en-US" sz="1400" dirty="0"/>
              <a:t>Finance and Settlement		7</a:t>
            </a:r>
          </a:p>
          <a:p>
            <a:pPr marL="2688336" lvl="7" indent="0">
              <a:buNone/>
            </a:pPr>
            <a:endParaRPr lang="en-US" sz="400" dirty="0"/>
          </a:p>
        </p:txBody>
      </p:sp>
      <p:sp>
        <p:nvSpPr>
          <p:cNvPr id="5" name="Content Placeholder 4"/>
          <p:cNvSpPr>
            <a:spLocks noGrp="1"/>
          </p:cNvSpPr>
          <p:nvPr>
            <p:ph sz="half" idx="2"/>
          </p:nvPr>
        </p:nvSpPr>
        <p:spPr/>
        <p:txBody>
          <a:bodyPr>
            <a:normAutofit fontScale="92500" lnSpcReduction="10000"/>
          </a:bodyPr>
          <a:lstStyle/>
          <a:p>
            <a:pPr marL="0" indent="0">
              <a:buNone/>
            </a:pPr>
            <a:r>
              <a:rPr lang="en-US" b="1" dirty="0"/>
              <a:t>State Sales Person Portion</a:t>
            </a:r>
          </a:p>
          <a:p>
            <a:pPr marL="0" indent="0">
              <a:buNone/>
            </a:pPr>
            <a:r>
              <a:rPr lang="en-US" i="1" dirty="0"/>
              <a:t>“The Nebraska Real Estate Salesperson examination deals with topics relating particularly to Nebraska real estate license law.  There ae 50 multiple-choice questions on the salesperson’s exam.”</a:t>
            </a:r>
          </a:p>
          <a:p>
            <a:r>
              <a:rPr lang="en-US" dirty="0"/>
              <a:t>This information is found on page 18 of your handbook….(and is subject to change.)</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21</a:t>
            </a:fld>
            <a:endParaRPr lang="en-US" dirty="0"/>
          </a:p>
        </p:txBody>
      </p:sp>
    </p:spTree>
    <p:extLst>
      <p:ext uri="{BB962C8B-B14F-4D97-AF65-F5344CB8AC3E}">
        <p14:creationId xmlns:p14="http://schemas.microsoft.com/office/powerpoint/2010/main" val="424449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81-885.43 Violations; Attorney General; maintain action. THROUGH 81-885.48. Term, how construed.  81-885.55.  Errors an omissions insurance; commission; duties; certificate of coverage; required when; group plan unavailable at a reasonable premium; effect.</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12913" y="685800"/>
            <a:ext cx="4191000" cy="4191000"/>
          </a:xfrm>
          <a:effectLst>
            <a:softEdge rad="215900"/>
          </a:effectLst>
        </p:spPr>
      </p:pic>
      <p:sp>
        <p:nvSpPr>
          <p:cNvPr id="4" name="Content Placeholder 3"/>
          <p:cNvSpPr>
            <a:spLocks noGrp="1"/>
          </p:cNvSpPr>
          <p:nvPr>
            <p:ph sz="half" idx="2"/>
          </p:nvPr>
        </p:nvSpPr>
        <p:spPr/>
        <p:txBody>
          <a:bodyPr>
            <a:normAutofit/>
          </a:bodyPr>
          <a:lstStyle/>
          <a:p>
            <a:pPr marL="0" indent="0">
              <a:buNone/>
            </a:pPr>
            <a:r>
              <a:rPr lang="en-US" sz="3600" b="1" dirty="0"/>
              <a:t>How important is E&amp;O insurance to your business plan?</a:t>
            </a:r>
          </a:p>
          <a:p>
            <a:pPr marL="0" indent="0">
              <a:buNone/>
            </a:pPr>
            <a:r>
              <a:rPr lang="en-US" sz="3600" b="1" dirty="0"/>
              <a:t>How much do you need?</a:t>
            </a:r>
          </a:p>
          <a:p>
            <a:pPr marL="0" indent="0">
              <a:buNone/>
            </a:pPr>
            <a:r>
              <a:rPr lang="en-US" sz="3600" b="1" dirty="0"/>
              <a:t>Why do you need it at all?</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210</a:t>
            </a:fld>
            <a:endParaRPr lang="en-US" dirty="0"/>
          </a:p>
        </p:txBody>
      </p:sp>
    </p:spTree>
    <p:extLst>
      <p:ext uri="{BB962C8B-B14F-4D97-AF65-F5344CB8AC3E}">
        <p14:creationId xmlns:p14="http://schemas.microsoft.com/office/powerpoint/2010/main" val="391436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81-885.49 Continuing Education; purpose THROUGH 81.885.54 Continuing Education; rules  Regulations.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89012" y="1295400"/>
            <a:ext cx="2800350" cy="2857500"/>
          </a:xfrm>
          <a:pattFill prst="pct5">
            <a:fgClr>
              <a:schemeClr val="bg1"/>
            </a:fgClr>
            <a:bgClr>
              <a:schemeClr val="bg1"/>
            </a:bgClr>
          </a:pattFill>
        </p:spPr>
      </p:pic>
      <p:sp>
        <p:nvSpPr>
          <p:cNvPr id="4" name="Content Placeholder 3"/>
          <p:cNvSpPr>
            <a:spLocks noGrp="1"/>
          </p:cNvSpPr>
          <p:nvPr>
            <p:ph sz="half" idx="2"/>
          </p:nvPr>
        </p:nvSpPr>
        <p:spPr>
          <a:xfrm>
            <a:off x="4951412" y="685800"/>
            <a:ext cx="6629401" cy="4648200"/>
          </a:xfrm>
        </p:spPr>
        <p:txBody>
          <a:bodyPr>
            <a:normAutofit fontScale="92500" lnSpcReduction="10000"/>
          </a:bodyPr>
          <a:lstStyle/>
          <a:p>
            <a:pPr marL="0" indent="0">
              <a:buNone/>
            </a:pPr>
            <a:r>
              <a:rPr lang="en-US" sz="3200" b="1" dirty="0"/>
              <a:t>Active licensees are required to complete 18 clock hours of education every two years.</a:t>
            </a:r>
          </a:p>
          <a:p>
            <a:pPr marL="0" indent="0">
              <a:buNone/>
            </a:pPr>
            <a:r>
              <a:rPr lang="en-US" sz="3200" dirty="0"/>
              <a:t>At least 12 hours of the 18 must be in continuing education activities approved by the Commission. Of these 12 hours, at least 6 hours must be in designated subject matter. These courses are indicated with the letter "R" in the four-digit course content number that is assigned to the course</a:t>
            </a:r>
            <a:endParaRPr lang="en-US" sz="3200" b="1" dirty="0"/>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211</a:t>
            </a:fld>
            <a:endParaRPr lang="en-US" dirty="0"/>
          </a:p>
        </p:txBody>
      </p:sp>
    </p:spTree>
    <p:extLst>
      <p:ext uri="{BB962C8B-B14F-4D97-AF65-F5344CB8AC3E}">
        <p14:creationId xmlns:p14="http://schemas.microsoft.com/office/powerpoint/2010/main" val="356556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81-885.49 Continuing Education; purpose THROUGH 81.885.54 Continuing Education; rules  Regulations.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7612" y="1295400"/>
            <a:ext cx="2800350" cy="2857500"/>
          </a:xfrm>
          <a:pattFill prst="pct5">
            <a:fgClr>
              <a:schemeClr val="bg1"/>
            </a:fgClr>
            <a:bgClr>
              <a:schemeClr val="bg1"/>
            </a:bgClr>
          </a:pattFill>
        </p:spPr>
      </p:pic>
      <p:sp>
        <p:nvSpPr>
          <p:cNvPr id="4" name="Content Placeholder 3"/>
          <p:cNvSpPr>
            <a:spLocks noGrp="1"/>
          </p:cNvSpPr>
          <p:nvPr>
            <p:ph sz="half" idx="2"/>
          </p:nvPr>
        </p:nvSpPr>
        <p:spPr>
          <a:xfrm>
            <a:off x="4570412" y="685800"/>
            <a:ext cx="7162800" cy="4648200"/>
          </a:xfrm>
        </p:spPr>
        <p:txBody>
          <a:bodyPr>
            <a:normAutofit lnSpcReduction="10000"/>
          </a:bodyPr>
          <a:lstStyle/>
          <a:p>
            <a:pPr marL="0" indent="0">
              <a:buNone/>
            </a:pPr>
            <a:r>
              <a:rPr lang="en-US" sz="2400" dirty="0"/>
              <a:t>Continuing Education Credit will not be granted when activities or substantial activity content is duplicated within 4 years. </a:t>
            </a:r>
          </a:p>
          <a:p>
            <a:pPr marL="0" indent="0">
              <a:buNone/>
            </a:pPr>
            <a:r>
              <a:rPr lang="en-US" sz="2400" dirty="0"/>
              <a:t>However, "R" courses are an exception to this rule and may be duplicated in subsequent continuing education periods but NOT in the same continuing education period. </a:t>
            </a:r>
          </a:p>
          <a:p>
            <a:pPr marL="0" indent="0">
              <a:buNone/>
            </a:pPr>
            <a:r>
              <a:rPr lang="en-US" sz="2400" dirty="0"/>
              <a:t>The course content number is used to determine duplication of content between courses i.e. don’t take the same number within 4 years.</a:t>
            </a:r>
          </a:p>
          <a:p>
            <a:pPr marL="0" indent="0">
              <a:buNone/>
            </a:pPr>
            <a:r>
              <a:rPr lang="en-US" sz="2400" dirty="0"/>
              <a:t>Special Requirements for property management and teams</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212</a:t>
            </a:fld>
            <a:endParaRPr lang="en-US" dirty="0"/>
          </a:p>
        </p:txBody>
      </p:sp>
    </p:spTree>
    <p:extLst>
      <p:ext uri="{BB962C8B-B14F-4D97-AF65-F5344CB8AC3E}">
        <p14:creationId xmlns:p14="http://schemas.microsoft.com/office/powerpoint/2010/main" val="230372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81-885.49 Continuing Education; purpose THROUGH 81.885.54 Continuing Education; rules  Regulations.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6612" y="1371600"/>
            <a:ext cx="2800350" cy="2857500"/>
          </a:xfrm>
          <a:pattFill prst="pct5">
            <a:fgClr>
              <a:schemeClr val="bg1"/>
            </a:fgClr>
            <a:bgClr>
              <a:schemeClr val="bg1"/>
            </a:bgClr>
          </a:pattFill>
        </p:spPr>
      </p:pic>
      <p:sp>
        <p:nvSpPr>
          <p:cNvPr id="4" name="Content Placeholder 3"/>
          <p:cNvSpPr>
            <a:spLocks noGrp="1"/>
          </p:cNvSpPr>
          <p:nvPr>
            <p:ph sz="half" idx="2"/>
          </p:nvPr>
        </p:nvSpPr>
        <p:spPr>
          <a:xfrm>
            <a:off x="4799012" y="685800"/>
            <a:ext cx="6400801" cy="4191000"/>
          </a:xfrm>
        </p:spPr>
        <p:txBody>
          <a:bodyPr>
            <a:normAutofit/>
          </a:bodyPr>
          <a:lstStyle/>
          <a:p>
            <a:pPr marL="0" indent="0">
              <a:buNone/>
            </a:pPr>
            <a:r>
              <a:rPr lang="en-US" sz="3200" b="1" dirty="0"/>
              <a:t>What does that mean to a new licensee?</a:t>
            </a:r>
          </a:p>
          <a:p>
            <a:pPr marL="0" indent="0">
              <a:buNone/>
            </a:pPr>
            <a:endParaRPr lang="en-US" sz="3200" b="1" dirty="0"/>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213</a:t>
            </a:fld>
            <a:endParaRPr lang="en-US" dirty="0"/>
          </a:p>
        </p:txBody>
      </p:sp>
    </p:spTree>
    <p:extLst>
      <p:ext uri="{BB962C8B-B14F-4D97-AF65-F5344CB8AC3E}">
        <p14:creationId xmlns:p14="http://schemas.microsoft.com/office/powerpoint/2010/main" val="309370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81-885.49 Continuing Education; purpose THROUGH 81.885.54 Continuing Education; rules  Regulations.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6612" y="1371600"/>
            <a:ext cx="2800350" cy="2857500"/>
          </a:xfrm>
          <a:pattFill prst="pct5">
            <a:fgClr>
              <a:schemeClr val="bg1"/>
            </a:fgClr>
            <a:bgClr>
              <a:schemeClr val="bg1"/>
            </a:bgClr>
          </a:pattFill>
        </p:spPr>
      </p:pic>
      <p:sp>
        <p:nvSpPr>
          <p:cNvPr id="4" name="Content Placeholder 3"/>
          <p:cNvSpPr>
            <a:spLocks noGrp="1"/>
          </p:cNvSpPr>
          <p:nvPr>
            <p:ph sz="half" idx="2"/>
          </p:nvPr>
        </p:nvSpPr>
        <p:spPr>
          <a:xfrm>
            <a:off x="4722812" y="685800"/>
            <a:ext cx="6858001" cy="4572000"/>
          </a:xfrm>
        </p:spPr>
        <p:txBody>
          <a:bodyPr>
            <a:normAutofit lnSpcReduction="10000"/>
          </a:bodyPr>
          <a:lstStyle/>
          <a:p>
            <a:pPr marL="0" indent="0">
              <a:buNone/>
            </a:pPr>
            <a:r>
              <a:rPr lang="en-US" sz="3200" b="1" dirty="0"/>
              <a:t>What does that mean to a new licensee?</a:t>
            </a:r>
          </a:p>
          <a:p>
            <a:pPr marL="0" indent="0">
              <a:buNone/>
            </a:pPr>
            <a:r>
              <a:rPr lang="en-US" sz="3200" b="1" dirty="0"/>
              <a:t>No education is due during the first calendar year </a:t>
            </a:r>
            <a:r>
              <a:rPr lang="en-US" sz="3200" b="1"/>
              <a:t>of license.</a:t>
            </a:r>
            <a:endParaRPr lang="en-US" sz="3200" b="1" dirty="0"/>
          </a:p>
          <a:p>
            <a:pPr marL="0" indent="0">
              <a:buNone/>
            </a:pPr>
            <a:r>
              <a:rPr lang="en-US" sz="3200" b="1" dirty="0"/>
              <a:t>Your license must be renewed by November 30</a:t>
            </a:r>
            <a:r>
              <a:rPr lang="en-US" sz="3200" b="1" baseline="30000" dirty="0"/>
              <a:t>th</a:t>
            </a:r>
            <a:r>
              <a:rPr lang="en-US" sz="3200" b="1" dirty="0"/>
              <a:t> of the licensing year.</a:t>
            </a:r>
          </a:p>
          <a:p>
            <a:pPr marL="0" indent="0">
              <a:buNone/>
            </a:pPr>
            <a:r>
              <a:rPr lang="en-US" sz="3200" b="1" dirty="0"/>
              <a:t>Beginning on January 1 of following year, education period begins for a 24 month cycle.</a:t>
            </a:r>
          </a:p>
          <a:p>
            <a:pPr marL="0" indent="0">
              <a:buNone/>
            </a:pPr>
            <a:endParaRPr lang="en-US" sz="3200" b="1" dirty="0"/>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214</a:t>
            </a:fld>
            <a:endParaRPr lang="en-US" dirty="0"/>
          </a:p>
        </p:txBody>
      </p:sp>
    </p:spTree>
    <p:extLst>
      <p:ext uri="{BB962C8B-B14F-4D97-AF65-F5344CB8AC3E}">
        <p14:creationId xmlns:p14="http://schemas.microsoft.com/office/powerpoint/2010/main" val="393747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5.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812" y="533400"/>
            <a:ext cx="6667500" cy="4445000"/>
          </a:xfrm>
          <a:prstGeom prst="rect">
            <a:avLst/>
          </a:prstGeom>
        </p:spPr>
      </p:pic>
      <p:sp>
        <p:nvSpPr>
          <p:cNvPr id="6" name="Title 5"/>
          <p:cNvSpPr>
            <a:spLocks noGrp="1"/>
          </p:cNvSpPr>
          <p:nvPr>
            <p:ph type="title"/>
          </p:nvPr>
        </p:nvSpPr>
        <p:spPr/>
        <p:txBody>
          <a:bodyPr>
            <a:normAutofit fontScale="90000"/>
          </a:bodyPr>
          <a:lstStyle/>
          <a:p>
            <a:br>
              <a:rPr lang="en-US" dirty="0"/>
            </a:br>
            <a:br>
              <a:rPr lang="en-US" dirty="0"/>
            </a:br>
            <a:br>
              <a:rPr lang="en-US" dirty="0"/>
            </a:br>
            <a:br>
              <a:rPr lang="en-US" dirty="0"/>
            </a:br>
            <a:r>
              <a:rPr lang="en-US" dirty="0"/>
              <a:t>SELLER PROPERTY CONDITION DISCLOSURE STATEMENT</a:t>
            </a:r>
            <a:br>
              <a:rPr lang="en-US" dirty="0"/>
            </a:br>
            <a:r>
              <a:rPr lang="en-US" dirty="0"/>
              <a:t>GO TO: www.nrec.ne.gov/licensing-forms/formlist.html#Form5</a:t>
            </a:r>
          </a:p>
        </p:txBody>
      </p:sp>
      <p:sp>
        <p:nvSpPr>
          <p:cNvPr id="7" name="Content Placeholder 6"/>
          <p:cNvSpPr>
            <a:spLocks noGrp="1"/>
          </p:cNvSpPr>
          <p:nvPr>
            <p:ph idx="1"/>
          </p:nvPr>
        </p:nvSpPr>
        <p:spPr>
          <a:xfrm flipH="1">
            <a:off x="-382588" y="762000"/>
            <a:ext cx="76200" cy="76200"/>
          </a:xfrm>
        </p:spPr>
        <p:txBody>
          <a:bodyPr>
            <a:normAutofit fontScale="25000" lnSpcReduction="20000"/>
          </a:bodyPr>
          <a:lstStyle/>
          <a:p>
            <a:pPr marL="0" indent="0">
              <a:buNone/>
            </a:pPr>
            <a:endParaRPr lang="en-US"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215</a:t>
            </a:fld>
            <a:endParaRPr lang="en-US" dirty="0"/>
          </a:p>
        </p:txBody>
      </p:sp>
    </p:spTree>
    <p:extLst>
      <p:ext uri="{BB962C8B-B14F-4D97-AF65-F5344CB8AC3E}">
        <p14:creationId xmlns:p14="http://schemas.microsoft.com/office/powerpoint/2010/main" val="406269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OTHER STATUTORY REFERENCES;</a:t>
            </a:r>
          </a:p>
          <a:p>
            <a:pPr>
              <a:buFont typeface="Wingdings" panose="05000000000000000000" pitchFamily="2" charset="2"/>
              <a:buChar char="Ø"/>
            </a:pPr>
            <a:r>
              <a:rPr lang="en-US" b="1" dirty="0">
                <a:solidFill>
                  <a:schemeClr val="accent6"/>
                </a:solidFill>
              </a:rPr>
              <a:t>Recognition of Acknowledgements</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216</a:t>
            </a:fld>
            <a:endParaRPr lang="en-US" dirty="0"/>
          </a:p>
        </p:txBody>
      </p:sp>
    </p:spTree>
    <p:extLst>
      <p:ext uri="{BB962C8B-B14F-4D97-AF65-F5344CB8AC3E}">
        <p14:creationId xmlns:p14="http://schemas.microsoft.com/office/powerpoint/2010/main" val="61575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OTHER STATUTORY REFERENCES;</a:t>
            </a:r>
          </a:p>
          <a:p>
            <a:pPr>
              <a:buFont typeface="Wingdings" panose="05000000000000000000" pitchFamily="2" charset="2"/>
              <a:buChar char="Ø"/>
            </a:pPr>
            <a:r>
              <a:rPr lang="en-US" b="1" dirty="0">
                <a:solidFill>
                  <a:schemeClr val="accent6"/>
                </a:solidFill>
              </a:rPr>
              <a:t>Recognition of Acknowledgements</a:t>
            </a:r>
          </a:p>
          <a:p>
            <a:pPr>
              <a:buFont typeface="Wingdings" panose="05000000000000000000" pitchFamily="2" charset="2"/>
              <a:buChar char="Ø"/>
            </a:pPr>
            <a:r>
              <a:rPr lang="en-US" b="1" dirty="0">
                <a:solidFill>
                  <a:schemeClr val="accent5"/>
                </a:solidFill>
              </a:rPr>
              <a:t>State of Frauds Provisions</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217</a:t>
            </a:fld>
            <a:endParaRPr lang="en-US" dirty="0"/>
          </a:p>
        </p:txBody>
      </p:sp>
    </p:spTree>
    <p:extLst>
      <p:ext uri="{BB962C8B-B14F-4D97-AF65-F5344CB8AC3E}">
        <p14:creationId xmlns:p14="http://schemas.microsoft.com/office/powerpoint/2010/main" val="11669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OTHER STATUTORY REFERENCES;</a:t>
            </a:r>
          </a:p>
          <a:p>
            <a:pPr>
              <a:buFont typeface="Wingdings" panose="05000000000000000000" pitchFamily="2" charset="2"/>
              <a:buChar char="Ø"/>
            </a:pPr>
            <a:r>
              <a:rPr lang="en-US" b="1" dirty="0">
                <a:solidFill>
                  <a:schemeClr val="accent6"/>
                </a:solidFill>
              </a:rPr>
              <a:t>Recognition of Acknowledgements</a:t>
            </a:r>
          </a:p>
          <a:p>
            <a:pPr>
              <a:buFont typeface="Wingdings" panose="05000000000000000000" pitchFamily="2" charset="2"/>
              <a:buChar char="Ø"/>
            </a:pPr>
            <a:r>
              <a:rPr lang="en-US" b="1" dirty="0">
                <a:solidFill>
                  <a:schemeClr val="accent5"/>
                </a:solidFill>
              </a:rPr>
              <a:t>State of Frauds Provisions</a:t>
            </a:r>
          </a:p>
          <a:p>
            <a:pPr>
              <a:buFont typeface="Wingdings" panose="05000000000000000000" pitchFamily="2" charset="2"/>
              <a:buChar char="Ø"/>
            </a:pPr>
            <a:r>
              <a:rPr lang="en-US" b="1" dirty="0">
                <a:solidFill>
                  <a:schemeClr val="accent4"/>
                </a:solidFill>
              </a:rPr>
              <a:t>Dual Contracts</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218</a:t>
            </a:fld>
            <a:endParaRPr lang="en-US" dirty="0"/>
          </a:p>
        </p:txBody>
      </p:sp>
    </p:spTree>
    <p:extLst>
      <p:ext uri="{BB962C8B-B14F-4D97-AF65-F5344CB8AC3E}">
        <p14:creationId xmlns:p14="http://schemas.microsoft.com/office/powerpoint/2010/main" val="11425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OTHER STATUTORY REFERENCES;</a:t>
            </a:r>
          </a:p>
          <a:p>
            <a:pPr>
              <a:buFont typeface="Wingdings" panose="05000000000000000000" pitchFamily="2" charset="2"/>
              <a:buChar char="Ø"/>
            </a:pPr>
            <a:r>
              <a:rPr lang="en-US" b="1" dirty="0">
                <a:solidFill>
                  <a:schemeClr val="accent6"/>
                </a:solidFill>
              </a:rPr>
              <a:t>Recognition of Acknowledgements</a:t>
            </a:r>
          </a:p>
          <a:p>
            <a:pPr>
              <a:buFont typeface="Wingdings" panose="05000000000000000000" pitchFamily="2" charset="2"/>
              <a:buChar char="Ø"/>
            </a:pPr>
            <a:r>
              <a:rPr lang="en-US" b="1" dirty="0">
                <a:solidFill>
                  <a:schemeClr val="accent5"/>
                </a:solidFill>
              </a:rPr>
              <a:t>State of Frauds Provisions</a:t>
            </a:r>
          </a:p>
          <a:p>
            <a:pPr>
              <a:buFont typeface="Wingdings" panose="05000000000000000000" pitchFamily="2" charset="2"/>
              <a:buChar char="Ø"/>
            </a:pPr>
            <a:r>
              <a:rPr lang="en-US" b="1" dirty="0">
                <a:solidFill>
                  <a:schemeClr val="accent4"/>
                </a:solidFill>
              </a:rPr>
              <a:t>Dual Contracts</a:t>
            </a:r>
          </a:p>
          <a:p>
            <a:pPr>
              <a:buFont typeface="Wingdings" panose="05000000000000000000" pitchFamily="2" charset="2"/>
              <a:buChar char="Ø"/>
            </a:pPr>
            <a:r>
              <a:rPr lang="en-US" b="1" dirty="0">
                <a:solidFill>
                  <a:schemeClr val="accent3"/>
                </a:solidFill>
              </a:rPr>
              <a:t>Real Estate Closing Agents</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219</a:t>
            </a:fld>
            <a:endParaRPr lang="en-US" dirty="0"/>
          </a:p>
        </p:txBody>
      </p:sp>
    </p:spTree>
    <p:extLst>
      <p:ext uri="{BB962C8B-B14F-4D97-AF65-F5344CB8AC3E}">
        <p14:creationId xmlns:p14="http://schemas.microsoft.com/office/powerpoint/2010/main" val="314459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787" y="2085975"/>
            <a:ext cx="2381250" cy="2686050"/>
          </a:xfrm>
          <a:prstGeom prst="rect">
            <a:avLst/>
          </a:prstGeo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22</a:t>
            </a:fld>
            <a:endParaRPr lang="en-US" dirty="0"/>
          </a:p>
        </p:txBody>
      </p:sp>
    </p:spTree>
    <p:extLst>
      <p:ext uri="{BB962C8B-B14F-4D97-AF65-F5344CB8AC3E}">
        <p14:creationId xmlns:p14="http://schemas.microsoft.com/office/powerpoint/2010/main" val="62705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OTHER STATUTORY REFERENCES;</a:t>
            </a:r>
          </a:p>
          <a:p>
            <a:pPr>
              <a:buFont typeface="Wingdings" panose="05000000000000000000" pitchFamily="2" charset="2"/>
              <a:buChar char="Ø"/>
            </a:pPr>
            <a:r>
              <a:rPr lang="en-US" b="1" dirty="0">
                <a:solidFill>
                  <a:schemeClr val="accent6"/>
                </a:solidFill>
              </a:rPr>
              <a:t>Recognition of Acknowledgements</a:t>
            </a:r>
          </a:p>
          <a:p>
            <a:pPr>
              <a:buFont typeface="Wingdings" panose="05000000000000000000" pitchFamily="2" charset="2"/>
              <a:buChar char="Ø"/>
            </a:pPr>
            <a:r>
              <a:rPr lang="en-US" b="1" dirty="0">
                <a:solidFill>
                  <a:schemeClr val="accent5"/>
                </a:solidFill>
              </a:rPr>
              <a:t>State of Frauds Provisions</a:t>
            </a:r>
          </a:p>
          <a:p>
            <a:pPr>
              <a:buFont typeface="Wingdings" panose="05000000000000000000" pitchFamily="2" charset="2"/>
              <a:buChar char="Ø"/>
            </a:pPr>
            <a:r>
              <a:rPr lang="en-US" b="1" dirty="0">
                <a:solidFill>
                  <a:schemeClr val="accent4"/>
                </a:solidFill>
              </a:rPr>
              <a:t>Dual Contracts</a:t>
            </a:r>
          </a:p>
          <a:p>
            <a:pPr>
              <a:buFont typeface="Wingdings" panose="05000000000000000000" pitchFamily="2" charset="2"/>
              <a:buChar char="Ø"/>
            </a:pPr>
            <a:r>
              <a:rPr lang="en-US" b="1" dirty="0">
                <a:solidFill>
                  <a:schemeClr val="accent3"/>
                </a:solidFill>
              </a:rPr>
              <a:t>Real Estate Closing Agents</a:t>
            </a:r>
          </a:p>
          <a:p>
            <a:pPr>
              <a:buFont typeface="Wingdings" panose="05000000000000000000" pitchFamily="2" charset="2"/>
              <a:buChar char="Ø"/>
            </a:pPr>
            <a:r>
              <a:rPr lang="en-US" b="1" dirty="0">
                <a:solidFill>
                  <a:schemeClr val="accent2"/>
                </a:solidFill>
              </a:rPr>
              <a:t>SID, Smoke Detectors, Sale of Trailers, Homesteads</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220</a:t>
            </a:fld>
            <a:endParaRPr lang="en-US" dirty="0"/>
          </a:p>
        </p:txBody>
      </p:sp>
    </p:spTree>
    <p:extLst>
      <p:ext uri="{BB962C8B-B14F-4D97-AF65-F5344CB8AC3E}">
        <p14:creationId xmlns:p14="http://schemas.microsoft.com/office/powerpoint/2010/main" val="262013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3813" y="685800"/>
            <a:ext cx="10287000" cy="5181600"/>
          </a:xfrm>
        </p:spPr>
        <p:txBody>
          <a:bodyPr>
            <a:normAutofit/>
          </a:bodyPr>
          <a:lstStyle/>
          <a:p>
            <a:pPr marL="0" indent="0">
              <a:buNone/>
            </a:pPr>
            <a:r>
              <a:rPr lang="en-US" b="1" dirty="0"/>
              <a:t>OTHER STATUTORY REFERENCES;</a:t>
            </a:r>
          </a:p>
          <a:p>
            <a:pPr>
              <a:buFont typeface="Wingdings" panose="05000000000000000000" pitchFamily="2" charset="2"/>
              <a:buChar char="Ø"/>
            </a:pPr>
            <a:r>
              <a:rPr lang="en-US" b="1" dirty="0">
                <a:solidFill>
                  <a:schemeClr val="accent6"/>
                </a:solidFill>
              </a:rPr>
              <a:t>Recognition of Acknowledgements</a:t>
            </a:r>
          </a:p>
          <a:p>
            <a:pPr>
              <a:buFont typeface="Wingdings" panose="05000000000000000000" pitchFamily="2" charset="2"/>
              <a:buChar char="Ø"/>
            </a:pPr>
            <a:r>
              <a:rPr lang="en-US" b="1" dirty="0">
                <a:solidFill>
                  <a:schemeClr val="accent5"/>
                </a:solidFill>
              </a:rPr>
              <a:t>State of Frauds Provisions</a:t>
            </a:r>
          </a:p>
          <a:p>
            <a:pPr>
              <a:buFont typeface="Wingdings" panose="05000000000000000000" pitchFamily="2" charset="2"/>
              <a:buChar char="Ø"/>
            </a:pPr>
            <a:r>
              <a:rPr lang="en-US" b="1" dirty="0">
                <a:solidFill>
                  <a:schemeClr val="accent4"/>
                </a:solidFill>
              </a:rPr>
              <a:t>Dual Contracts</a:t>
            </a:r>
          </a:p>
          <a:p>
            <a:pPr>
              <a:buFont typeface="Wingdings" panose="05000000000000000000" pitchFamily="2" charset="2"/>
              <a:buChar char="Ø"/>
            </a:pPr>
            <a:r>
              <a:rPr lang="en-US" b="1" dirty="0">
                <a:solidFill>
                  <a:schemeClr val="accent3"/>
                </a:solidFill>
              </a:rPr>
              <a:t>Real Estate Closing Agents</a:t>
            </a:r>
          </a:p>
          <a:p>
            <a:pPr>
              <a:buFont typeface="Wingdings" panose="05000000000000000000" pitchFamily="2" charset="2"/>
              <a:buChar char="Ø"/>
            </a:pPr>
            <a:r>
              <a:rPr lang="en-US" b="1" dirty="0">
                <a:solidFill>
                  <a:schemeClr val="accent2"/>
                </a:solidFill>
              </a:rPr>
              <a:t>SID, Smoke Detectors, Sale of Trailers, Homesteads</a:t>
            </a:r>
          </a:p>
          <a:p>
            <a:pPr>
              <a:buFont typeface="Wingdings" panose="05000000000000000000" pitchFamily="2" charset="2"/>
              <a:buChar char="Ø"/>
            </a:pPr>
            <a:r>
              <a:rPr lang="en-US" b="1" dirty="0">
                <a:solidFill>
                  <a:schemeClr val="accent1"/>
                </a:solidFill>
              </a:rPr>
              <a:t>Appealing Commission Decisions</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221</a:t>
            </a:fld>
            <a:endParaRPr lang="en-US" dirty="0"/>
          </a:p>
        </p:txBody>
      </p:sp>
    </p:spTree>
    <p:extLst>
      <p:ext uri="{BB962C8B-B14F-4D97-AF65-F5344CB8AC3E}">
        <p14:creationId xmlns:p14="http://schemas.microsoft.com/office/powerpoint/2010/main" val="104018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3813" y="685800"/>
            <a:ext cx="10287000" cy="5257800"/>
          </a:xfrm>
        </p:spPr>
        <p:txBody>
          <a:bodyPr>
            <a:normAutofit/>
          </a:bodyPr>
          <a:lstStyle/>
          <a:p>
            <a:pPr marL="0" indent="0">
              <a:buNone/>
            </a:pPr>
            <a:r>
              <a:rPr lang="en-US" b="1" dirty="0"/>
              <a:t>OTHER STATUTORY REFERENCES;</a:t>
            </a:r>
          </a:p>
          <a:p>
            <a:pPr>
              <a:buFont typeface="Wingdings" panose="05000000000000000000" pitchFamily="2" charset="2"/>
              <a:buChar char="Ø"/>
            </a:pPr>
            <a:r>
              <a:rPr lang="en-US" b="1" dirty="0">
                <a:solidFill>
                  <a:schemeClr val="accent6"/>
                </a:solidFill>
              </a:rPr>
              <a:t>Recognition of Acknowledgements</a:t>
            </a:r>
          </a:p>
          <a:p>
            <a:pPr>
              <a:buFont typeface="Wingdings" panose="05000000000000000000" pitchFamily="2" charset="2"/>
              <a:buChar char="Ø"/>
            </a:pPr>
            <a:r>
              <a:rPr lang="en-US" b="1" dirty="0">
                <a:solidFill>
                  <a:schemeClr val="accent5"/>
                </a:solidFill>
              </a:rPr>
              <a:t>State of Frauds Provisions</a:t>
            </a:r>
          </a:p>
          <a:p>
            <a:pPr>
              <a:buFont typeface="Wingdings" panose="05000000000000000000" pitchFamily="2" charset="2"/>
              <a:buChar char="Ø"/>
            </a:pPr>
            <a:r>
              <a:rPr lang="en-US" b="1" dirty="0">
                <a:solidFill>
                  <a:schemeClr val="accent4"/>
                </a:solidFill>
              </a:rPr>
              <a:t>Dual Contracts</a:t>
            </a:r>
          </a:p>
          <a:p>
            <a:pPr>
              <a:buFont typeface="Wingdings" panose="05000000000000000000" pitchFamily="2" charset="2"/>
              <a:buChar char="Ø"/>
            </a:pPr>
            <a:r>
              <a:rPr lang="en-US" b="1" dirty="0">
                <a:solidFill>
                  <a:schemeClr val="accent3"/>
                </a:solidFill>
              </a:rPr>
              <a:t>Real Estate Closing Agents</a:t>
            </a:r>
          </a:p>
          <a:p>
            <a:pPr>
              <a:buFont typeface="Wingdings" panose="05000000000000000000" pitchFamily="2" charset="2"/>
              <a:buChar char="Ø"/>
            </a:pPr>
            <a:r>
              <a:rPr lang="en-US" b="1" dirty="0">
                <a:solidFill>
                  <a:schemeClr val="accent2"/>
                </a:solidFill>
              </a:rPr>
              <a:t>SID, Smoke Detectors, Sale of Trailers, Homesteads</a:t>
            </a:r>
          </a:p>
          <a:p>
            <a:pPr>
              <a:buFont typeface="Wingdings" panose="05000000000000000000" pitchFamily="2" charset="2"/>
              <a:buChar char="Ø"/>
            </a:pPr>
            <a:r>
              <a:rPr lang="en-US" b="1" dirty="0">
                <a:solidFill>
                  <a:schemeClr val="accent1"/>
                </a:solidFill>
              </a:rPr>
              <a:t>Appealing Commission Decisions</a:t>
            </a:r>
          </a:p>
          <a:p>
            <a:pPr>
              <a:buFont typeface="Wingdings" panose="05000000000000000000" pitchFamily="2" charset="2"/>
              <a:buChar char="Ø"/>
            </a:pPr>
            <a:r>
              <a:rPr lang="en-US" b="1" dirty="0">
                <a:solidFill>
                  <a:schemeClr val="accent1"/>
                </a:solidFill>
              </a:rPr>
              <a:t>1980 Time Share Act</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222</a:t>
            </a:fld>
            <a:endParaRPr lang="en-US" dirty="0"/>
          </a:p>
        </p:txBody>
      </p:sp>
    </p:spTree>
    <p:extLst>
      <p:ext uri="{BB962C8B-B14F-4D97-AF65-F5344CB8AC3E}">
        <p14:creationId xmlns:p14="http://schemas.microsoft.com/office/powerpoint/2010/main" val="369185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Where do I find testing information?</a:t>
            </a:r>
          </a:p>
        </p:txBody>
      </p:sp>
      <p:sp>
        <p:nvSpPr>
          <p:cNvPr id="13" name="Text Placeholder 12"/>
          <p:cNvSpPr>
            <a:spLocks noGrp="1"/>
          </p:cNvSpPr>
          <p:nvPr>
            <p:ph type="body" idx="1"/>
          </p:nvPr>
        </p:nvSpPr>
        <p:spPr/>
        <p:txBody>
          <a:bodyPr/>
          <a:lstStyle/>
          <a:p>
            <a:r>
              <a:rPr lang="en-US" dirty="0"/>
              <a:t>The “NEBRASKA  Candidate Handbook!”</a:t>
            </a:r>
          </a:p>
        </p:txBody>
      </p:sp>
      <p:sp>
        <p:nvSpPr>
          <p:cNvPr id="14" name="Text Placeholder 13"/>
          <p:cNvSpPr>
            <a:spLocks noGrp="1"/>
          </p:cNvSpPr>
          <p:nvPr>
            <p:ph type="body" sz="quarter" idx="3"/>
          </p:nvPr>
        </p:nvSpPr>
        <p:spPr/>
        <p:txBody>
          <a:bodyPr/>
          <a:lstStyle/>
          <a:p>
            <a:r>
              <a:rPr lang="en-US" dirty="0"/>
              <a:t>“Scheduling an Examination Appointment.” 	</a:t>
            </a:r>
          </a:p>
        </p:txBody>
      </p:sp>
      <p:sp>
        <p:nvSpPr>
          <p:cNvPr id="16" name="Content Placeholder 15"/>
          <p:cNvSpPr>
            <a:spLocks noGrp="1"/>
          </p:cNvSpPr>
          <p:nvPr>
            <p:ph sz="quarter" idx="4"/>
          </p:nvPr>
        </p:nvSpPr>
        <p:spPr/>
        <p:txBody>
          <a:bodyPr>
            <a:normAutofit fontScale="92500" lnSpcReduction="20000"/>
          </a:bodyPr>
          <a:lstStyle/>
          <a:p>
            <a:r>
              <a:rPr lang="en-US" dirty="0"/>
              <a:t>Go to </a:t>
            </a:r>
            <a:r>
              <a:rPr lang="en-US" dirty="0">
                <a:hlinkClick r:id="rId2"/>
              </a:rPr>
              <a:t>www.goAMP.com</a:t>
            </a:r>
            <a:r>
              <a:rPr lang="en-US" dirty="0"/>
              <a:t> to schedule an Exam.</a:t>
            </a:r>
          </a:p>
          <a:p>
            <a:r>
              <a:rPr lang="en-US" dirty="0"/>
              <a:t>Or call AMP (Applied Measurement Professionals, Inc.) at 800-345-6559, from 7:00 am to 9:00 pm (Central Time) Monday through Thursday, 7:00 am to 7:00 pm on Friday and 8:30 am to 5:00 pm on Saturday.</a:t>
            </a:r>
          </a:p>
          <a:p>
            <a:r>
              <a:rPr lang="en-US" dirty="0"/>
              <a:t>This information is found on page 2 of the Nebraska Candidate Handbo0k.</a:t>
            </a:r>
          </a:p>
          <a:p>
            <a:pPr marL="0" indent="0">
              <a:buNone/>
            </a:pPr>
            <a:endParaRPr lang="en-US" dirty="0"/>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223</a:t>
            </a:fld>
            <a:endParaRPr lang="en-US" dirty="0"/>
          </a:p>
        </p:txBody>
      </p:sp>
      <p:pic>
        <p:nvPicPr>
          <p:cNvPr id="8" name="Content Placeholder 7">
            <a:extLst>
              <a:ext uri="{FF2B5EF4-FFF2-40B4-BE49-F238E27FC236}">
                <a16:creationId xmlns:a16="http://schemas.microsoft.com/office/drawing/2014/main" id="{BE8AB449-FE8C-A593-BEC8-FFE8DCE41A44}"/>
              </a:ext>
            </a:extLst>
          </p:cNvPr>
          <p:cNvPicPr>
            <a:picLocks noGrp="1" noChangeAspect="1"/>
          </p:cNvPicPr>
          <p:nvPr>
            <p:ph sz="half" idx="2"/>
          </p:nvPr>
        </p:nvPicPr>
        <p:blipFill>
          <a:blip r:embed="rId3"/>
          <a:stretch>
            <a:fillRect/>
          </a:stretch>
        </p:blipFill>
        <p:spPr>
          <a:xfrm>
            <a:off x="2559883" y="1676400"/>
            <a:ext cx="2497060" cy="3200400"/>
          </a:xfrm>
        </p:spPr>
      </p:pic>
    </p:spTree>
    <p:extLst>
      <p:ext uri="{BB962C8B-B14F-4D97-AF65-F5344CB8AC3E}">
        <p14:creationId xmlns:p14="http://schemas.microsoft.com/office/powerpoint/2010/main" val="341387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What’s on the test?</a:t>
            </a:r>
          </a:p>
        </p:txBody>
      </p:sp>
      <p:sp>
        <p:nvSpPr>
          <p:cNvPr id="4" name="Content Placeholder 3"/>
          <p:cNvSpPr>
            <a:spLocks noGrp="1"/>
          </p:cNvSpPr>
          <p:nvPr>
            <p:ph sz="half" idx="1"/>
          </p:nvPr>
        </p:nvSpPr>
        <p:spPr/>
        <p:txBody>
          <a:bodyPr>
            <a:normAutofit fontScale="92500" lnSpcReduction="10000"/>
          </a:bodyPr>
          <a:lstStyle/>
          <a:p>
            <a:pPr marL="0" indent="0">
              <a:buNone/>
            </a:pPr>
            <a:r>
              <a:rPr lang="en-US" b="1" dirty="0"/>
              <a:t>National Salesperson Portion</a:t>
            </a:r>
          </a:p>
          <a:p>
            <a:pPr marL="0" indent="0">
              <a:buNone/>
            </a:pPr>
            <a:r>
              <a:rPr lang="en-US" u="sng" dirty="0"/>
              <a:t>Topic</a:t>
            </a:r>
            <a:r>
              <a:rPr lang="en-US" dirty="0"/>
              <a:t>			</a:t>
            </a:r>
            <a:r>
              <a:rPr lang="en-US" u="sng" dirty="0"/>
              <a:t>Number of </a:t>
            </a:r>
            <a:r>
              <a:rPr lang="en-US" dirty="0"/>
              <a:t>				</a:t>
            </a:r>
            <a:r>
              <a:rPr lang="en-US" u="sng" dirty="0"/>
              <a:t>Questions</a:t>
            </a:r>
          </a:p>
          <a:p>
            <a:pPr marL="514350" indent="-514350">
              <a:buFont typeface="+mj-lt"/>
              <a:buAutoNum type="arabicPeriod"/>
            </a:pPr>
            <a:r>
              <a:rPr lang="en-US" sz="1400" dirty="0"/>
              <a:t>Agency Relationships and Contracts	28</a:t>
            </a:r>
          </a:p>
          <a:p>
            <a:pPr marL="514350" indent="-514350">
              <a:buFont typeface="+mj-lt"/>
              <a:buAutoNum type="arabicPeriod"/>
            </a:pPr>
            <a:r>
              <a:rPr lang="en-US" sz="1400" dirty="0"/>
              <a:t>Real Property Ownership		14</a:t>
            </a:r>
          </a:p>
          <a:p>
            <a:pPr marL="514350" indent="-514350">
              <a:buFont typeface="+mj-lt"/>
              <a:buAutoNum type="arabicPeriod"/>
            </a:pPr>
            <a:r>
              <a:rPr lang="en-US" sz="1400" dirty="0"/>
              <a:t>Finance			15</a:t>
            </a:r>
          </a:p>
          <a:p>
            <a:pPr marL="514350" indent="-514350">
              <a:buFont typeface="+mj-lt"/>
              <a:buAutoNum type="arabicPeriod"/>
            </a:pPr>
            <a:r>
              <a:rPr lang="en-US" sz="1400" dirty="0"/>
              <a:t>Real Property			14</a:t>
            </a:r>
          </a:p>
          <a:p>
            <a:pPr marL="514350" indent="-514350">
              <a:buFont typeface="+mj-lt"/>
              <a:buAutoNum type="arabicPeriod"/>
            </a:pPr>
            <a:r>
              <a:rPr lang="en-US" sz="1400" dirty="0"/>
              <a:t>Marketing Regulations 		8</a:t>
            </a:r>
          </a:p>
          <a:p>
            <a:pPr marL="514350" indent="-514350">
              <a:buFont typeface="+mj-lt"/>
              <a:buAutoNum type="arabicPeriod"/>
            </a:pPr>
            <a:r>
              <a:rPr lang="en-US" sz="1400" dirty="0"/>
              <a:t>Property Management		8</a:t>
            </a:r>
          </a:p>
          <a:p>
            <a:pPr marL="514350" indent="-514350">
              <a:buFont typeface="+mj-lt"/>
              <a:buAutoNum type="arabicPeriod"/>
            </a:pPr>
            <a:r>
              <a:rPr lang="en-US" sz="1400" dirty="0"/>
              <a:t>Real Estate Calculations		13</a:t>
            </a:r>
          </a:p>
        </p:txBody>
      </p:sp>
      <p:sp>
        <p:nvSpPr>
          <p:cNvPr id="5" name="Content Placeholder 4"/>
          <p:cNvSpPr>
            <a:spLocks noGrp="1"/>
          </p:cNvSpPr>
          <p:nvPr>
            <p:ph sz="half" idx="2"/>
          </p:nvPr>
        </p:nvSpPr>
        <p:spPr/>
        <p:txBody>
          <a:bodyPr>
            <a:normAutofit fontScale="92500" lnSpcReduction="10000"/>
          </a:bodyPr>
          <a:lstStyle/>
          <a:p>
            <a:pPr marL="0" indent="0">
              <a:buNone/>
            </a:pPr>
            <a:r>
              <a:rPr lang="en-US" b="1" dirty="0"/>
              <a:t>State Sales Person Portion</a:t>
            </a:r>
          </a:p>
          <a:p>
            <a:pPr marL="0" indent="0">
              <a:buNone/>
            </a:pPr>
            <a:r>
              <a:rPr lang="en-US" i="1" dirty="0"/>
              <a:t>“The Nebraska Real Estate Salesperson examination deals with topics relating particularly to Nebraska real estate license law.  There are 50 multiple-choice questions on the salesperson’s exam.”</a:t>
            </a:r>
          </a:p>
          <a:p>
            <a:r>
              <a:rPr lang="en-US" dirty="0"/>
              <a:t>This information is found on page 5 of your handbook….(and is subject to change.)</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224</a:t>
            </a:fld>
            <a:endParaRPr lang="en-US" dirty="0"/>
          </a:p>
        </p:txBody>
      </p:sp>
    </p:spTree>
    <p:extLst>
      <p:ext uri="{BB962C8B-B14F-4D97-AF65-F5344CB8AC3E}">
        <p14:creationId xmlns:p14="http://schemas.microsoft.com/office/powerpoint/2010/main" val="33075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5.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787" y="2085975"/>
            <a:ext cx="2381250" cy="2686050"/>
          </a:xfrm>
          <a:prstGeom prst="rect">
            <a:avLst/>
          </a:prstGeo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225</a:t>
            </a:fld>
            <a:endParaRPr lang="en-US" dirty="0"/>
          </a:p>
        </p:txBody>
      </p:sp>
    </p:spTree>
    <p:extLst>
      <p:ext uri="{BB962C8B-B14F-4D97-AF65-F5344CB8AC3E}">
        <p14:creationId xmlns:p14="http://schemas.microsoft.com/office/powerpoint/2010/main" val="277994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400" b="1" dirty="0"/>
              <a:t>Tips for Proceeding </a:t>
            </a:r>
          </a:p>
          <a:p>
            <a:pPr marL="0" indent="0" algn="ctr">
              <a:buNone/>
            </a:pPr>
            <a:r>
              <a:rPr lang="en-US" sz="4400" b="1" dirty="0"/>
              <a:t>through the Application Process</a:t>
            </a:r>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23</a:t>
            </a:fld>
            <a:endParaRPr lang="en-US" dirty="0"/>
          </a:p>
        </p:txBody>
      </p:sp>
    </p:spTree>
    <p:extLst>
      <p:ext uri="{BB962C8B-B14F-4D97-AF65-F5344CB8AC3E}">
        <p14:creationId xmlns:p14="http://schemas.microsoft.com/office/powerpoint/2010/main" val="302654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0412" y="609600"/>
            <a:ext cx="10668000" cy="7848302"/>
          </a:xfrm>
          <a:prstGeom prst="rect">
            <a:avLst/>
          </a:prstGeom>
        </p:spPr>
        <p:txBody>
          <a:bodyPr wrap="square">
            <a:spAutoFit/>
          </a:bodyPr>
          <a:lstStyle/>
          <a:p>
            <a:pPr algn="l"/>
            <a:r>
              <a:rPr lang="en-US" sz="3200" b="1" dirty="0"/>
              <a:t>81-885.19. License; form; broker's branch office; license; fee.</a:t>
            </a:r>
            <a:br>
              <a:rPr lang="en-US" sz="3200" dirty="0"/>
            </a:br>
            <a:r>
              <a:rPr lang="en-US" sz="3200" b="0" i="0" dirty="0">
                <a:solidFill>
                  <a:srgbClr val="212529"/>
                </a:solidFill>
                <a:effectLst/>
                <a:latin typeface="system-ui"/>
              </a:rPr>
              <a:t>(1) The commission shall prescribe the forms of brokers' and salespersons' licenses.</a:t>
            </a:r>
          </a:p>
          <a:p>
            <a:pPr algn="l"/>
            <a:r>
              <a:rPr lang="en-US" sz="3200" b="0" i="0" dirty="0">
                <a:solidFill>
                  <a:srgbClr val="212529"/>
                </a:solidFill>
                <a:effectLst/>
                <a:latin typeface="system-ui"/>
              </a:rPr>
              <a:t>(2) If a broker maintains more than one place of business within the state, he or she shall obtain a branch office license for each branch office so maintained by him or her. The commission shall issue a branch office license upon the payment of an annual fee to be established by the commission of not more than fifty dollars per license. The broker or an associate broker shall be the manager of a branch office.</a:t>
            </a:r>
          </a:p>
          <a:p>
            <a:pPr algn="l"/>
            <a:r>
              <a:rPr lang="en-US" sz="3200" b="0" i="0" dirty="0">
                <a:solidFill>
                  <a:srgbClr val="212529"/>
                </a:solidFill>
                <a:effectLst/>
                <a:latin typeface="system-ui"/>
              </a:rPr>
              <a:t>(3) The commission shall provide for verification of the current status of licenses electronically or by other means readily available to the public.</a:t>
            </a:r>
          </a:p>
          <a:p>
            <a:pPr algn="just"/>
            <a:endParaRPr lang="en-US" sz="3200" dirty="0"/>
          </a:p>
          <a:p>
            <a:pPr algn="just"/>
            <a:r>
              <a:rPr lang="en-US" sz="1200" b="1" dirty="0"/>
              <a:t>Source: Laws</a:t>
            </a:r>
            <a:r>
              <a:rPr lang="en-US" sz="1200" dirty="0"/>
              <a:t> 1973, LB 68, § 19; Laws 1983, LB 182, § 17; Laws 1990, LB 350, § 9; Laws 1991, LB 204, § 3; Laws 2002, LB 863, § 17; Laws 2009, LB29, § 1; Laws 2011, LB23, § 2.</a:t>
            </a:r>
            <a:endParaRPr lang="en-US" sz="1200" dirty="0">
              <a:effectLst/>
            </a:endParaRP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24</a:t>
            </a:fld>
            <a:endParaRPr lang="en-US" dirty="0"/>
          </a:p>
        </p:txBody>
      </p:sp>
    </p:spTree>
    <p:extLst>
      <p:ext uri="{BB962C8B-B14F-4D97-AF65-F5344CB8AC3E}">
        <p14:creationId xmlns:p14="http://schemas.microsoft.com/office/powerpoint/2010/main" val="37746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Criminal History Check; Who’s Checking?</a:t>
            </a:r>
          </a:p>
        </p:txBody>
      </p:sp>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2412" y="685801"/>
            <a:ext cx="4381500" cy="4381500"/>
          </a:xfrm>
        </p:spPr>
      </p:pic>
      <p:sp>
        <p:nvSpPr>
          <p:cNvPr id="6" name="Content Placeholder 5"/>
          <p:cNvSpPr>
            <a:spLocks noGrp="1"/>
          </p:cNvSpPr>
          <p:nvPr>
            <p:ph sz="half" idx="2"/>
          </p:nvPr>
        </p:nvSpPr>
        <p:spPr/>
        <p:txBody>
          <a:bodyPr>
            <a:noAutofit/>
          </a:bodyPr>
          <a:lstStyle/>
          <a:p>
            <a:pPr marL="0" indent="0">
              <a:buNone/>
            </a:pPr>
            <a:r>
              <a:rPr lang="en-US" sz="2000" b="1" dirty="0"/>
              <a:t>Effective Date: August 31, 2003</a:t>
            </a:r>
          </a:p>
          <a:p>
            <a:r>
              <a:rPr lang="en-US" sz="2000" dirty="0"/>
              <a:t>“(5) An applicant for an original broker's or salesperson's license shall be subject to fingerprinting and a check of his or her criminal history record information maintained by the Federal Bureau of Investigation through the Nebraska State Patrol…..The applicant shall authorize release of the national criminal history record check to the commission.”</a:t>
            </a:r>
          </a:p>
          <a:p>
            <a:r>
              <a:rPr lang="en-US" sz="1000" b="1" dirty="0"/>
              <a:t>Source: Laws</a:t>
            </a:r>
            <a:r>
              <a:rPr lang="en-US" sz="1000" dirty="0"/>
              <a:t> 1973, LB 68, § 17; Laws 1980, LB 936, § 3; Laws 1983, LB 182, § 15; Laws 1983, LB 447, § 95; Laws 1990, LB 350, § 7; Laws 2002, LB 863, § 15; Laws 2003, LB 60, § 2; Laws 2006, LB 819, § 2; Laws 2008, LB715, § 1; Laws 2011, LB25, § 16; Laws 2014, LB687, § 3.</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25</a:t>
            </a:fld>
            <a:endParaRPr lang="en-US" dirty="0"/>
          </a:p>
        </p:txBody>
      </p:sp>
    </p:spTree>
    <p:extLst>
      <p:ext uri="{BB962C8B-B14F-4D97-AF65-F5344CB8AC3E}">
        <p14:creationId xmlns:p14="http://schemas.microsoft.com/office/powerpoint/2010/main" val="97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96900" y="719137"/>
            <a:ext cx="3962400" cy="4724400"/>
          </a:xfrm>
        </p:spPr>
        <p:txBody>
          <a:bodyPr/>
          <a:lstStyle/>
          <a:p>
            <a:r>
              <a:rPr lang="en-US" b="1" dirty="0"/>
              <a:t>“4 Pillars to Finding a Brokerage”  </a:t>
            </a:r>
            <a:br>
              <a:rPr lang="en-US" dirty="0"/>
            </a:br>
            <a:br>
              <a:rPr lang="en-US" dirty="0"/>
            </a:br>
            <a:r>
              <a:rPr lang="en-US" dirty="0"/>
              <a:t>by: </a:t>
            </a:r>
            <a:br>
              <a:rPr lang="en-US" dirty="0"/>
            </a:br>
            <a:r>
              <a:rPr lang="en-US" dirty="0"/>
              <a:t>Twenty New Clients </a:t>
            </a:r>
            <a:br>
              <a:rPr lang="en-US" dirty="0"/>
            </a:br>
            <a:endParaRPr lang="en-US" dirty="0"/>
          </a:p>
        </p:txBody>
      </p:sp>
      <p:pic>
        <p:nvPicPr>
          <p:cNvPr id="4" name="Picture Placeholder 3"/>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5243202" y="719137"/>
            <a:ext cx="6122019" cy="5486400"/>
          </a:xfrm>
        </p:spPr>
      </p:pic>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26</a:t>
            </a:fld>
            <a:endParaRPr lang="en-US" dirty="0"/>
          </a:p>
        </p:txBody>
      </p:sp>
      <p:sp>
        <p:nvSpPr>
          <p:cNvPr id="5" name="Rectangle 1">
            <a:hlinkClick r:id="rId4"/>
          </p:cNvPr>
          <p:cNvSpPr>
            <a:spLocks noGrp="1" noChangeArrowheads="1"/>
          </p:cNvSpPr>
          <p:nvPr>
            <p:ph type="body" sz="half" idx="2"/>
          </p:nvPr>
        </p:nvSpPr>
        <p:spPr bwMode="auto">
          <a:xfrm>
            <a:off x="608013" y="5544978"/>
            <a:ext cx="61446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How to Choose A </a:t>
            </a:r>
            <a:r>
              <a:rPr kumimoji="0" lang="en-US" altLang="en-US" sz="800" b="1" i="1" u="none" strike="noStrike" cap="none" normalizeH="0" baseline="0" dirty="0">
                <a:ln>
                  <a:noFill/>
                </a:ln>
                <a:solidFill>
                  <a:srgbClr val="DD4B39"/>
                </a:solidFill>
                <a:effectLst/>
                <a:latin typeface="Arial" panose="020B0604020202020204" pitchFamily="34" charset="0"/>
              </a:rPr>
              <a:t>Real Estate Brokerage</a:t>
            </a:r>
            <a:r>
              <a:rPr kumimoji="0" lang="en-US" altLang="en-US" sz="800" b="0" i="0" u="none" strike="noStrike" cap="none" normalizeH="0" baseline="0" dirty="0">
                <a:ln>
                  <a:noFill/>
                </a:ln>
                <a:solidFill>
                  <a:schemeClr val="tx1"/>
                </a:solidFill>
                <a:effectLst/>
                <a:latin typeface="Arial" panose="020B0604020202020204" pitchFamily="34" charset="0"/>
              </a:rPr>
              <a:t> (</a:t>
            </a:r>
            <a:r>
              <a:rPr kumimoji="0" lang="en-US" altLang="en-US" sz="800" b="1" i="1" u="none" strike="noStrike" cap="none" normalizeH="0" baseline="0" dirty="0">
                <a:ln>
                  <a:noFill/>
                </a:ln>
                <a:solidFill>
                  <a:srgbClr val="DD4B39"/>
                </a:solidFill>
                <a:effectLst/>
                <a:latin typeface="Arial" panose="020B0604020202020204" pitchFamily="34" charset="0"/>
              </a:rPr>
              <a:t>4 Pillars</a:t>
            </a:r>
            <a:r>
              <a:rPr kumimoji="0" lang="en-US" altLang="en-US" sz="800" b="0" i="0" u="none" strike="noStrike" cap="none" normalizeH="0" baseline="0" dirty="0">
                <a:ln>
                  <a:noFill/>
                </a:ln>
                <a:solidFill>
                  <a:schemeClr val="tx1"/>
                </a:solidFill>
                <a:effectLst/>
                <a:latin typeface="Arial" panose="020B0604020202020204" pitchFamily="34" charset="0"/>
              </a:rPr>
              <a:t>) ... /</a:t>
            </a:r>
            <a:r>
              <a:rPr kumimoji="0" lang="en-US" altLang="en-US" sz="800" b="1" i="1" u="none" strike="noStrike" cap="none" normalizeH="0" baseline="0" dirty="0">
                <a:ln>
                  <a:noFill/>
                </a:ln>
                <a:solidFill>
                  <a:srgbClr val="DD4B39"/>
                </a:solidFill>
                <a:effectLst/>
                <a:latin typeface="Arial" panose="020B0604020202020204" pitchFamily="34" charset="0"/>
              </a:rPr>
              <a:t>Twenty</a:t>
            </a:r>
            <a:r>
              <a:rPr kumimoji="0" lang="en-US" altLang="en-US" sz="800" b="0" i="0" u="none" strike="noStrike" cap="none" normalizeH="0" baseline="0" dirty="0">
                <a:ln>
                  <a:noFill/>
                </a:ln>
                <a:solidFill>
                  <a:schemeClr val="tx1"/>
                </a:solidFill>
                <a:effectLst/>
                <a:latin typeface="Arial" panose="020B0604020202020204" pitchFamily="34" charset="0"/>
              </a:rPr>
              <a:t>-</a:t>
            </a:r>
            <a:r>
              <a:rPr kumimoji="0" lang="en-US" altLang="en-US" sz="800" b="1" i="1" u="none" strike="noStrike" cap="none" normalizeH="0" baseline="0" dirty="0">
                <a:ln>
                  <a:noFill/>
                </a:ln>
                <a:solidFill>
                  <a:srgbClr val="DD4B39"/>
                </a:solidFill>
                <a:effectLst/>
                <a:latin typeface="Arial" panose="020B0604020202020204" pitchFamily="34" charset="0"/>
              </a:rPr>
              <a:t>New</a:t>
            </a:r>
            <a:r>
              <a:rPr kumimoji="0" lang="en-US" altLang="en-US" sz="800" b="0" i="0" u="none" strike="noStrike" cap="none" normalizeH="0" baseline="0" dirty="0">
                <a:ln>
                  <a:noFill/>
                </a:ln>
                <a:solidFill>
                  <a:schemeClr val="tx1"/>
                </a:solidFill>
                <a:effectLst/>
                <a:latin typeface="Arial" panose="020B0604020202020204" pitchFamily="34" charset="0"/>
              </a:rPr>
              <a:t>-</a:t>
            </a:r>
            <a:r>
              <a:rPr kumimoji="0" lang="en-US" altLang="en-US" sz="800" b="1" i="1" u="none" strike="noStrike" cap="none" normalizeH="0" baseline="0" dirty="0">
                <a:ln>
                  <a:noFill/>
                </a:ln>
                <a:solidFill>
                  <a:srgbClr val="DD4B39"/>
                </a:solidFill>
                <a:effectLst/>
                <a:latin typeface="Arial" panose="020B0604020202020204" pitchFamily="34" charset="0"/>
              </a:rPr>
              <a:t>Clients</a:t>
            </a:r>
            <a:r>
              <a:rPr kumimoji="0" lang="en-US" altLang="en-US" sz="800" b="0" i="0" u="none" strike="noStrike" cap="none" normalizeH="0" baseline="0" dirty="0">
                <a:ln>
                  <a:noFill/>
                </a:ln>
                <a:solidFill>
                  <a:schemeClr val="tx1"/>
                </a:solidFill>
                <a:effectLst/>
                <a:latin typeface="Arial" panose="020B0604020202020204" pitchFamily="34" charset="0"/>
              </a:rPr>
              <a:t>/397215317021805?focus_composer=</a:t>
            </a:r>
            <a:r>
              <a:rPr kumimoji="0" lang="en-US" altLang="en-US" sz="800" b="0" i="0" u="none" strike="noStrike" cap="none" normalizeH="0" baseline="0" dirty="0" err="1">
                <a:ln>
                  <a:noFill/>
                </a:ln>
                <a:solidFill>
                  <a:schemeClr val="tx1"/>
                </a:solidFill>
                <a:effectLst/>
                <a:latin typeface="Arial" panose="020B0604020202020204" pitchFamily="34" charset="0"/>
              </a:rPr>
              <a:t>true&amp;ref</a:t>
            </a:r>
            <a:r>
              <a:rPr kumimoji="0" lang="en-US" altLang="en-US" sz="800" b="0" i="0" u="none" strike="noStrike" cap="none" normalizeH="0" baseline="0" dirty="0">
                <a:ln>
                  <a:noFill/>
                </a:ln>
                <a:solidFill>
                  <a:schemeClr val="tx1"/>
                </a:solidFill>
                <a:effectLst/>
                <a:latin typeface="Arial" panose="020B0604020202020204" pitchFamily="34" charset="0"/>
              </a:rPr>
              <a:t>=hl 4 </a:t>
            </a:r>
          </a:p>
        </p:txBody>
      </p:sp>
    </p:spTree>
    <p:extLst>
      <p:ext uri="{BB962C8B-B14F-4D97-AF65-F5344CB8AC3E}">
        <p14:creationId xmlns:p14="http://schemas.microsoft.com/office/powerpoint/2010/main" val="391459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chemeClr val="accent3"/>
                </a:solidFill>
              </a:rPr>
              <a:t>Developing Interview Questions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5219" y="685800"/>
            <a:ext cx="6730998" cy="4724399"/>
          </a:xfrm>
        </p:spPr>
      </p:pic>
      <p:sp>
        <p:nvSpPr>
          <p:cNvPr id="4" name="Text Placeholder 3"/>
          <p:cNvSpPr>
            <a:spLocks noGrp="1"/>
          </p:cNvSpPr>
          <p:nvPr>
            <p:ph type="body" sz="half" idx="2"/>
          </p:nvPr>
        </p:nvSpPr>
        <p:spPr/>
        <p:txBody>
          <a:bodyPr>
            <a:normAutofit fontScale="92500" lnSpcReduction="20000"/>
          </a:bodyPr>
          <a:lstStyle/>
          <a:p>
            <a:r>
              <a:rPr lang="en-US" dirty="0"/>
              <a:t>“Being ready isn’t enough; you have to be prepared for a promotion or any other significant change.”  (Pat Riley)</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27</a:t>
            </a:fld>
            <a:endParaRPr lang="en-US" dirty="0"/>
          </a:p>
        </p:txBody>
      </p:sp>
    </p:spTree>
    <p:extLst>
      <p:ext uri="{BB962C8B-B14F-4D97-AF65-F5344CB8AC3E}">
        <p14:creationId xmlns:p14="http://schemas.microsoft.com/office/powerpoint/2010/main" val="409057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What does working as an independent contractor mean to you?</a:t>
            </a:r>
          </a:p>
          <a:p>
            <a:pPr marL="0" indent="0">
              <a:buNone/>
            </a:pPr>
            <a:endParaRPr lang="en-US"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28</a:t>
            </a:fld>
            <a:endParaRPr lang="en-US" dirty="0"/>
          </a:p>
        </p:txBody>
      </p:sp>
    </p:spTree>
    <p:extLst>
      <p:ext uri="{BB962C8B-B14F-4D97-AF65-F5344CB8AC3E}">
        <p14:creationId xmlns:p14="http://schemas.microsoft.com/office/powerpoint/2010/main" val="288393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What does working as an independent contractor mean to you?</a:t>
            </a:r>
          </a:p>
          <a:p>
            <a:r>
              <a:rPr lang="en-US" dirty="0"/>
              <a:t>Do you have a business plan in place?</a:t>
            </a:r>
          </a:p>
          <a:p>
            <a:pPr marL="0" indent="0">
              <a:buNone/>
            </a:pPr>
            <a:endParaRPr lang="en-US"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29</a:t>
            </a:fld>
            <a:endParaRPr lang="en-US" dirty="0"/>
          </a:p>
        </p:txBody>
      </p:sp>
    </p:spTree>
    <p:extLst>
      <p:ext uri="{BB962C8B-B14F-4D97-AF65-F5344CB8AC3E}">
        <p14:creationId xmlns:p14="http://schemas.microsoft.com/office/powerpoint/2010/main" val="308454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sz="2000" dirty="0"/>
              <a:t>Mari Jo Mentzer graduated  with a Bachelor of Science in Adult Education, from Bellevue University in 2014, and has been a licensed Real Estate Professional since 1999.  She has been licensed in both Iowa and Nebraska, as well as an approved Instructor of Pre-Licensing courses for  NREC.  Earlier in her career she participated on several committees for both local and state organizations.</a:t>
            </a:r>
            <a:br>
              <a:rPr lang="en-US" sz="2000" dirty="0"/>
            </a:br>
            <a:br>
              <a:rPr lang="en-US" sz="2000" dirty="0"/>
            </a:br>
            <a:r>
              <a:rPr lang="en-US" sz="2000" dirty="0"/>
              <a:t>Away from real estate Mari Jo enjoys traveling, family and cooking for her three grown children, Kayla, Arthur and Caitlyn.  In addition, she enjoys being a Grandma!</a:t>
            </a:r>
            <a:br>
              <a:rPr lang="en-US" sz="2000" dirty="0"/>
            </a:br>
            <a:endParaRPr lang="en-US" sz="2000"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5170047" y="4038600"/>
            <a:ext cx="1086729" cy="1371600"/>
          </a:xfrm>
          <a:effectLst>
            <a:softEdge rad="38100"/>
          </a:effectLst>
        </p:spPr>
      </p:pic>
      <p:sp>
        <p:nvSpPr>
          <p:cNvPr id="4" name="Text Placeholder 3"/>
          <p:cNvSpPr>
            <a:spLocks noGrp="1"/>
          </p:cNvSpPr>
          <p:nvPr>
            <p:ph type="body" sz="half" idx="2"/>
          </p:nvPr>
        </p:nvSpPr>
        <p:spPr/>
        <p:txBody>
          <a:bodyPr>
            <a:normAutofit/>
          </a:bodyPr>
          <a:lstStyle/>
          <a:p>
            <a:r>
              <a:rPr lang="en-US" sz="4000" dirty="0"/>
              <a:t>About the Author</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3</a:t>
            </a:fld>
            <a:endParaRPr lang="en-US" dirty="0"/>
          </a:p>
        </p:txBody>
      </p:sp>
    </p:spTree>
    <p:extLst>
      <p:ext uri="{BB962C8B-B14F-4D97-AF65-F5344CB8AC3E}">
        <p14:creationId xmlns:p14="http://schemas.microsoft.com/office/powerpoint/2010/main" val="291771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What does working as an independent contractor mean to you?</a:t>
            </a:r>
          </a:p>
          <a:p>
            <a:r>
              <a:rPr lang="en-US" dirty="0"/>
              <a:t>Do you have a business plan in place?</a:t>
            </a:r>
          </a:p>
          <a:p>
            <a:r>
              <a:rPr lang="en-US" dirty="0"/>
              <a:t>Have you been in business before?  </a:t>
            </a:r>
          </a:p>
          <a:p>
            <a:pPr marL="0" indent="0">
              <a:buNone/>
            </a:pPr>
            <a:endParaRPr lang="en-US"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30</a:t>
            </a:fld>
            <a:endParaRPr lang="en-US" dirty="0"/>
          </a:p>
        </p:txBody>
      </p:sp>
    </p:spTree>
    <p:extLst>
      <p:ext uri="{BB962C8B-B14F-4D97-AF65-F5344CB8AC3E}">
        <p14:creationId xmlns:p14="http://schemas.microsoft.com/office/powerpoint/2010/main" val="409521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What does working as an independent contractor mean to you?</a:t>
            </a:r>
          </a:p>
          <a:p>
            <a:r>
              <a:rPr lang="en-US" dirty="0"/>
              <a:t>Do you have a business plan in place?</a:t>
            </a:r>
          </a:p>
          <a:p>
            <a:r>
              <a:rPr lang="en-US" dirty="0"/>
              <a:t>Have you been in business before?  </a:t>
            </a:r>
          </a:p>
          <a:p>
            <a:r>
              <a:rPr lang="en-US" dirty="0"/>
              <a:t>What worked? </a:t>
            </a:r>
          </a:p>
          <a:p>
            <a:pPr marL="0" indent="0">
              <a:buNone/>
            </a:pPr>
            <a:endParaRPr lang="en-US"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31</a:t>
            </a:fld>
            <a:endParaRPr lang="en-US" dirty="0"/>
          </a:p>
        </p:txBody>
      </p:sp>
    </p:spTree>
    <p:extLst>
      <p:ext uri="{BB962C8B-B14F-4D97-AF65-F5344CB8AC3E}">
        <p14:creationId xmlns:p14="http://schemas.microsoft.com/office/powerpoint/2010/main" val="392783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What does working as an independent contractor mean to you?</a:t>
            </a:r>
          </a:p>
          <a:p>
            <a:r>
              <a:rPr lang="en-US" dirty="0"/>
              <a:t>Do you have a business plan in place?</a:t>
            </a:r>
          </a:p>
          <a:p>
            <a:r>
              <a:rPr lang="en-US" dirty="0"/>
              <a:t>Have you been in business before?  </a:t>
            </a:r>
          </a:p>
          <a:p>
            <a:r>
              <a:rPr lang="en-US" dirty="0"/>
              <a:t>What worked? </a:t>
            </a:r>
          </a:p>
          <a:p>
            <a:r>
              <a:rPr lang="en-US" dirty="0"/>
              <a:t>What didn’t? </a:t>
            </a:r>
          </a:p>
          <a:p>
            <a:pPr marL="0" indent="0">
              <a:buNone/>
            </a:pPr>
            <a:endParaRPr lang="en-US"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32</a:t>
            </a:fld>
            <a:endParaRPr lang="en-US" dirty="0"/>
          </a:p>
        </p:txBody>
      </p:sp>
    </p:spTree>
    <p:extLst>
      <p:ext uri="{BB962C8B-B14F-4D97-AF65-F5344CB8AC3E}">
        <p14:creationId xmlns:p14="http://schemas.microsoft.com/office/powerpoint/2010/main" val="416751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What does working as an independent contractor mean to you?</a:t>
            </a:r>
          </a:p>
          <a:p>
            <a:r>
              <a:rPr lang="en-US" dirty="0"/>
              <a:t>Do you have a business plan in place?</a:t>
            </a:r>
          </a:p>
          <a:p>
            <a:r>
              <a:rPr lang="en-US" dirty="0"/>
              <a:t>Have you been in business before?  </a:t>
            </a:r>
          </a:p>
          <a:p>
            <a:r>
              <a:rPr lang="en-US" dirty="0"/>
              <a:t>What worked? </a:t>
            </a:r>
          </a:p>
          <a:p>
            <a:r>
              <a:rPr lang="en-US" dirty="0"/>
              <a:t>What didn’t? </a:t>
            </a:r>
          </a:p>
          <a:p>
            <a:r>
              <a:rPr lang="en-US" dirty="0"/>
              <a:t>What would you do differently?</a:t>
            </a:r>
          </a:p>
          <a:p>
            <a:pPr marL="0" indent="0">
              <a:buNone/>
            </a:pPr>
            <a:endParaRPr lang="en-US"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33</a:t>
            </a:fld>
            <a:endParaRPr lang="en-US" dirty="0"/>
          </a:p>
        </p:txBody>
      </p:sp>
    </p:spTree>
    <p:extLst>
      <p:ext uri="{BB962C8B-B14F-4D97-AF65-F5344CB8AC3E}">
        <p14:creationId xmlns:p14="http://schemas.microsoft.com/office/powerpoint/2010/main" val="61005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What does working as an independent contractor mean to you?</a:t>
            </a:r>
          </a:p>
          <a:p>
            <a:r>
              <a:rPr lang="en-US" dirty="0"/>
              <a:t>Do you have a business plan in place?</a:t>
            </a:r>
          </a:p>
          <a:p>
            <a:r>
              <a:rPr lang="en-US" dirty="0"/>
              <a:t>Have you been in business before?  </a:t>
            </a:r>
          </a:p>
          <a:p>
            <a:r>
              <a:rPr lang="en-US" dirty="0"/>
              <a:t>What worked? </a:t>
            </a:r>
          </a:p>
          <a:p>
            <a:r>
              <a:rPr lang="en-US" dirty="0"/>
              <a:t>What didn’t? </a:t>
            </a:r>
          </a:p>
          <a:p>
            <a:r>
              <a:rPr lang="en-US" dirty="0"/>
              <a:t>What would you do differently?</a:t>
            </a:r>
          </a:p>
          <a:p>
            <a:r>
              <a:rPr lang="en-US" dirty="0"/>
              <a:t>What advice would you share with your peers?</a:t>
            </a:r>
          </a:p>
          <a:p>
            <a:endParaRPr lang="en-US"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34</a:t>
            </a:fld>
            <a:endParaRPr lang="en-US" dirty="0"/>
          </a:p>
        </p:txBody>
      </p:sp>
    </p:spTree>
    <p:extLst>
      <p:ext uri="{BB962C8B-B14F-4D97-AF65-F5344CB8AC3E}">
        <p14:creationId xmlns:p14="http://schemas.microsoft.com/office/powerpoint/2010/main" val="331207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 </a:t>
            </a:r>
            <a:r>
              <a:rPr lang="en-US" b="1" dirty="0"/>
              <a:t>FREE</a:t>
            </a:r>
            <a:r>
              <a:rPr lang="en-US" dirty="0"/>
              <a:t> business plan information go to </a:t>
            </a:r>
            <a:r>
              <a:rPr lang="en-US" b="1" dirty="0"/>
              <a:t>www.sba.org.</a:t>
            </a:r>
          </a:p>
        </p:txBody>
      </p:sp>
      <p:sp>
        <p:nvSpPr>
          <p:cNvPr id="4" name="Content Placeholder 3"/>
          <p:cNvSpPr>
            <a:spLocks noGrp="1"/>
          </p:cNvSpPr>
          <p:nvPr>
            <p:ph idx="1"/>
          </p:nvPr>
        </p:nvSpPr>
        <p:spPr/>
        <p:txBody>
          <a:bodyPr/>
          <a:lstStyle/>
          <a:p>
            <a:r>
              <a:rPr lang="en-US" dirty="0"/>
              <a:t>What does working as an independent contractor mean to you?</a:t>
            </a:r>
          </a:p>
          <a:p>
            <a:r>
              <a:rPr lang="en-US" dirty="0"/>
              <a:t>Do you have a business plan in place?</a:t>
            </a:r>
          </a:p>
          <a:p>
            <a:r>
              <a:rPr lang="en-US" dirty="0"/>
              <a:t>Have you been in business before?  </a:t>
            </a:r>
          </a:p>
          <a:p>
            <a:r>
              <a:rPr lang="en-US" dirty="0"/>
              <a:t>What worked? </a:t>
            </a:r>
          </a:p>
          <a:p>
            <a:r>
              <a:rPr lang="en-US" dirty="0"/>
              <a:t>What didn’t? </a:t>
            </a:r>
          </a:p>
          <a:p>
            <a:r>
              <a:rPr lang="en-US" dirty="0"/>
              <a:t>What would you do differently?</a:t>
            </a:r>
          </a:p>
          <a:p>
            <a:r>
              <a:rPr lang="en-US" dirty="0"/>
              <a:t>What advice would you share with your peers?</a:t>
            </a:r>
          </a:p>
          <a:p>
            <a:endParaRPr lang="en-US"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35</a:t>
            </a:fld>
            <a:endParaRPr lang="en-US" dirty="0"/>
          </a:p>
        </p:txBody>
      </p:sp>
    </p:spTree>
    <p:extLst>
      <p:ext uri="{BB962C8B-B14F-4D97-AF65-F5344CB8AC3E}">
        <p14:creationId xmlns:p14="http://schemas.microsoft.com/office/powerpoint/2010/main" val="390045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2:</a:t>
            </a:r>
            <a:br>
              <a:rPr lang="en-US" dirty="0"/>
            </a:br>
            <a:br>
              <a:rPr lang="en-US" dirty="0"/>
            </a:br>
            <a:r>
              <a:rPr lang="en-US" b="1" dirty="0"/>
              <a:t>NEBRASKA FAIR HOUSING ACT </a:t>
            </a:r>
            <a:r>
              <a:rPr lang="en-US" dirty="0"/>
              <a:t>Part 1</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4812" y="685800"/>
            <a:ext cx="8402598" cy="3657600"/>
          </a:xfr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36</a:t>
            </a:fld>
            <a:endParaRPr lang="en-US" dirty="0"/>
          </a:p>
        </p:txBody>
      </p:sp>
    </p:spTree>
    <p:extLst>
      <p:ext uri="{BB962C8B-B14F-4D97-AF65-F5344CB8AC3E}">
        <p14:creationId xmlns:p14="http://schemas.microsoft.com/office/powerpoint/2010/main" val="405753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graphicFrame>
        <p:nvGraphicFramePr>
          <p:cNvPr id="4" name="Content Placeholder 3" descr="Vertical Bullet List" title="SmartArt"/>
          <p:cNvGraphicFramePr>
            <a:graphicFrameLocks noGrp="1"/>
          </p:cNvGraphicFramePr>
          <p:nvPr>
            <p:ph sz="half" idx="1"/>
            <p:extLst>
              <p:ext uri="{D42A27DB-BD31-4B8C-83A1-F6EECF244321}">
                <p14:modId xmlns:p14="http://schemas.microsoft.com/office/powerpoint/2010/main" val="1599292935"/>
              </p:ext>
            </p:extLst>
          </p:nvPr>
        </p:nvGraphicFramePr>
        <p:xfrm>
          <a:off x="1293813" y="685800"/>
          <a:ext cx="5029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2"/>
          </p:nvPr>
        </p:nvSpPr>
        <p:spPr/>
        <p:txBody>
          <a:bodyPr/>
          <a:lstStyle/>
          <a:p>
            <a:r>
              <a:rPr lang="en-US" dirty="0"/>
              <a:t>YOU WILL NEED:A copy of NEBRASKA FAIR HOUSING ACT.  If one is not provided by your instructor, please go to the Nebraska Real Estate Commission website, </a:t>
            </a:r>
            <a:r>
              <a:rPr lang="en-US" dirty="0">
                <a:hlinkClick r:id="rId7"/>
              </a:rPr>
              <a:t>www.nrec.ne.gov</a:t>
            </a:r>
            <a:r>
              <a:rPr lang="en-US" dirty="0"/>
              <a:t>.</a:t>
            </a:r>
          </a:p>
          <a:p>
            <a:pPr marL="0" indent="0">
              <a:buNone/>
            </a:pPr>
            <a:endParaRPr lang="en-US" dirty="0"/>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37</a:t>
            </a:fld>
            <a:endParaRPr lang="en-US" dirty="0"/>
          </a:p>
        </p:txBody>
      </p:sp>
    </p:spTree>
    <p:extLst>
      <p:ext uri="{BB962C8B-B14F-4D97-AF65-F5344CB8AC3E}">
        <p14:creationId xmlns:p14="http://schemas.microsoft.com/office/powerpoint/2010/main" val="44771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89812" y="685800"/>
            <a:ext cx="3749040" cy="3749040"/>
          </a:xfrm>
        </p:spPr>
      </p:pic>
      <p:sp>
        <p:nvSpPr>
          <p:cNvPr id="6" name="Content Placeholder 5"/>
          <p:cNvSpPr>
            <a:spLocks noGrp="1"/>
          </p:cNvSpPr>
          <p:nvPr>
            <p:ph sz="half" idx="1"/>
          </p:nvPr>
        </p:nvSpPr>
        <p:spPr/>
        <p:txBody>
          <a:bodyPr/>
          <a:lstStyle/>
          <a:p>
            <a:pPr marL="0" indent="0">
              <a:buNone/>
            </a:pPr>
            <a:r>
              <a:rPr lang="en-US" dirty="0"/>
              <a:t>What would you do if you were at your first listing appointment alone and the home seller off-the-cuff said to you; </a:t>
            </a:r>
            <a:r>
              <a:rPr lang="en-US" b="1" i="1" dirty="0">
                <a:solidFill>
                  <a:schemeClr val="accent1"/>
                </a:solidFill>
              </a:rPr>
              <a:t>“I don't want you to sell my home to a Hispanic family”</a:t>
            </a:r>
            <a:r>
              <a:rPr lang="en-US" dirty="0">
                <a:solidFill>
                  <a:schemeClr val="accent1"/>
                </a:solidFill>
              </a:rPr>
              <a:t>?</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38</a:t>
            </a:fld>
            <a:endParaRPr lang="en-US" dirty="0"/>
          </a:p>
        </p:txBody>
      </p:sp>
    </p:spTree>
    <p:extLst>
      <p:ext uri="{BB962C8B-B14F-4D97-AF65-F5344CB8AC3E}">
        <p14:creationId xmlns:p14="http://schemas.microsoft.com/office/powerpoint/2010/main" val="279351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a:t>“Matter of Place”</a:t>
            </a:r>
            <a:br>
              <a:rPr lang="en-US" dirty="0"/>
            </a:br>
            <a:br>
              <a:rPr lang="en-US" dirty="0"/>
            </a:br>
            <a:r>
              <a:rPr lang="en-US" sz="2800" dirty="0"/>
              <a:t>by The Fair Housing Justice Center</a:t>
            </a:r>
          </a:p>
        </p:txBody>
      </p:sp>
      <p:sp>
        <p:nvSpPr>
          <p:cNvPr id="3" name="Text Placeholder 2"/>
          <p:cNvSpPr>
            <a:spLocks noGrp="1"/>
          </p:cNvSpPr>
          <p:nvPr>
            <p:ph type="body" idx="1"/>
          </p:nvPr>
        </p:nvSpPr>
        <p:spPr/>
        <p:txBody>
          <a:bodyPr/>
          <a:lstStyle/>
          <a:p>
            <a:r>
              <a:rPr lang="en-US" dirty="0">
                <a:hlinkClick r:id="rId2"/>
              </a:rPr>
              <a:t>https://youtu.be/vNmVk0zzrqw?si=iWKRqfICe630gwP7</a:t>
            </a:r>
            <a:r>
              <a:rPr lang="en-US" dirty="0"/>
              <a:t>  </a:t>
            </a:r>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pPr/>
              <a:t>39</a:t>
            </a:fld>
            <a:endParaRPr lang="en-US" dirty="0"/>
          </a:p>
        </p:txBody>
      </p:sp>
    </p:spTree>
    <p:extLst>
      <p:ext uri="{BB962C8B-B14F-4D97-AF65-F5344CB8AC3E}">
        <p14:creationId xmlns:p14="http://schemas.microsoft.com/office/powerpoint/2010/main" val="211357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Module 1:</a:t>
            </a:r>
            <a:br>
              <a:rPr lang="en-US" dirty="0"/>
            </a:br>
            <a:r>
              <a:rPr lang="en-US" b="1" dirty="0"/>
              <a:t>GETTING YOUR NEBRASKA REAL ESTATE LICENSE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8929" y="685800"/>
            <a:ext cx="6672395" cy="3749040"/>
          </a:xfrm>
        </p:spPr>
      </p:pic>
      <p:sp>
        <p:nvSpPr>
          <p:cNvPr id="3" name="Footer Placeholder 2"/>
          <p:cNvSpPr>
            <a:spLocks noGrp="1"/>
          </p:cNvSpPr>
          <p:nvPr>
            <p:ph type="ftr" sz="quarter" idx="11"/>
          </p:nvPr>
        </p:nvSpPr>
        <p:spPr/>
        <p:txBody>
          <a:bodyPr/>
          <a:lstStyle/>
          <a:p>
            <a:r>
              <a:rPr lang="en-US" dirty="0"/>
              <a:t>PPT_NREC2024</a:t>
            </a:r>
          </a:p>
        </p:txBody>
      </p:sp>
      <p:sp>
        <p:nvSpPr>
          <p:cNvPr id="4" name="Slide Number Placeholder 3"/>
          <p:cNvSpPr>
            <a:spLocks noGrp="1"/>
          </p:cNvSpPr>
          <p:nvPr>
            <p:ph type="sldNum" sz="quarter" idx="12"/>
          </p:nvPr>
        </p:nvSpPr>
        <p:spPr/>
        <p:txBody>
          <a:bodyPr/>
          <a:lstStyle/>
          <a:p>
            <a:fld id="{A3F31473-23EB-4724-8B59-FE6D21D89FA4}" type="slidenum">
              <a:rPr lang="en-US" smtClean="0"/>
              <a:t>4</a:t>
            </a:fld>
            <a:endParaRPr lang="en-US" dirty="0"/>
          </a:p>
        </p:txBody>
      </p:sp>
    </p:spTree>
    <p:extLst>
      <p:ext uri="{BB962C8B-B14F-4D97-AF65-F5344CB8AC3E}">
        <p14:creationId xmlns:p14="http://schemas.microsoft.com/office/powerpoint/2010/main" val="400254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89812" y="685800"/>
            <a:ext cx="3749040" cy="3749040"/>
          </a:xfrm>
        </p:spPr>
      </p:pic>
      <p:sp>
        <p:nvSpPr>
          <p:cNvPr id="6" name="Content Placeholder 5"/>
          <p:cNvSpPr>
            <a:spLocks noGrp="1"/>
          </p:cNvSpPr>
          <p:nvPr>
            <p:ph sz="half" idx="1"/>
          </p:nvPr>
        </p:nvSpPr>
        <p:spPr/>
        <p:txBody>
          <a:bodyPr/>
          <a:lstStyle/>
          <a:p>
            <a:pPr marL="0" indent="0">
              <a:buNone/>
            </a:pPr>
            <a:r>
              <a:rPr lang="en-US" dirty="0"/>
              <a:t>What would you do if you were at your first listing appointment alone and the home seller off-the-cuff said to you;</a:t>
            </a:r>
            <a:r>
              <a:rPr lang="en-US" dirty="0">
                <a:solidFill>
                  <a:schemeClr val="accent2"/>
                </a:solidFill>
              </a:rPr>
              <a:t> </a:t>
            </a:r>
            <a:r>
              <a:rPr lang="en-US" b="1" i="1" dirty="0">
                <a:solidFill>
                  <a:schemeClr val="accent2"/>
                </a:solidFill>
              </a:rPr>
              <a:t>“I don't want you to sell my home to an Hispanic family”</a:t>
            </a:r>
            <a:r>
              <a:rPr lang="en-US" dirty="0">
                <a:solidFill>
                  <a:schemeClr val="tx2"/>
                </a:solidFill>
              </a:rPr>
              <a:t>?</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40</a:t>
            </a:fld>
            <a:endParaRPr lang="en-US" dirty="0"/>
          </a:p>
        </p:txBody>
      </p:sp>
    </p:spTree>
    <p:extLst>
      <p:ext uri="{BB962C8B-B14F-4D97-AF65-F5344CB8AC3E}">
        <p14:creationId xmlns:p14="http://schemas.microsoft.com/office/powerpoint/2010/main" val="418667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7613" y="5105400"/>
            <a:ext cx="10971212" cy="1066800"/>
          </a:xfrm>
        </p:spPr>
        <p:txBody>
          <a:bodyPr>
            <a:noAutofit/>
          </a:bodyPr>
          <a:lstStyle/>
          <a:p>
            <a:r>
              <a:rPr lang="en-US" sz="8000" dirty="0"/>
              <a:t>What is discrimination?</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41</a:t>
            </a:fld>
            <a:endParaRPr lang="en-US" dirty="0"/>
          </a:p>
        </p:txBody>
      </p:sp>
    </p:spTree>
    <p:extLst>
      <p:ext uri="{BB962C8B-B14F-4D97-AF65-F5344CB8AC3E}">
        <p14:creationId xmlns:p14="http://schemas.microsoft.com/office/powerpoint/2010/main" val="55602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400" dirty="0">
                <a:hlinkClick r:id="rId2"/>
              </a:rPr>
            </a:br>
            <a:br>
              <a:rPr lang="en-US" sz="2400" dirty="0">
                <a:hlinkClick r:id="rId2"/>
              </a:rPr>
            </a:br>
            <a:br>
              <a:rPr lang="en-US" sz="2400" dirty="0">
                <a:hlinkClick r:id="rId2"/>
              </a:rPr>
            </a:br>
            <a:br>
              <a:rPr lang="en-US" sz="2400" dirty="0">
                <a:hlinkClick r:id="rId2"/>
              </a:rPr>
            </a:br>
            <a:r>
              <a:rPr lang="en-US" sz="2400" dirty="0">
                <a:hlinkClick r:id="rId2"/>
              </a:rPr>
              <a:t>www.google.com</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Definition</a:t>
            </a:r>
            <a:r>
              <a:rPr lang="en-US" dirty="0"/>
              <a:t> </a:t>
            </a:r>
            <a:r>
              <a:rPr lang="en-US" b="1" dirty="0"/>
              <a:t>of Discrimination</a:t>
            </a:r>
            <a:r>
              <a:rPr lang="en-US" dirty="0"/>
              <a:t>; the unjust or prejudicial treatment of different categories of people or things, especially on the grounds of race, age, or sex.</a:t>
            </a:r>
          </a:p>
          <a:p>
            <a:pPr marL="0" indent="0">
              <a:buNone/>
            </a:pPr>
            <a:endParaRPr lang="en-US" dirty="0"/>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42</a:t>
            </a:fld>
            <a:endParaRPr lang="en-US" dirty="0"/>
          </a:p>
        </p:txBody>
      </p:sp>
    </p:spTree>
    <p:extLst>
      <p:ext uri="{BB962C8B-B14F-4D97-AF65-F5344CB8AC3E}">
        <p14:creationId xmlns:p14="http://schemas.microsoft.com/office/powerpoint/2010/main" val="331319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400" dirty="0">
                <a:hlinkClick r:id="rId2"/>
              </a:rPr>
            </a:br>
            <a:br>
              <a:rPr lang="en-US" sz="2400" dirty="0">
                <a:hlinkClick r:id="rId2"/>
              </a:rPr>
            </a:br>
            <a:br>
              <a:rPr lang="en-US" sz="2400" dirty="0">
                <a:hlinkClick r:id="rId2"/>
              </a:rPr>
            </a:br>
            <a:r>
              <a:rPr lang="en-US" sz="6700" dirty="0"/>
              <a:t>What does this list represent?</a:t>
            </a:r>
            <a:endParaRPr lang="en-US" dirty="0"/>
          </a:p>
        </p:txBody>
      </p:sp>
      <p:sp>
        <p:nvSpPr>
          <p:cNvPr id="3" name="Content Placeholder 2"/>
          <p:cNvSpPr>
            <a:spLocks noGrp="1"/>
          </p:cNvSpPr>
          <p:nvPr>
            <p:ph idx="1"/>
          </p:nvPr>
        </p:nvSpPr>
        <p:spPr/>
        <p:txBody>
          <a:bodyPr>
            <a:normAutofit fontScale="77500" lnSpcReduction="20000"/>
          </a:bodyPr>
          <a:lstStyle/>
          <a:p>
            <a:r>
              <a:rPr lang="en-US" dirty="0"/>
              <a:t>Race</a:t>
            </a:r>
          </a:p>
          <a:p>
            <a:r>
              <a:rPr lang="en-US" dirty="0"/>
              <a:t>Age</a:t>
            </a:r>
          </a:p>
          <a:p>
            <a:r>
              <a:rPr lang="en-US" dirty="0"/>
              <a:t>Sex</a:t>
            </a:r>
          </a:p>
          <a:p>
            <a:r>
              <a:rPr lang="en-US" dirty="0"/>
              <a:t>Color</a:t>
            </a:r>
          </a:p>
          <a:p>
            <a:r>
              <a:rPr lang="en-US" dirty="0"/>
              <a:t>Religion</a:t>
            </a:r>
          </a:p>
          <a:p>
            <a:r>
              <a:rPr lang="en-US" dirty="0"/>
              <a:t>National Origin</a:t>
            </a:r>
          </a:p>
          <a:p>
            <a:r>
              <a:rPr lang="en-US" dirty="0"/>
              <a:t>Physical or Mental Handicaps</a:t>
            </a:r>
          </a:p>
          <a:p>
            <a:r>
              <a:rPr lang="en-US" dirty="0"/>
              <a:t>Families with Children</a:t>
            </a:r>
          </a:p>
          <a:p>
            <a:r>
              <a:rPr lang="en-US" dirty="0"/>
              <a:t>Marital Status</a:t>
            </a:r>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43</a:t>
            </a:fld>
            <a:endParaRPr lang="en-US" dirty="0"/>
          </a:p>
        </p:txBody>
      </p:sp>
    </p:spTree>
    <p:extLst>
      <p:ext uri="{BB962C8B-B14F-4D97-AF65-F5344CB8AC3E}">
        <p14:creationId xmlns:p14="http://schemas.microsoft.com/office/powerpoint/2010/main" val="74167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7613" y="5105400"/>
            <a:ext cx="10971212" cy="1066800"/>
          </a:xfrm>
        </p:spPr>
        <p:txBody>
          <a:bodyPr>
            <a:noAutofit/>
          </a:bodyPr>
          <a:lstStyle/>
          <a:p>
            <a:r>
              <a:rPr lang="en-US" sz="8000" dirty="0"/>
              <a:t>What is </a:t>
            </a:r>
            <a:r>
              <a:rPr lang="en-US" sz="8000" dirty="0">
                <a:solidFill>
                  <a:srgbClr val="FF0000"/>
                </a:solidFill>
              </a:rPr>
              <a:t>Redlining</a:t>
            </a:r>
            <a:r>
              <a:rPr lang="en-US" sz="8000" dirty="0"/>
              <a:t>?</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44</a:t>
            </a:fld>
            <a:endParaRPr lang="en-US" dirty="0"/>
          </a:p>
        </p:txBody>
      </p:sp>
    </p:spTree>
    <p:extLst>
      <p:ext uri="{BB962C8B-B14F-4D97-AF65-F5344CB8AC3E}">
        <p14:creationId xmlns:p14="http://schemas.microsoft.com/office/powerpoint/2010/main" val="141792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In the United States, </a:t>
            </a:r>
            <a:r>
              <a:rPr lang="en-US" sz="3200" dirty="0">
                <a:solidFill>
                  <a:srgbClr val="FF0000"/>
                </a:solidFill>
              </a:rPr>
              <a:t>redlining</a:t>
            </a:r>
            <a:r>
              <a:rPr lang="en-US" sz="3200" dirty="0"/>
              <a:t> is the practice of denying services, either directly or through selectively raising prices, to residents of certain areas based on the racial or ethnic makeups of those areas.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5213" y="890282"/>
            <a:ext cx="6704012" cy="5077435"/>
          </a:xfrm>
        </p:spPr>
      </p:pic>
      <p:sp>
        <p:nvSpPr>
          <p:cNvPr id="4" name="Text Placeholder 3"/>
          <p:cNvSpPr>
            <a:spLocks noGrp="1"/>
          </p:cNvSpPr>
          <p:nvPr>
            <p:ph type="body" sz="half" idx="2"/>
          </p:nvPr>
        </p:nvSpPr>
        <p:spPr/>
        <p:txBody>
          <a:bodyPr/>
          <a:lstStyle/>
          <a:p>
            <a:endParaRPr lang="en-US" dirty="0">
              <a:hlinkClick r:id="rId3"/>
            </a:endParaRPr>
          </a:p>
          <a:p>
            <a:r>
              <a:rPr lang="en-US" dirty="0">
                <a:hlinkClick r:id="rId3"/>
              </a:rPr>
              <a:t>www.wikopedia.com</a:t>
            </a:r>
            <a:endParaRPr lang="en-US" dirty="0"/>
          </a:p>
          <a:p>
            <a:endParaRPr lang="en-US" dirty="0"/>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45</a:t>
            </a:fld>
            <a:endParaRPr lang="en-US" dirty="0"/>
          </a:p>
        </p:txBody>
      </p:sp>
    </p:spTree>
    <p:extLst>
      <p:ext uri="{BB962C8B-B14F-4D97-AF65-F5344CB8AC3E}">
        <p14:creationId xmlns:p14="http://schemas.microsoft.com/office/powerpoint/2010/main" val="53116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7613" y="5105400"/>
            <a:ext cx="10971212" cy="1066800"/>
          </a:xfrm>
        </p:spPr>
        <p:txBody>
          <a:bodyPr>
            <a:noAutofit/>
          </a:bodyPr>
          <a:lstStyle/>
          <a:p>
            <a:r>
              <a:rPr lang="en-US" sz="8000" dirty="0"/>
              <a:t>What is </a:t>
            </a:r>
            <a:r>
              <a:rPr lang="en-US" sz="8000" dirty="0">
                <a:solidFill>
                  <a:schemeClr val="accent3"/>
                </a:solidFill>
              </a:rPr>
              <a:t>BLOCKBUSTING</a:t>
            </a:r>
            <a:r>
              <a:rPr lang="en-US" sz="8000" dirty="0"/>
              <a:t>?</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46</a:t>
            </a:fld>
            <a:endParaRPr lang="en-US" dirty="0"/>
          </a:p>
        </p:txBody>
      </p:sp>
    </p:spTree>
    <p:extLst>
      <p:ext uri="{BB962C8B-B14F-4D97-AF65-F5344CB8AC3E}">
        <p14:creationId xmlns:p14="http://schemas.microsoft.com/office/powerpoint/2010/main" val="301644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solidFill>
                  <a:schemeClr val="accent3"/>
                </a:solidFill>
              </a:rPr>
              <a:t>Blockbusting</a:t>
            </a:r>
            <a:r>
              <a:rPr lang="en-US" sz="2400" dirty="0"/>
              <a:t> was a business practice of U.S. real estate agents and building developers to convince white property owners to sell their house at low prices out of fear that persons of color will soon move into the neighborhood. The agents then sold the houses at much higher prices to black families desperate to escape the overcrowded ghettos.</a:t>
            </a:r>
            <a:br>
              <a:rPr lang="en-US" sz="2400" dirty="0"/>
            </a:br>
            <a:br>
              <a:rPr lang="en-US" sz="2400" dirty="0"/>
            </a:br>
            <a:br>
              <a:rPr lang="en-US" sz="2400" dirty="0"/>
            </a:br>
            <a:endParaRPr lang="en-US" sz="2400"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46812" y="685800"/>
            <a:ext cx="5208812" cy="5303520"/>
          </a:xfrm>
        </p:spPr>
      </p:pic>
      <p:sp>
        <p:nvSpPr>
          <p:cNvPr id="7" name="Text Placeholder 6"/>
          <p:cNvSpPr>
            <a:spLocks noGrp="1"/>
          </p:cNvSpPr>
          <p:nvPr>
            <p:ph type="body" sz="half" idx="2"/>
          </p:nvPr>
        </p:nvSpPr>
        <p:spPr/>
        <p:txBody>
          <a:bodyPr/>
          <a:lstStyle/>
          <a:p>
            <a:r>
              <a:rPr lang="en-US" dirty="0">
                <a:hlinkClick r:id="rId3"/>
              </a:rPr>
              <a:t>www.wikapedia.com</a:t>
            </a:r>
            <a:endParaRPr lang="en-US" dirty="0"/>
          </a:p>
          <a:p>
            <a:endParaRPr lang="en-US"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47</a:t>
            </a:fld>
            <a:endParaRPr lang="en-US" dirty="0"/>
          </a:p>
        </p:txBody>
      </p:sp>
    </p:spTree>
    <p:extLst>
      <p:ext uri="{BB962C8B-B14F-4D97-AF65-F5344CB8AC3E}">
        <p14:creationId xmlns:p14="http://schemas.microsoft.com/office/powerpoint/2010/main" val="402255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7613" y="5105400"/>
            <a:ext cx="10971212" cy="1066800"/>
          </a:xfrm>
        </p:spPr>
        <p:txBody>
          <a:bodyPr>
            <a:noAutofit/>
          </a:bodyPr>
          <a:lstStyle/>
          <a:p>
            <a:r>
              <a:rPr lang="en-US" sz="8000" dirty="0"/>
              <a:t>Who is </a:t>
            </a:r>
            <a:r>
              <a:rPr lang="en-US" sz="8000" dirty="0">
                <a:solidFill>
                  <a:schemeClr val="accent4"/>
                </a:solidFill>
              </a:rPr>
              <a:t>HUD</a:t>
            </a:r>
            <a:r>
              <a:rPr lang="en-US" sz="8000" dirty="0"/>
              <a:t>?</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48</a:t>
            </a:fld>
            <a:endParaRPr lang="en-US" dirty="0"/>
          </a:p>
        </p:txBody>
      </p:sp>
    </p:spTree>
    <p:extLst>
      <p:ext uri="{BB962C8B-B14F-4D97-AF65-F5344CB8AC3E}">
        <p14:creationId xmlns:p14="http://schemas.microsoft.com/office/powerpoint/2010/main" val="227954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solidFill>
                  <a:schemeClr val="accent2"/>
                </a:solidFill>
              </a:rPr>
              <a:t>HUD: </a:t>
            </a:r>
            <a:r>
              <a:rPr lang="en-US" sz="2400" dirty="0"/>
              <a:t>The United States Department of Housing and Urban Development is a Cabinet department in the Executive branch of the United States federal government. Although its beginnings were in the House and Home Financing Agency, it was founded as a Cabinet department in 1965, as part of the "Great Society" program of President Lyndon Johnson, to develop and execute policies on housing and metropolises.</a:t>
            </a: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46812" y="733154"/>
            <a:ext cx="5208812" cy="5208812"/>
          </a:xfrm>
        </p:spPr>
      </p:pic>
      <p:sp>
        <p:nvSpPr>
          <p:cNvPr id="7" name="Text Placeholder 6"/>
          <p:cNvSpPr>
            <a:spLocks noGrp="1"/>
          </p:cNvSpPr>
          <p:nvPr>
            <p:ph type="body" sz="half" idx="2"/>
          </p:nvPr>
        </p:nvSpPr>
        <p:spPr/>
        <p:txBody>
          <a:bodyPr/>
          <a:lstStyle/>
          <a:p>
            <a:r>
              <a:rPr lang="en-US" dirty="0">
                <a:hlinkClick r:id="rId3"/>
              </a:rPr>
              <a:t>www.wikipedia.com</a:t>
            </a:r>
            <a:endParaRPr lang="en-US" dirty="0"/>
          </a:p>
          <a:p>
            <a:endParaRPr lang="en-US"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49</a:t>
            </a:fld>
            <a:endParaRPr lang="en-US" dirty="0"/>
          </a:p>
        </p:txBody>
      </p:sp>
    </p:spTree>
    <p:extLst>
      <p:ext uri="{BB962C8B-B14F-4D97-AF65-F5344CB8AC3E}">
        <p14:creationId xmlns:p14="http://schemas.microsoft.com/office/powerpoint/2010/main" val="222036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graphicFrame>
        <p:nvGraphicFramePr>
          <p:cNvPr id="4" name="Content Placeholder 3" descr="Vertical Bullet List" title="SmartArt"/>
          <p:cNvGraphicFramePr>
            <a:graphicFrameLocks noGrp="1"/>
          </p:cNvGraphicFramePr>
          <p:nvPr>
            <p:ph sz="half" idx="1"/>
            <p:extLst>
              <p:ext uri="{D42A27DB-BD31-4B8C-83A1-F6EECF244321}">
                <p14:modId xmlns:p14="http://schemas.microsoft.com/office/powerpoint/2010/main" val="1329139614"/>
              </p:ext>
            </p:extLst>
          </p:nvPr>
        </p:nvGraphicFramePr>
        <p:xfrm>
          <a:off x="1293813" y="685800"/>
          <a:ext cx="5029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2"/>
          </p:nvPr>
        </p:nvSpPr>
        <p:spPr/>
        <p:txBody>
          <a:bodyPr/>
          <a:lstStyle/>
          <a:p>
            <a:r>
              <a:rPr lang="en-US" dirty="0"/>
              <a:t>YOU WILL NEED:  A Nebraska License Law Packet for this 30- hour pre-license course.  If one is not provided by your instructor, please go to the Nebraska Real Estate Commission website, </a:t>
            </a:r>
            <a:r>
              <a:rPr lang="en-US" dirty="0">
                <a:hlinkClick r:id="rId7"/>
              </a:rPr>
              <a:t>www.nrec.ne.gov</a:t>
            </a:r>
            <a:r>
              <a:rPr lang="en-US" dirty="0"/>
              <a:t>.</a:t>
            </a:r>
          </a:p>
          <a:p>
            <a:pPr marL="0" indent="0">
              <a:buNone/>
            </a:pPr>
            <a:endParaRPr lang="en-US" dirty="0"/>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5</a:t>
            </a:fld>
            <a:endParaRPr lang="en-US" dirty="0"/>
          </a:p>
        </p:txBody>
      </p:sp>
    </p:spTree>
    <p:extLst>
      <p:ext uri="{BB962C8B-B14F-4D97-AF65-F5344CB8AC3E}">
        <p14:creationId xmlns:p14="http://schemas.microsoft.com/office/powerpoint/2010/main" val="348886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8012" y="1371600"/>
            <a:ext cx="10971212" cy="1066800"/>
          </a:xfrm>
        </p:spPr>
        <p:txBody>
          <a:bodyPr>
            <a:noAutofit/>
          </a:bodyPr>
          <a:lstStyle/>
          <a:p>
            <a:r>
              <a:rPr lang="en-US" sz="8000" dirty="0"/>
              <a:t>What is the</a:t>
            </a:r>
            <a:br>
              <a:rPr lang="en-US" sz="8000" dirty="0"/>
            </a:br>
            <a:r>
              <a:rPr lang="en-US" sz="8000" dirty="0"/>
              <a:t>FAIR HOUSING ACT?</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50</a:t>
            </a:fld>
            <a:endParaRPr lang="en-US" dirty="0"/>
          </a:p>
        </p:txBody>
      </p:sp>
      <p:sp>
        <p:nvSpPr>
          <p:cNvPr id="5" name="Content Placeholder 5"/>
          <p:cNvSpPr txBox="1">
            <a:spLocks/>
          </p:cNvSpPr>
          <p:nvPr/>
        </p:nvSpPr>
        <p:spPr>
          <a:xfrm>
            <a:off x="608012" y="4648200"/>
            <a:ext cx="11125200" cy="1524000"/>
          </a:xfrm>
          <a:prstGeom prst="rect">
            <a:avLst/>
          </a:prstGeom>
        </p:spPr>
        <p:txBody>
          <a:bodyPr/>
          <a:lst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a:lstStyle>
          <a:p>
            <a:r>
              <a:rPr lang="en-US" dirty="0"/>
              <a:t>YOU WILL NEED:A copy of FEDERAL FAIR HOUSING ACT.  You will find one in the application packet provided by the Commission. If one is not provided by your instructor, please go to the Nebraska Real Estate Commission website, </a:t>
            </a:r>
            <a:r>
              <a:rPr lang="en-US" dirty="0">
                <a:hlinkClick r:id="rId2"/>
              </a:rPr>
              <a:t>www.nrec.ne.gov</a:t>
            </a:r>
            <a:r>
              <a:rPr lang="en-US" dirty="0"/>
              <a:t>.</a:t>
            </a:r>
          </a:p>
          <a:p>
            <a:pPr marL="0" indent="0">
              <a:buFont typeface="Arial" pitchFamily="34" charset="0"/>
              <a:buNone/>
            </a:pPr>
            <a:endParaRPr lang="en-US" dirty="0"/>
          </a:p>
        </p:txBody>
      </p:sp>
    </p:spTree>
    <p:extLst>
      <p:ext uri="{BB962C8B-B14F-4D97-AF65-F5344CB8AC3E}">
        <p14:creationId xmlns:p14="http://schemas.microsoft.com/office/powerpoint/2010/main" val="50449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2400" dirty="0">
                <a:hlinkClick r:id="rId2"/>
              </a:rPr>
            </a:br>
            <a:br>
              <a:rPr lang="en-US" sz="2400" dirty="0">
                <a:hlinkClick r:id="rId2"/>
              </a:rPr>
            </a:br>
            <a:br>
              <a:rPr lang="en-US" sz="2400" dirty="0">
                <a:hlinkClick r:id="rId2"/>
              </a:rPr>
            </a:br>
            <a:br>
              <a:rPr lang="en-US" sz="2400" dirty="0">
                <a:hlinkClick r:id="rId2"/>
              </a:rPr>
            </a:b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Definition</a:t>
            </a:r>
            <a:r>
              <a:rPr lang="en-US" dirty="0"/>
              <a:t> of </a:t>
            </a:r>
            <a:r>
              <a:rPr lang="en-US" b="1" dirty="0"/>
              <a:t>Fair Housing</a:t>
            </a:r>
            <a:r>
              <a:rPr lang="en-US" dirty="0"/>
              <a:t> Act. </a:t>
            </a:r>
            <a:r>
              <a:rPr lang="en-US" b="1" dirty="0"/>
              <a:t>Fair Housing</a:t>
            </a:r>
            <a:r>
              <a:rPr lang="en-US" dirty="0"/>
              <a:t> Act. A law enacted as part of civil rights legislation that prohibits discrimination of home sales, rentals and financing based on race, color, national origin, religion, sex, familial status or those with disabilities</a:t>
            </a:r>
          </a:p>
        </p:txBody>
      </p:sp>
      <p:sp>
        <p:nvSpPr>
          <p:cNvPr id="4" name="Text Placeholder 3"/>
          <p:cNvSpPr>
            <a:spLocks noGrp="1"/>
          </p:cNvSpPr>
          <p:nvPr>
            <p:ph type="body" sz="half" idx="2"/>
          </p:nvPr>
        </p:nvSpPr>
        <p:spPr/>
        <p:txBody>
          <a:bodyPr/>
          <a:lstStyle/>
          <a:p>
            <a:r>
              <a:rPr lang="en-US" dirty="0">
                <a:hlinkClick r:id="rId2"/>
              </a:rPr>
              <a:t>www.google.com</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13" y="838200"/>
            <a:ext cx="4000500" cy="3048000"/>
          </a:xfrm>
          <a:prstGeom prst="rect">
            <a:avLst/>
          </a:prstGeom>
        </p:spPr>
      </p:pic>
      <p:sp>
        <p:nvSpPr>
          <p:cNvPr id="6" name="Footer Placeholder 5"/>
          <p:cNvSpPr>
            <a:spLocks noGrp="1"/>
          </p:cNvSpPr>
          <p:nvPr>
            <p:ph type="ftr" sz="quarter" idx="11"/>
          </p:nvPr>
        </p:nvSpPr>
        <p:spPr/>
        <p:txBody>
          <a:bodyPr/>
          <a:lstStyle/>
          <a:p>
            <a:r>
              <a:rPr lang="en-US"/>
              <a:t>PPT_NREC2015.mjf</a:t>
            </a:r>
            <a:endParaRPr lang="en-US" dirty="0"/>
          </a:p>
        </p:txBody>
      </p:sp>
      <p:sp>
        <p:nvSpPr>
          <p:cNvPr id="7" name="Slide Number Placeholder 6"/>
          <p:cNvSpPr>
            <a:spLocks noGrp="1"/>
          </p:cNvSpPr>
          <p:nvPr>
            <p:ph type="sldNum" sz="quarter" idx="12"/>
          </p:nvPr>
        </p:nvSpPr>
        <p:spPr/>
        <p:txBody>
          <a:bodyPr/>
          <a:lstStyle/>
          <a:p>
            <a:fld id="{A3F31473-23EB-4724-8B59-FE6D21D89FA4}" type="slidenum">
              <a:rPr lang="en-US" smtClean="0"/>
              <a:t>51</a:t>
            </a:fld>
            <a:endParaRPr lang="en-US" dirty="0"/>
          </a:p>
        </p:txBody>
      </p:sp>
    </p:spTree>
    <p:extLst>
      <p:ext uri="{BB962C8B-B14F-4D97-AF65-F5344CB8AC3E}">
        <p14:creationId xmlns:p14="http://schemas.microsoft.com/office/powerpoint/2010/main" val="155402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Fair Housing Act 1968</a:t>
            </a:r>
          </a:p>
        </p:txBody>
      </p:sp>
      <p:sp>
        <p:nvSpPr>
          <p:cNvPr id="6" name="Content Placeholder 5"/>
          <p:cNvSpPr>
            <a:spLocks noGrp="1"/>
          </p:cNvSpPr>
          <p:nvPr>
            <p:ph idx="1"/>
          </p:nvPr>
        </p:nvSpPr>
        <p:spPr/>
        <p:txBody>
          <a:bodyPr>
            <a:normAutofit/>
          </a:bodyPr>
          <a:lstStyle/>
          <a:p>
            <a:r>
              <a:rPr lang="en-US" dirty="0"/>
              <a:t>“</a:t>
            </a:r>
            <a:r>
              <a:rPr lang="en-US" b="1" dirty="0"/>
              <a:t>Fair Housing Act </a:t>
            </a:r>
            <a:r>
              <a:rPr lang="en-US" dirty="0"/>
              <a:t>(Title VIII of the Civil Rights Act of 1968) introduced meaningful federal enforcement mechanisms.  It outlawed: Refusal to sell or rent a dwelling to any person because of race, color, religion, sex, or national origin.”</a:t>
            </a:r>
          </a:p>
          <a:p>
            <a:pPr lvl="1"/>
            <a:r>
              <a:rPr lang="en-US" dirty="0">
                <a:hlinkClick r:id="rId2"/>
              </a:rPr>
              <a:t>www.wikapedia.org</a:t>
            </a:r>
            <a:endParaRPr lang="en-US" dirty="0"/>
          </a:p>
          <a:p>
            <a:endParaRPr lang="en-US" dirty="0"/>
          </a:p>
          <a:p>
            <a:endParaRPr lang="en-US" dirty="0"/>
          </a:p>
          <a:p>
            <a:r>
              <a:rPr lang="en-US" b="1" dirty="0"/>
              <a:t>Protected:  </a:t>
            </a:r>
            <a:r>
              <a:rPr lang="en-US" dirty="0"/>
              <a:t>Race, color, religion, national origin.</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52</a:t>
            </a:fld>
            <a:endParaRPr lang="en-US" dirty="0"/>
          </a:p>
        </p:txBody>
      </p:sp>
    </p:spTree>
    <p:extLst>
      <p:ext uri="{BB962C8B-B14F-4D97-AF65-F5344CB8AC3E}">
        <p14:creationId xmlns:p14="http://schemas.microsoft.com/office/powerpoint/2010/main" val="115153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20000"/>
                <a:lumOff val="80000"/>
              </a:schemeClr>
            </a:gs>
            <a:gs pos="58000">
              <a:schemeClr val="bg2">
                <a:lumMod val="40000"/>
                <a:lumOff val="60000"/>
              </a:schemeClr>
            </a:gs>
            <a:gs pos="100000">
              <a:schemeClr val="bg2"/>
            </a:gs>
          </a:gsLst>
          <a:lin ang="17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NEBRASKA Fair Housing ACT</a:t>
            </a:r>
          </a:p>
        </p:txBody>
      </p:sp>
      <p:sp>
        <p:nvSpPr>
          <p:cNvPr id="3" name="Content Placeholder 2"/>
          <p:cNvSpPr>
            <a:spLocks noGrp="1"/>
          </p:cNvSpPr>
          <p:nvPr>
            <p:ph idx="1"/>
          </p:nvPr>
        </p:nvSpPr>
        <p:spPr/>
        <p:txBody>
          <a:bodyPr/>
          <a:lstStyle/>
          <a:p>
            <a:r>
              <a:rPr lang="en-US" b="1" dirty="0"/>
              <a:t>NE Fair Housing Act; Article 3; Housing; 20-302.  Civil rights; policy of state.</a:t>
            </a:r>
            <a:r>
              <a:rPr lang="en-US" dirty="0"/>
              <a:t>  It is the policy of the State of Nebraska that there shall be no discrimination in the acquisition, ownership, possession or enjoyment of housing throughout the State of Nebraska in accordance with Article 1, section 25, of the Constitution of Nebraska.</a:t>
            </a:r>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53</a:t>
            </a:fld>
            <a:endParaRPr lang="en-US" dirty="0"/>
          </a:p>
        </p:txBody>
      </p:sp>
    </p:spTree>
    <p:extLst>
      <p:ext uri="{BB962C8B-B14F-4D97-AF65-F5344CB8AC3E}">
        <p14:creationId xmlns:p14="http://schemas.microsoft.com/office/powerpoint/2010/main" val="279099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1974 Housing and Community Development Act</a:t>
            </a:r>
          </a:p>
        </p:txBody>
      </p:sp>
      <p:sp>
        <p:nvSpPr>
          <p:cNvPr id="3" name="Content Placeholder 2"/>
          <p:cNvSpPr>
            <a:spLocks noGrp="1"/>
          </p:cNvSpPr>
          <p:nvPr>
            <p:ph idx="1"/>
          </p:nvPr>
        </p:nvSpPr>
        <p:spPr/>
        <p:txBody>
          <a:bodyPr>
            <a:normAutofit/>
          </a:bodyPr>
          <a:lstStyle/>
          <a:p>
            <a:r>
              <a:rPr lang="en-US" dirty="0"/>
              <a:t>“The</a:t>
            </a:r>
            <a:r>
              <a:rPr lang="en-US" b="1" dirty="0"/>
              <a:t> Housing and Community Development Act of 1974</a:t>
            </a:r>
            <a:r>
              <a:rPr lang="en-US" dirty="0"/>
              <a:t>, (12 U.SC. 1706e), is a United States Federal Law that, among other provisions, amended the Housing Act of 1937 to create Section 8 housing, authorizes “Entitlement Community Grants” to be awarded by the United States Depart of Housing and Urban Development…..”</a:t>
            </a:r>
          </a:p>
          <a:p>
            <a:pPr lvl="1"/>
            <a:r>
              <a:rPr lang="en-US" dirty="0">
                <a:hlinkClick r:id="rId2"/>
              </a:rPr>
              <a:t>www.wikapedia.org</a:t>
            </a:r>
            <a:endParaRPr lang="en-US" dirty="0"/>
          </a:p>
          <a:p>
            <a:endParaRPr lang="en-US" dirty="0"/>
          </a:p>
          <a:p>
            <a:r>
              <a:rPr lang="en-US" b="1" dirty="0"/>
              <a:t>Protected:  </a:t>
            </a:r>
            <a:r>
              <a:rPr lang="en-US" dirty="0"/>
              <a:t>Sex</a:t>
            </a:r>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54</a:t>
            </a:fld>
            <a:endParaRPr lang="en-US" dirty="0"/>
          </a:p>
        </p:txBody>
      </p:sp>
    </p:spTree>
    <p:extLst>
      <p:ext uri="{BB962C8B-B14F-4D97-AF65-F5344CB8AC3E}">
        <p14:creationId xmlns:p14="http://schemas.microsoft.com/office/powerpoint/2010/main" val="198209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1988 Fair Housing Amendment Act</a:t>
            </a:r>
          </a:p>
        </p:txBody>
      </p:sp>
      <p:sp>
        <p:nvSpPr>
          <p:cNvPr id="3" name="Content Placeholder 2"/>
          <p:cNvSpPr>
            <a:spLocks noGrp="1"/>
          </p:cNvSpPr>
          <p:nvPr>
            <p:ph idx="1"/>
          </p:nvPr>
        </p:nvSpPr>
        <p:spPr/>
        <p:txBody>
          <a:bodyPr/>
          <a:lstStyle/>
          <a:p>
            <a:r>
              <a:rPr lang="en-US" dirty="0"/>
              <a:t>“The Federal </a:t>
            </a:r>
            <a:r>
              <a:rPr lang="en-US" b="1" dirty="0"/>
              <a:t>Fair Housing Act </a:t>
            </a:r>
            <a:r>
              <a:rPr lang="en-US" dirty="0"/>
              <a:t>(codified at 42 U.S.C.3601-3619, penalties for violation at 42 U.S.C.3631), Title VIII of the Civil Rights Act of 1968, was intended to protect the buyer/renter of a dwelling from seller/landlord discrimination.  Its primary prohibition makes it unlawful to refuse to sell, rent to, or negotiate with any person because of that person’s inclusion in a protected class.”</a:t>
            </a:r>
          </a:p>
          <a:p>
            <a:pPr lvl="1"/>
            <a:r>
              <a:rPr lang="en-US" dirty="0">
                <a:hlinkClick r:id="rId2"/>
              </a:rPr>
              <a:t>www.wikapedia.org</a:t>
            </a:r>
            <a:endParaRPr lang="en-US" dirty="0"/>
          </a:p>
          <a:p>
            <a:pPr lvl="1"/>
            <a:endParaRPr lang="en-US" dirty="0"/>
          </a:p>
          <a:p>
            <a:pPr marL="330200" lvl="1" indent="0">
              <a:buNone/>
            </a:pPr>
            <a:r>
              <a:rPr lang="en-US" sz="2800" b="1" dirty="0"/>
              <a:t>Protected:  </a:t>
            </a:r>
            <a:r>
              <a:rPr lang="en-US" sz="2800" dirty="0"/>
              <a:t>Persons with physical or mental handicaps, families with children</a:t>
            </a:r>
            <a:r>
              <a:rPr lang="en-US" dirty="0"/>
              <a:t>.</a:t>
            </a:r>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55</a:t>
            </a:fld>
            <a:endParaRPr lang="en-US" dirty="0"/>
          </a:p>
        </p:txBody>
      </p:sp>
    </p:spTree>
    <p:extLst>
      <p:ext uri="{BB962C8B-B14F-4D97-AF65-F5344CB8AC3E}">
        <p14:creationId xmlns:p14="http://schemas.microsoft.com/office/powerpoint/2010/main" val="288651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NEBRASKA FAIR HOUSING ACT</a:t>
            </a:r>
          </a:p>
        </p:txBody>
      </p:sp>
      <p:sp>
        <p:nvSpPr>
          <p:cNvPr id="3" name="Content Placeholder 2"/>
          <p:cNvSpPr>
            <a:spLocks noGrp="1"/>
          </p:cNvSpPr>
          <p:nvPr>
            <p:ph idx="1"/>
          </p:nvPr>
        </p:nvSpPr>
        <p:spPr/>
        <p:txBody>
          <a:bodyPr/>
          <a:lstStyle/>
          <a:p>
            <a:r>
              <a:rPr lang="en-US" b="1" dirty="0"/>
              <a:t>NE Fair Housing Act; Article 3; Housing; 20-318.  Unlawful acts enumerated.  </a:t>
            </a:r>
            <a:r>
              <a:rPr lang="en-US" dirty="0"/>
              <a:t>Except as exempted by section 20-322 it shall be unlawful to:</a:t>
            </a:r>
          </a:p>
          <a:p>
            <a:pPr marL="0" indent="0">
              <a:buNone/>
            </a:pPr>
            <a:r>
              <a:rPr lang="en-US" dirty="0"/>
              <a:t>(1)  Refuse to sell or rent after making of a bona fide offer, refuse to negotiate for the sale or rent of, or otherwise make unavailable or deny, refuse to show, or to receive…..(20-318 through 20-322.)</a:t>
            </a:r>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56</a:t>
            </a:fld>
            <a:endParaRPr lang="en-US" dirty="0"/>
          </a:p>
        </p:txBody>
      </p:sp>
    </p:spTree>
    <p:extLst>
      <p:ext uri="{BB962C8B-B14F-4D97-AF65-F5344CB8AC3E}">
        <p14:creationId xmlns:p14="http://schemas.microsoft.com/office/powerpoint/2010/main" val="378362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Reference; Section 20-322 Nebraska Fair Housing Book</a:t>
            </a:r>
          </a:p>
        </p:txBody>
      </p:sp>
      <p:sp>
        <p:nvSpPr>
          <p:cNvPr id="3" name="Content Placeholder 2"/>
          <p:cNvSpPr>
            <a:spLocks noGrp="1"/>
          </p:cNvSpPr>
          <p:nvPr>
            <p:ph idx="1"/>
          </p:nvPr>
        </p:nvSpPr>
        <p:spPr/>
        <p:txBody>
          <a:bodyPr/>
          <a:lstStyle/>
          <a:p>
            <a:pPr marL="0" indent="0">
              <a:buNone/>
            </a:pPr>
            <a:r>
              <a:rPr lang="en-US" dirty="0">
                <a:solidFill>
                  <a:schemeClr val="accent1"/>
                </a:solidFill>
              </a:rPr>
              <a:t>Explain; </a:t>
            </a:r>
          </a:p>
          <a:p>
            <a:pPr marL="0" indent="0">
              <a:buNone/>
            </a:pPr>
            <a:endParaRPr lang="en-US" sz="3200" dirty="0">
              <a:solidFill>
                <a:schemeClr val="accent1"/>
              </a:solidFill>
            </a:endParaRPr>
          </a:p>
          <a:p>
            <a:pPr marL="0" indent="0" algn="ctr">
              <a:buNone/>
            </a:pPr>
            <a:r>
              <a:rPr lang="en-US" sz="3200" dirty="0">
                <a:solidFill>
                  <a:schemeClr val="accent1"/>
                </a:solidFill>
              </a:rPr>
              <a:t>WHY is Section 20-322 </a:t>
            </a:r>
            <a:r>
              <a:rPr lang="en-US" sz="3200" b="1" dirty="0">
                <a:solidFill>
                  <a:schemeClr val="accent3"/>
                </a:solidFill>
              </a:rPr>
              <a:t>EXEMPT</a:t>
            </a:r>
            <a:r>
              <a:rPr lang="en-US" sz="3200" dirty="0">
                <a:solidFill>
                  <a:schemeClr val="accent1"/>
                </a:solidFill>
              </a:rPr>
              <a:t>?</a:t>
            </a:r>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57</a:t>
            </a:fld>
            <a:endParaRPr lang="en-US" dirty="0"/>
          </a:p>
        </p:txBody>
      </p:sp>
    </p:spTree>
    <p:extLst>
      <p:ext uri="{BB962C8B-B14F-4D97-AF65-F5344CB8AC3E}">
        <p14:creationId xmlns:p14="http://schemas.microsoft.com/office/powerpoint/2010/main" val="380353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787" y="2085975"/>
            <a:ext cx="2381250" cy="2686050"/>
          </a:xfrm>
          <a:prstGeom prst="rect">
            <a:avLst/>
          </a:prstGeo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58</a:t>
            </a:fld>
            <a:endParaRPr lang="en-US" dirty="0"/>
          </a:p>
        </p:txBody>
      </p:sp>
    </p:spTree>
    <p:extLst>
      <p:ext uri="{BB962C8B-B14F-4D97-AF65-F5344CB8AC3E}">
        <p14:creationId xmlns:p14="http://schemas.microsoft.com/office/powerpoint/2010/main" val="172227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3:</a:t>
            </a:r>
            <a:br>
              <a:rPr lang="en-US" dirty="0"/>
            </a:br>
            <a:br>
              <a:rPr lang="en-US" dirty="0"/>
            </a:br>
            <a:r>
              <a:rPr lang="en-US" b="1" dirty="0"/>
              <a:t>NEBRASKA FAIR HOUSING ACT</a:t>
            </a:r>
            <a:r>
              <a:rPr lang="en-US" dirty="0"/>
              <a:t>, Part 2</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5812" y="838200"/>
            <a:ext cx="8297116" cy="3657600"/>
          </a:xfr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59</a:t>
            </a:fld>
            <a:endParaRPr lang="en-US" dirty="0"/>
          </a:p>
        </p:txBody>
      </p:sp>
    </p:spTree>
    <p:extLst>
      <p:ext uri="{BB962C8B-B14F-4D97-AF65-F5344CB8AC3E}">
        <p14:creationId xmlns:p14="http://schemas.microsoft.com/office/powerpoint/2010/main" val="160736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20000"/>
                <a:lumOff val="80000"/>
              </a:schemeClr>
            </a:gs>
            <a:gs pos="58000">
              <a:schemeClr val="bg2">
                <a:lumMod val="40000"/>
                <a:lumOff val="60000"/>
              </a:schemeClr>
            </a:gs>
            <a:gs pos="100000">
              <a:schemeClr val="bg2"/>
            </a:gs>
          </a:gsLst>
          <a:lin ang="17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sz="5400" b="1" dirty="0"/>
              <a:t>What is the definition of license?</a:t>
            </a:r>
          </a:p>
          <a:p>
            <a:endParaRPr lang="en-US" i="1" dirty="0"/>
          </a:p>
          <a:p>
            <a:endParaRPr lang="en-US" i="1" dirty="0"/>
          </a:p>
          <a:p>
            <a:endParaRPr lang="en-US" i="1" dirty="0"/>
          </a:p>
          <a:p>
            <a:endParaRPr lang="en-US" i="1"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6</a:t>
            </a:fld>
            <a:endParaRPr lang="en-US" dirty="0"/>
          </a:p>
        </p:txBody>
      </p:sp>
    </p:spTree>
    <p:extLst>
      <p:ext uri="{BB962C8B-B14F-4D97-AF65-F5344CB8AC3E}">
        <p14:creationId xmlns:p14="http://schemas.microsoft.com/office/powerpoint/2010/main" val="269209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graphicFrame>
        <p:nvGraphicFramePr>
          <p:cNvPr id="4" name="Content Placeholder 3" descr="Vertical Bullet List" title="SmartArt"/>
          <p:cNvGraphicFramePr>
            <a:graphicFrameLocks noGrp="1"/>
          </p:cNvGraphicFramePr>
          <p:nvPr>
            <p:ph sz="half" idx="1"/>
            <p:extLst>
              <p:ext uri="{D42A27DB-BD31-4B8C-83A1-F6EECF244321}">
                <p14:modId xmlns:p14="http://schemas.microsoft.com/office/powerpoint/2010/main" val="266967649"/>
              </p:ext>
            </p:extLst>
          </p:nvPr>
        </p:nvGraphicFramePr>
        <p:xfrm>
          <a:off x="1293813" y="685799"/>
          <a:ext cx="5029200" cy="441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2"/>
          </p:nvPr>
        </p:nvSpPr>
        <p:spPr/>
        <p:txBody>
          <a:bodyPr/>
          <a:lstStyle/>
          <a:p>
            <a:r>
              <a:rPr lang="en-US" dirty="0"/>
              <a:t>YOU WILL NEED:A copy of NEBRASKA FAIR HOUSING ACT.  If one is not provided by your instructor, please go to the Nebraska Real Estate Commission website, </a:t>
            </a:r>
            <a:r>
              <a:rPr lang="en-US" dirty="0">
                <a:hlinkClick r:id="rId7"/>
              </a:rPr>
              <a:t>www.nrec.ne.gov</a:t>
            </a:r>
            <a:r>
              <a:rPr lang="en-US" dirty="0"/>
              <a:t>.</a:t>
            </a:r>
          </a:p>
          <a:p>
            <a:pPr marL="0" indent="0">
              <a:buNone/>
            </a:pPr>
            <a:endParaRPr lang="en-US" dirty="0"/>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60</a:t>
            </a:fld>
            <a:endParaRPr lang="en-US" dirty="0"/>
          </a:p>
        </p:txBody>
      </p:sp>
    </p:spTree>
    <p:extLst>
      <p:ext uri="{BB962C8B-B14F-4D97-AF65-F5344CB8AC3E}">
        <p14:creationId xmlns:p14="http://schemas.microsoft.com/office/powerpoint/2010/main" val="197080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8014" y="685800"/>
            <a:ext cx="3962400" cy="3352800"/>
          </a:xfrm>
        </p:spPr>
        <p:txBody>
          <a:bodyPr/>
          <a:lstStyle/>
          <a:p>
            <a:r>
              <a:rPr lang="en-US" dirty="0"/>
              <a:t>Immigration and Fair Housing—California Poised to Open Mortgage Assistance to Illegal Immigrants</a:t>
            </a:r>
            <a:br>
              <a:rPr lang="en-US" dirty="0"/>
            </a:br>
            <a:endParaRPr lang="en-US" b="1" dirty="0"/>
          </a:p>
        </p:txBody>
      </p:sp>
      <p:sp>
        <p:nvSpPr>
          <p:cNvPr id="7" name="Text Placeholder 6"/>
          <p:cNvSpPr>
            <a:spLocks noGrp="1"/>
          </p:cNvSpPr>
          <p:nvPr>
            <p:ph type="body" sz="half" idx="2"/>
          </p:nvPr>
        </p:nvSpPr>
        <p:spPr/>
        <p:txBody>
          <a:bodyPr>
            <a:normAutofit/>
          </a:bodyPr>
          <a:lstStyle/>
          <a:p>
            <a:r>
              <a:rPr lang="en-US" sz="2400" dirty="0"/>
              <a:t>FAIR Housing Issues We Face Today in The United States</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61</a:t>
            </a:fld>
            <a:endParaRPr lang="en-US" dirty="0"/>
          </a:p>
        </p:txBody>
      </p:sp>
      <p:pic>
        <p:nvPicPr>
          <p:cNvPr id="1026" name="Picture 2">
            <a:extLst>
              <a:ext uri="{FF2B5EF4-FFF2-40B4-BE49-F238E27FC236}">
                <a16:creationId xmlns:a16="http://schemas.microsoft.com/office/drawing/2014/main" id="{53F5D52B-6E23-E2C9-D509-6A939CFA78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66899" y="1905000"/>
            <a:ext cx="4983482"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96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fontAlgn="base">
              <a:lnSpc>
                <a:spcPct val="100000"/>
              </a:lnSpc>
            </a:pPr>
            <a:r>
              <a:rPr lang="en-US" sz="1800" b="0" i="0" dirty="0">
                <a:solidFill>
                  <a:srgbClr val="666666"/>
                </a:solidFill>
                <a:effectLst/>
                <a:latin typeface="Open Sans" panose="020B0606030504020204" pitchFamily="34" charset="0"/>
              </a:rPr>
              <a:t>California is poised to make history for offering state-financed mortgage assistance to illegal immigrants.</a:t>
            </a:r>
            <a:br>
              <a:rPr lang="en-US" sz="1800" b="0" i="0" dirty="0">
                <a:solidFill>
                  <a:srgbClr val="666666"/>
                </a:solidFill>
                <a:effectLst/>
                <a:latin typeface="Open Sans" panose="020B0606030504020204" pitchFamily="34" charset="0"/>
              </a:rPr>
            </a:br>
            <a:r>
              <a:rPr lang="en-US" sz="1800" b="0" i="0" dirty="0">
                <a:solidFill>
                  <a:srgbClr val="666666"/>
                </a:solidFill>
                <a:effectLst/>
                <a:latin typeface="Open Sans" panose="020B0606030504020204" pitchFamily="34" charset="0"/>
              </a:rPr>
              <a:t>According to </a:t>
            </a:r>
            <a:r>
              <a:rPr lang="en-US" sz="1800" b="0" i="0" u="none" strike="noStrike" dirty="0">
                <a:solidFill>
                  <a:srgbClr val="29ABE2"/>
                </a:solidFill>
                <a:effectLst/>
                <a:latin typeface="Open Sans" panose="020B0606030504020204" pitchFamily="34" charset="0"/>
                <a:hlinkClick r:id="rId2"/>
              </a:rPr>
              <a:t>combined</a:t>
            </a:r>
            <a:r>
              <a:rPr lang="en-US" sz="1800" b="0" i="0" dirty="0">
                <a:solidFill>
                  <a:srgbClr val="666666"/>
                </a:solidFill>
                <a:effectLst/>
                <a:latin typeface="Open Sans" panose="020B0606030504020204" pitchFamily="34" charset="0"/>
              </a:rPr>
              <a:t> </a:t>
            </a:r>
            <a:r>
              <a:rPr lang="en-US" sz="1800" b="0" i="0" u="none" strike="noStrike" dirty="0">
                <a:solidFill>
                  <a:srgbClr val="29ABE2"/>
                </a:solidFill>
                <a:effectLst/>
                <a:latin typeface="Open Sans" panose="020B0606030504020204" pitchFamily="34" charset="0"/>
                <a:hlinkClick r:id="rId3"/>
              </a:rPr>
              <a:t>media</a:t>
            </a:r>
            <a:r>
              <a:rPr lang="en-US" sz="1800" b="0" i="0" dirty="0">
                <a:solidFill>
                  <a:srgbClr val="666666"/>
                </a:solidFill>
                <a:effectLst/>
                <a:latin typeface="Open Sans" panose="020B0606030504020204" pitchFamily="34" charset="0"/>
              </a:rPr>
              <a:t> </a:t>
            </a:r>
            <a:r>
              <a:rPr lang="en-US" sz="1800" b="0" i="0" u="none" strike="noStrike" dirty="0">
                <a:solidFill>
                  <a:srgbClr val="29ABE2"/>
                </a:solidFill>
                <a:effectLst/>
                <a:latin typeface="Open Sans" panose="020B0606030504020204" pitchFamily="34" charset="0"/>
                <a:hlinkClick r:id="rId4"/>
              </a:rPr>
              <a:t>reports</a:t>
            </a:r>
            <a:r>
              <a:rPr lang="en-US" sz="1800" b="0" i="0" dirty="0">
                <a:solidFill>
                  <a:srgbClr val="666666"/>
                </a:solidFill>
                <a:effectLst/>
                <a:latin typeface="Open Sans" panose="020B0606030504020204" pitchFamily="34" charset="0"/>
              </a:rPr>
              <a:t>, the proposed legislation AB 1840 would require the California Dream for All Shared Appreciation Loans program to overlook the immigration status of applicants for loans that are up to 20% of the home’s purchase price, with assistance provided up to $150,000 per person. The only interest paid on this loan is 15% or 20% of the home’s increase in value upon selling the property, depending on their income level. The program is run by the California Housing Finance Agency and receives state funding. (Aug. 26. 2024)</a:t>
            </a:r>
            <a:endParaRPr lang="en-US" dirty="0"/>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62</a:t>
            </a:fld>
            <a:endParaRPr lang="en-US" dirty="0"/>
          </a:p>
        </p:txBody>
      </p:sp>
      <p:pic>
        <p:nvPicPr>
          <p:cNvPr id="2050" name="Picture 2" descr="New Apartment Complex - IMEG">
            <a:extLst>
              <a:ext uri="{FF2B5EF4-FFF2-40B4-BE49-F238E27FC236}">
                <a16:creationId xmlns:a16="http://schemas.microsoft.com/office/drawing/2014/main" id="{B9B33F18-BA5B-3A62-F0FC-19654593AAA7}"/>
              </a:ext>
            </a:extLst>
          </p:cNvPr>
          <p:cNvPicPr>
            <a:picLocks noGrp="1" noChangeAspect="1" noChangeArrowheads="1"/>
          </p:cNvPicPr>
          <p:nvPr>
            <p:ph type="pic" idx="1"/>
          </p:nvPr>
        </p:nvPicPr>
        <p:blipFill>
          <a:blip r:embed="rId5">
            <a:extLst>
              <a:ext uri="{28A0092B-C50C-407E-A947-70E740481C1C}">
                <a14:useLocalDpi xmlns:a14="http://schemas.microsoft.com/office/drawing/2010/main" val="0"/>
              </a:ext>
            </a:extLst>
          </a:blip>
          <a:srcRect t="13551" b="1355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49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3"/>
                </a:solidFill>
              </a:rPr>
              <a:t>2) If the Fair Housing Act of 1968 prohibited discrimination on the basis of race, color, religion, sex and national origin does these rights extend to people who are not citizens of the United States?</a:t>
            </a:r>
            <a:br>
              <a:rPr lang="en-US" dirty="0"/>
            </a:br>
            <a:br>
              <a:rPr lang="en-US" dirty="0"/>
            </a:b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875213" y="848916"/>
            <a:ext cx="6705600" cy="5160168"/>
          </a:xfr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63</a:t>
            </a:fld>
            <a:endParaRPr lang="en-US" dirty="0"/>
          </a:p>
        </p:txBody>
      </p:sp>
    </p:spTree>
    <p:extLst>
      <p:ext uri="{BB962C8B-B14F-4D97-AF65-F5344CB8AC3E}">
        <p14:creationId xmlns:p14="http://schemas.microsoft.com/office/powerpoint/2010/main" val="216642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3"/>
                </a:solidFill>
              </a:rPr>
              <a:t>FAIR HOUSING Complaints Trending Upwards</a:t>
            </a:r>
            <a:br>
              <a:rPr lang="en-US" dirty="0">
                <a:solidFill>
                  <a:schemeClr val="accent3"/>
                </a:solidFill>
              </a:rPr>
            </a:br>
            <a:br>
              <a:rPr lang="en-US" dirty="0"/>
            </a:br>
            <a:br>
              <a:rPr lang="en-US" dirty="0"/>
            </a:br>
            <a:endParaRPr lang="en-US" dirty="0"/>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64</a:t>
            </a:fld>
            <a:endParaRPr lang="en-US" dirty="0"/>
          </a:p>
        </p:txBody>
      </p:sp>
      <p:sp>
        <p:nvSpPr>
          <p:cNvPr id="9" name="TextBox 8">
            <a:extLst>
              <a:ext uri="{FF2B5EF4-FFF2-40B4-BE49-F238E27FC236}">
                <a16:creationId xmlns:a16="http://schemas.microsoft.com/office/drawing/2014/main" id="{4FD6CF82-F095-E26B-B4CC-FB6C4CB2081C}"/>
              </a:ext>
            </a:extLst>
          </p:cNvPr>
          <p:cNvSpPr txBox="1"/>
          <p:nvPr/>
        </p:nvSpPr>
        <p:spPr>
          <a:xfrm>
            <a:off x="4875212" y="1861559"/>
            <a:ext cx="6934200" cy="2862322"/>
          </a:xfrm>
          <a:prstGeom prst="rect">
            <a:avLst/>
          </a:prstGeom>
          <a:noFill/>
        </p:spPr>
        <p:txBody>
          <a:bodyPr wrap="square">
            <a:spAutoFit/>
          </a:bodyPr>
          <a:lstStyle/>
          <a:p>
            <a:pPr algn="l"/>
            <a:r>
              <a:rPr lang="en-US" b="1" i="0" dirty="0">
                <a:solidFill>
                  <a:srgbClr val="111111"/>
                </a:solidFill>
                <a:effectLst/>
                <a:latin typeface="Roboto" panose="02000000000000000000" pitchFamily="2" charset="0"/>
              </a:rPr>
              <a:t>2023 Fair Housing Trends Report</a:t>
            </a:r>
            <a:endParaRPr lang="en-US" b="0" i="0" dirty="0">
              <a:solidFill>
                <a:srgbClr val="111111"/>
              </a:solidFill>
              <a:effectLst/>
              <a:latin typeface="Roboto" panose="02000000000000000000" pitchFamily="2" charset="0"/>
            </a:endParaRPr>
          </a:p>
          <a:p>
            <a:pPr algn="l">
              <a:buFont typeface="Arial" panose="020B0604020202020204" pitchFamily="34" charset="0"/>
              <a:buChar char="•"/>
            </a:pPr>
            <a:r>
              <a:rPr lang="en-US" b="0" i="0" dirty="0">
                <a:solidFill>
                  <a:srgbClr val="111111"/>
                </a:solidFill>
                <a:effectLst/>
                <a:latin typeface="Roboto" panose="02000000000000000000" pitchFamily="2" charset="0"/>
              </a:rPr>
              <a:t>There were 33,007 fair housing complaints received in 2022 – the highest number of complaints ever reported in a single year;</a:t>
            </a:r>
          </a:p>
          <a:p>
            <a:pPr algn="l">
              <a:buFont typeface="Arial" panose="020B0604020202020204" pitchFamily="34" charset="0"/>
              <a:buChar char="•"/>
            </a:pPr>
            <a:r>
              <a:rPr lang="en-US" b="0" i="0" dirty="0">
                <a:solidFill>
                  <a:srgbClr val="111111"/>
                </a:solidFill>
                <a:effectLst/>
                <a:latin typeface="Roboto" panose="02000000000000000000" pitchFamily="2" charset="0"/>
              </a:rPr>
              <a:t>Overall complaints were 5.74 percent higher than the previous year;</a:t>
            </a:r>
          </a:p>
          <a:p>
            <a:pPr algn="l">
              <a:buFont typeface="Arial" panose="020B0604020202020204" pitchFamily="34" charset="0"/>
              <a:buChar char="•"/>
            </a:pPr>
            <a:r>
              <a:rPr lang="en-US" b="0" i="0" dirty="0">
                <a:solidFill>
                  <a:srgbClr val="111111"/>
                </a:solidFill>
                <a:effectLst/>
                <a:latin typeface="Roboto" panose="02000000000000000000" pitchFamily="2" charset="0"/>
              </a:rPr>
              <a:t>Complaints based on source of income and domestic violence increased;</a:t>
            </a:r>
          </a:p>
          <a:p>
            <a:pPr algn="l">
              <a:buFont typeface="Arial" panose="020B0604020202020204" pitchFamily="34" charset="0"/>
              <a:buChar char="•"/>
            </a:pPr>
            <a:r>
              <a:rPr lang="en-US" b="0" i="0" dirty="0">
                <a:solidFill>
                  <a:srgbClr val="111111"/>
                </a:solidFill>
                <a:effectLst/>
                <a:latin typeface="Roboto" panose="02000000000000000000" pitchFamily="2" charset="0"/>
              </a:rPr>
              <a:t>Even with this record-setting number of complaints, most incidents of housing discrimination go undetected or unreported.</a:t>
            </a:r>
          </a:p>
          <a:p>
            <a:pPr algn="l"/>
            <a:endParaRPr lang="en-US" b="0" i="0" dirty="0">
              <a:solidFill>
                <a:srgbClr val="111111"/>
              </a:solidFill>
              <a:effectLst/>
              <a:latin typeface="Roboto" panose="02000000000000000000" pitchFamily="2" charset="0"/>
            </a:endParaRPr>
          </a:p>
        </p:txBody>
      </p:sp>
    </p:spTree>
    <p:extLst>
      <p:ext uri="{BB962C8B-B14F-4D97-AF65-F5344CB8AC3E}">
        <p14:creationId xmlns:p14="http://schemas.microsoft.com/office/powerpoint/2010/main" val="283588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20000"/>
                <a:lumOff val="80000"/>
              </a:schemeClr>
            </a:gs>
            <a:gs pos="58000">
              <a:schemeClr val="bg2">
                <a:lumMod val="40000"/>
                <a:lumOff val="60000"/>
              </a:schemeClr>
            </a:gs>
            <a:gs pos="100000">
              <a:schemeClr val="bg2"/>
            </a:gs>
          </a:gsLst>
          <a:lin ang="17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a:t>20-324. Equal Opportunity Commission; educational and conciliatory activities; programs of compliance and enforcement.</a:t>
            </a:r>
            <a:br>
              <a:rPr lang="en-US" sz="1600" dirty="0"/>
            </a:br>
            <a:r>
              <a:rPr lang="en-US" sz="1600" dirty="0"/>
              <a:t>20-325.  Commission; duties.</a:t>
            </a:r>
            <a:br>
              <a:rPr lang="en-US" sz="1600" dirty="0"/>
            </a:br>
            <a:r>
              <a:rPr lang="en-US" sz="1600" dirty="0"/>
              <a:t>Also reference*;</a:t>
            </a:r>
            <a:br>
              <a:rPr lang="en-US" sz="1600" dirty="0"/>
            </a:br>
            <a:r>
              <a:rPr lang="en-US" sz="1600" dirty="0"/>
              <a:t>20-326; Discriminatory housing practice ;complaint; procedure; investigation.</a:t>
            </a:r>
            <a:br>
              <a:rPr lang="en-US" sz="1600" dirty="0"/>
            </a:br>
            <a:r>
              <a:rPr lang="en-US" sz="1600" dirty="0"/>
              <a:t>20-337.  Hearing officer; powers and duties; civil penalties; order; effect.</a:t>
            </a:r>
          </a:p>
        </p:txBody>
      </p:sp>
      <p:sp>
        <p:nvSpPr>
          <p:cNvPr id="3" name="Content Placeholder 2"/>
          <p:cNvSpPr>
            <a:spLocks noGrp="1"/>
          </p:cNvSpPr>
          <p:nvPr>
            <p:ph idx="1"/>
          </p:nvPr>
        </p:nvSpPr>
        <p:spPr/>
        <p:txBody>
          <a:bodyPr>
            <a:normAutofit/>
          </a:bodyPr>
          <a:lstStyle/>
          <a:p>
            <a:pPr marL="0" indent="0">
              <a:buNone/>
            </a:pPr>
            <a:r>
              <a:rPr lang="en-US" sz="8000" b="1" dirty="0">
                <a:solidFill>
                  <a:schemeClr val="accent6"/>
                </a:solidFill>
              </a:rPr>
              <a:t>What is NREC’s role in Fair Housing?</a:t>
            </a:r>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65</a:t>
            </a:fld>
            <a:endParaRPr lang="en-US" dirty="0"/>
          </a:p>
        </p:txBody>
      </p:sp>
    </p:spTree>
    <p:extLst>
      <p:ext uri="{BB962C8B-B14F-4D97-AF65-F5344CB8AC3E}">
        <p14:creationId xmlns:p14="http://schemas.microsoft.com/office/powerpoint/2010/main" val="344539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20000"/>
                <a:lumOff val="80000"/>
              </a:schemeClr>
            </a:gs>
            <a:gs pos="58000">
              <a:schemeClr val="bg2">
                <a:lumMod val="40000"/>
                <a:lumOff val="60000"/>
              </a:schemeClr>
            </a:gs>
            <a:gs pos="100000">
              <a:schemeClr val="bg2"/>
            </a:gs>
          </a:gsLst>
          <a:lin ang="17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t>Reference 20-327 through 20-334.</a:t>
            </a:r>
          </a:p>
        </p:txBody>
      </p:sp>
      <p:sp>
        <p:nvSpPr>
          <p:cNvPr id="3" name="Content Placeholder 2"/>
          <p:cNvSpPr>
            <a:spLocks noGrp="1"/>
          </p:cNvSpPr>
          <p:nvPr>
            <p:ph idx="1"/>
          </p:nvPr>
        </p:nvSpPr>
        <p:spPr/>
        <p:txBody>
          <a:bodyPr>
            <a:normAutofit/>
          </a:bodyPr>
          <a:lstStyle/>
          <a:p>
            <a:pPr marL="0" indent="0">
              <a:buNone/>
            </a:pPr>
            <a:r>
              <a:rPr lang="en-US" sz="8000" b="1" dirty="0">
                <a:solidFill>
                  <a:schemeClr val="accent6"/>
                </a:solidFill>
              </a:rPr>
              <a:t>How to file a complaint with NEOC?</a:t>
            </a:r>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66</a:t>
            </a:fld>
            <a:endParaRPr lang="en-US" dirty="0"/>
          </a:p>
        </p:txBody>
      </p:sp>
    </p:spTree>
    <p:extLst>
      <p:ext uri="{BB962C8B-B14F-4D97-AF65-F5344CB8AC3E}">
        <p14:creationId xmlns:p14="http://schemas.microsoft.com/office/powerpoint/2010/main" val="83758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20-326.  Discriminatory housing practice; complaint; procedure; investigation.  Nebraska Fair Housing Book</a:t>
            </a:r>
          </a:p>
        </p:txBody>
      </p:sp>
      <p:sp>
        <p:nvSpPr>
          <p:cNvPr id="3" name="Content Placeholder 2"/>
          <p:cNvSpPr>
            <a:spLocks noGrp="1"/>
          </p:cNvSpPr>
          <p:nvPr>
            <p:ph idx="1"/>
          </p:nvPr>
        </p:nvSpPr>
        <p:spPr/>
        <p:txBody>
          <a:bodyPr>
            <a:normAutofit/>
          </a:bodyPr>
          <a:lstStyle/>
          <a:p>
            <a:r>
              <a:rPr lang="en-US" dirty="0"/>
              <a:t>Aggrieved person MUST file the complaint within 12 months of an alleged discriminatory housing practice with the NEOC.</a:t>
            </a:r>
          </a:p>
          <a:p>
            <a:r>
              <a:rPr lang="en-US" dirty="0"/>
              <a:t>Complaint MUST be in writing.</a:t>
            </a:r>
          </a:p>
          <a:p>
            <a:r>
              <a:rPr lang="en-US" dirty="0"/>
              <a:t>Commission may also investigate housing practices to decide if they should hear the complaint.</a:t>
            </a:r>
          </a:p>
          <a:p>
            <a:pPr marL="0" indent="0">
              <a:buNone/>
            </a:pPr>
            <a:endParaRPr lang="en-US" dirty="0"/>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67</a:t>
            </a:fld>
            <a:endParaRPr lang="en-US" dirty="0"/>
          </a:p>
        </p:txBody>
      </p:sp>
    </p:spTree>
    <p:extLst>
      <p:ext uri="{BB962C8B-B14F-4D97-AF65-F5344CB8AC3E}">
        <p14:creationId xmlns:p14="http://schemas.microsoft.com/office/powerpoint/2010/main" val="388853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20-326.  Discriminatory housing practice; complaint; procedure; investigation.  Nebraska Fair Housing Book</a:t>
            </a:r>
          </a:p>
        </p:txBody>
      </p:sp>
      <p:sp>
        <p:nvSpPr>
          <p:cNvPr id="3" name="Content Placeholder 2"/>
          <p:cNvSpPr>
            <a:spLocks noGrp="1"/>
          </p:cNvSpPr>
          <p:nvPr>
            <p:ph idx="1"/>
          </p:nvPr>
        </p:nvSpPr>
        <p:spPr/>
        <p:txBody>
          <a:bodyPr>
            <a:normAutofit/>
          </a:bodyPr>
          <a:lstStyle/>
          <a:p>
            <a:pPr marL="0" indent="0">
              <a:buNone/>
            </a:pPr>
            <a:r>
              <a:rPr lang="en-US" b="1" dirty="0"/>
              <a:t>After the filing of the complaint;</a:t>
            </a:r>
          </a:p>
          <a:p>
            <a:r>
              <a:rPr lang="en-US" dirty="0"/>
              <a:t>NEOC will serve notice to the aggrieved person acknowledging they have received the complaint, in addition to sharing with them other forums provided under the Nebraska Fair Housing Act.  No later than 100 days after filing the complaint, or identification of an additional respondent, will serve notice of the complaint.  </a:t>
            </a:r>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68</a:t>
            </a:fld>
            <a:endParaRPr lang="en-US" dirty="0"/>
          </a:p>
        </p:txBody>
      </p:sp>
    </p:spTree>
    <p:extLst>
      <p:ext uri="{BB962C8B-B14F-4D97-AF65-F5344CB8AC3E}">
        <p14:creationId xmlns:p14="http://schemas.microsoft.com/office/powerpoint/2010/main" val="1333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20-326.  Discriminatory housing practice; complaint; procedure; investigation.  Nebraska Fair Housing Book</a:t>
            </a:r>
          </a:p>
        </p:txBody>
      </p:sp>
      <p:sp>
        <p:nvSpPr>
          <p:cNvPr id="3" name="Content Placeholder 2"/>
          <p:cNvSpPr>
            <a:spLocks noGrp="1"/>
          </p:cNvSpPr>
          <p:nvPr>
            <p:ph idx="1"/>
          </p:nvPr>
        </p:nvSpPr>
        <p:spPr/>
        <p:txBody>
          <a:bodyPr>
            <a:normAutofit fontScale="92500"/>
          </a:bodyPr>
          <a:lstStyle/>
          <a:p>
            <a:pPr marL="0" indent="0">
              <a:buNone/>
            </a:pPr>
            <a:r>
              <a:rPr lang="en-US" b="1" dirty="0"/>
              <a:t>EACH</a:t>
            </a:r>
            <a:r>
              <a:rPr lang="en-US" dirty="0"/>
              <a:t> respondent will file, within 10 days, a response to the complaint.</a:t>
            </a:r>
          </a:p>
          <a:p>
            <a:r>
              <a:rPr lang="en-US" dirty="0"/>
              <a:t>The NEOC then has 100 days to investigate the complaint or take further action under section 20-332.  If the commission cannot complete the investigation within 100 days after the filing of the complaint, they will notify the complainant and respondent in writing for the reasons of not doing so.  </a:t>
            </a:r>
            <a:r>
              <a:rPr lang="en-US" b="1" u="sng" dirty="0"/>
              <a:t>Complaints and answers will be under oath.</a:t>
            </a:r>
          </a:p>
          <a:p>
            <a:r>
              <a:rPr lang="en-US" dirty="0"/>
              <a:t>A person who is not named as a respondent in the complaint, but is identified as one in the course of the investigation may be joined as an additional or substitute respondent.</a:t>
            </a:r>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69</a:t>
            </a:fld>
            <a:endParaRPr lang="en-US" dirty="0"/>
          </a:p>
        </p:txBody>
      </p:sp>
    </p:spTree>
    <p:extLst>
      <p:ext uri="{BB962C8B-B14F-4D97-AF65-F5344CB8AC3E}">
        <p14:creationId xmlns:p14="http://schemas.microsoft.com/office/powerpoint/2010/main" val="119477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20000"/>
                <a:lumOff val="80000"/>
              </a:schemeClr>
            </a:gs>
            <a:gs pos="58000">
              <a:schemeClr val="bg2">
                <a:lumMod val="40000"/>
                <a:lumOff val="60000"/>
              </a:schemeClr>
            </a:gs>
            <a:gs pos="100000">
              <a:schemeClr val="bg2"/>
            </a:gs>
          </a:gsLst>
          <a:lin ang="17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25000" lnSpcReduction="20000"/>
          </a:bodyPr>
          <a:lstStyle/>
          <a:p>
            <a:endParaRPr lang="en-US" i="1" dirty="0"/>
          </a:p>
          <a:p>
            <a:endParaRPr lang="en-US" i="1" dirty="0"/>
          </a:p>
          <a:p>
            <a:endParaRPr lang="en-US" i="1" dirty="0"/>
          </a:p>
          <a:p>
            <a:endParaRPr lang="en-US" i="1" dirty="0"/>
          </a:p>
        </p:txBody>
      </p:sp>
      <p:sp>
        <p:nvSpPr>
          <p:cNvPr id="4" name="Content Placeholder 3"/>
          <p:cNvSpPr>
            <a:spLocks noGrp="1"/>
          </p:cNvSpPr>
          <p:nvPr>
            <p:ph sz="half" idx="2"/>
          </p:nvPr>
        </p:nvSpPr>
        <p:spPr/>
        <p:txBody>
          <a:bodyPr>
            <a:normAutofit fontScale="25000" lnSpcReduction="20000"/>
          </a:bodyPr>
          <a:lstStyle/>
          <a:p>
            <a:r>
              <a:rPr lang="en-US" sz="11200" b="1" dirty="0"/>
              <a:t>License</a:t>
            </a:r>
          </a:p>
          <a:p>
            <a:r>
              <a:rPr lang="en-US" sz="11200" i="1" dirty="0"/>
              <a:t>The permission granted by competent authority to exercise a certain privilege that, without such authorization, would constitute an illegal act, a</a:t>
            </a:r>
            <a:r>
              <a:rPr lang="en-US" sz="11200" dirty="0"/>
              <a:t> </a:t>
            </a:r>
            <a:r>
              <a:rPr lang="en-US" sz="11200" dirty="0">
                <a:hlinkClick r:id="rId2"/>
              </a:rPr>
              <a:t>Trespass</a:t>
            </a:r>
            <a:r>
              <a:rPr lang="en-US" sz="11200" dirty="0"/>
              <a:t> </a:t>
            </a:r>
            <a:r>
              <a:rPr lang="en-US" sz="11200" i="1" dirty="0"/>
              <a:t>or a</a:t>
            </a:r>
            <a:r>
              <a:rPr lang="en-US" sz="11200" dirty="0"/>
              <a:t> </a:t>
            </a:r>
            <a:r>
              <a:rPr lang="en-US" sz="11200" cap="small" dirty="0"/>
              <a:t>tort</a:t>
            </a:r>
            <a:r>
              <a:rPr lang="en-US" sz="11200" dirty="0"/>
              <a:t>. </a:t>
            </a:r>
            <a:r>
              <a:rPr lang="en-US" sz="11200" i="1" dirty="0"/>
              <a:t>The certificate or the document itself that confers permission to engage in otherwise proscribed conduct.</a:t>
            </a:r>
          </a:p>
          <a:p>
            <a:endParaRPr lang="en-US" sz="5400" i="1" dirty="0"/>
          </a:p>
          <a:p>
            <a:endParaRPr lang="en-US" sz="5400" i="1" dirty="0"/>
          </a:p>
          <a:p>
            <a:endParaRPr lang="en-US" sz="5400" i="1" dirty="0"/>
          </a:p>
          <a:p>
            <a:endParaRPr lang="en-US" sz="5400" i="1" dirty="0"/>
          </a:p>
          <a:p>
            <a:r>
              <a:rPr lang="en-US" sz="4400" dirty="0"/>
              <a:t>http://financial-dictionary.thefreedictionary.com/license</a:t>
            </a:r>
          </a:p>
          <a:p>
            <a:pPr marL="0" indent="0">
              <a:buNone/>
            </a:pPr>
            <a:endParaRPr lang="en-US" sz="5400" b="1"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7</a:t>
            </a:fld>
            <a:endParaRPr lang="en-US" dirty="0"/>
          </a:p>
        </p:txBody>
      </p:sp>
    </p:spTree>
    <p:extLst>
      <p:ext uri="{BB962C8B-B14F-4D97-AF65-F5344CB8AC3E}">
        <p14:creationId xmlns:p14="http://schemas.microsoft.com/office/powerpoint/2010/main" val="279109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8014" y="685800"/>
            <a:ext cx="3962400" cy="5486400"/>
          </a:xfrm>
        </p:spPr>
        <p:txBody>
          <a:bodyPr>
            <a:normAutofit/>
          </a:bodyPr>
          <a:lstStyle/>
          <a:p>
            <a:r>
              <a:rPr lang="en-US" sz="3200" dirty="0"/>
              <a:t>1) Did a discriminatory act occur?</a:t>
            </a:r>
            <a:br>
              <a:rPr lang="en-US" sz="3200" dirty="0"/>
            </a:br>
            <a:r>
              <a:rPr lang="en-US" sz="3200" dirty="0"/>
              <a:t>2) Can Julie and Sam file a complaint with the NREC? If so, against whom?</a:t>
            </a:r>
            <a:br>
              <a:rPr lang="en-US" sz="3200" dirty="0"/>
            </a:br>
            <a:r>
              <a:rPr lang="en-US" sz="3200" dirty="0"/>
              <a:t>3) If Kayla and Juan had not hired Roger to represent them, would they have been exempt from the fair housing Act?</a:t>
            </a:r>
            <a:br>
              <a:rPr lang="en-US" sz="2800" dirty="0"/>
            </a:br>
            <a:endParaRPr lang="en-US" sz="2800"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875213" y="1162992"/>
            <a:ext cx="6705600" cy="4532016"/>
          </a:xfrm>
        </p:spPr>
      </p:pic>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70</a:t>
            </a:fld>
            <a:endParaRPr lang="en-US" dirty="0"/>
          </a:p>
        </p:txBody>
      </p:sp>
    </p:spTree>
    <p:extLst>
      <p:ext uri="{BB962C8B-B14F-4D97-AF65-F5344CB8AC3E}">
        <p14:creationId xmlns:p14="http://schemas.microsoft.com/office/powerpoint/2010/main" val="410731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8014" y="685800"/>
            <a:ext cx="3962400" cy="5486400"/>
          </a:xfrm>
        </p:spPr>
        <p:txBody>
          <a:bodyPr>
            <a:normAutofit fontScale="90000"/>
          </a:bodyPr>
          <a:lstStyle/>
          <a:p>
            <a:r>
              <a:rPr lang="en-US" sz="3200" dirty="0"/>
              <a:t>1) Did a discriminatory act occur?</a:t>
            </a:r>
            <a:br>
              <a:rPr lang="en-US" sz="3200" dirty="0"/>
            </a:br>
            <a:r>
              <a:rPr lang="en-US" sz="3200" dirty="0"/>
              <a:t>Answer: </a:t>
            </a:r>
            <a:r>
              <a:rPr lang="en-US" sz="3200" u="sng" dirty="0"/>
              <a:t> YES!  Licensed property managers are not allowed to consider risk and circumstances of a home when making rental decisions.  For that reason they cannot discriminate based on </a:t>
            </a:r>
            <a:r>
              <a:rPr lang="en-US" sz="3200" b="1" i="1" u="sng" dirty="0"/>
              <a:t>Familial Status.</a:t>
            </a:r>
            <a:br>
              <a:rPr lang="en-US" sz="3200" b="1" i="1" u="sng" dirty="0"/>
            </a:br>
            <a:br>
              <a:rPr lang="en-US" sz="3200" b="1" i="1" u="sng" dirty="0"/>
            </a:br>
            <a:br>
              <a:rPr lang="en-US" sz="3200" b="1" i="1" u="sng" dirty="0"/>
            </a:br>
            <a:br>
              <a:rPr lang="en-US" sz="3200" b="1" i="1" u="sng" dirty="0"/>
            </a:br>
            <a:br>
              <a:rPr lang="en-US" sz="3200" b="1" i="1" u="sng" dirty="0"/>
            </a:br>
            <a:endParaRPr lang="en-US" sz="2800" b="1" i="1" u="sng"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875213" y="1162992"/>
            <a:ext cx="6705600" cy="4532016"/>
          </a:xfrm>
        </p:spPr>
      </p:pic>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71</a:t>
            </a:fld>
            <a:endParaRPr lang="en-US" dirty="0"/>
          </a:p>
        </p:txBody>
      </p:sp>
    </p:spTree>
    <p:extLst>
      <p:ext uri="{BB962C8B-B14F-4D97-AF65-F5344CB8AC3E}">
        <p14:creationId xmlns:p14="http://schemas.microsoft.com/office/powerpoint/2010/main" val="89685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8014" y="685800"/>
            <a:ext cx="3962400" cy="5486400"/>
          </a:xfrm>
        </p:spPr>
        <p:txBody>
          <a:bodyPr>
            <a:normAutofit fontScale="90000"/>
          </a:bodyPr>
          <a:lstStyle/>
          <a:p>
            <a:r>
              <a:rPr lang="en-US" sz="3200" dirty="0"/>
              <a:t>2) Can Julie and Sam file a complaint with the NREC? If so, against whom? </a:t>
            </a:r>
            <a:br>
              <a:rPr lang="en-US" sz="3200" dirty="0"/>
            </a:br>
            <a:r>
              <a:rPr lang="en-US" sz="3200" dirty="0"/>
              <a:t>Answer:  </a:t>
            </a:r>
            <a:r>
              <a:rPr lang="en-US" sz="3200" u="sng" dirty="0"/>
              <a:t>YES!  They can file a complaint against Roger the Property Manager.</a:t>
            </a:r>
            <a:br>
              <a:rPr lang="en-US" sz="3200" u="sng" dirty="0"/>
            </a:br>
            <a:br>
              <a:rPr lang="en-US" sz="3200" u="sng" dirty="0"/>
            </a:br>
            <a:br>
              <a:rPr lang="en-US" sz="3200" u="sng" dirty="0"/>
            </a:br>
            <a:br>
              <a:rPr lang="en-US" sz="3200" u="sng" dirty="0"/>
            </a:br>
            <a:br>
              <a:rPr lang="en-US" sz="3200" u="sng" dirty="0"/>
            </a:br>
            <a:br>
              <a:rPr lang="en-US" sz="3200" u="sng" dirty="0"/>
            </a:br>
            <a:endParaRPr lang="en-US" sz="2800" u="sng"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875213" y="1162992"/>
            <a:ext cx="6705600" cy="4532016"/>
          </a:xfrm>
        </p:spPr>
      </p:pic>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72</a:t>
            </a:fld>
            <a:endParaRPr lang="en-US" dirty="0"/>
          </a:p>
        </p:txBody>
      </p:sp>
    </p:spTree>
    <p:extLst>
      <p:ext uri="{BB962C8B-B14F-4D97-AF65-F5344CB8AC3E}">
        <p14:creationId xmlns:p14="http://schemas.microsoft.com/office/powerpoint/2010/main" val="272594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8014" y="685800"/>
            <a:ext cx="3962400" cy="5486400"/>
          </a:xfrm>
        </p:spPr>
        <p:txBody>
          <a:bodyPr>
            <a:normAutofit fontScale="90000"/>
          </a:bodyPr>
          <a:lstStyle/>
          <a:p>
            <a:br>
              <a:rPr lang="en-US" sz="3200" dirty="0"/>
            </a:br>
            <a:r>
              <a:rPr lang="en-US" sz="3200" dirty="0"/>
              <a:t>3) If Kayla and Juan had not hired Roger to represent them, would they have been exempt from the fair housing Act?</a:t>
            </a:r>
            <a:br>
              <a:rPr lang="en-US" sz="3200" dirty="0"/>
            </a:br>
            <a:r>
              <a:rPr lang="en-US" sz="3200" dirty="0"/>
              <a:t>Answer:  </a:t>
            </a:r>
            <a:r>
              <a:rPr lang="en-US" sz="3200" u="sng" dirty="0"/>
              <a:t>Yes, they would have been exempt if they had no agent.</a:t>
            </a:r>
            <a:br>
              <a:rPr lang="en-US" sz="3200" u="sng" dirty="0"/>
            </a:br>
            <a:br>
              <a:rPr lang="en-US" sz="3200" u="sng" dirty="0"/>
            </a:br>
            <a:r>
              <a:rPr lang="en-US" sz="3200" u="sng" dirty="0"/>
              <a:t>  </a:t>
            </a:r>
            <a:br>
              <a:rPr lang="en-US" sz="3200" u="sng" dirty="0"/>
            </a:br>
            <a:r>
              <a:rPr lang="en-US" sz="2000" u="sng" dirty="0"/>
              <a:t>Reference;  Section 20-322 of the Nebraska Fair Housing Book .</a:t>
            </a:r>
            <a:br>
              <a:rPr lang="en-US" sz="3200" u="sng" dirty="0"/>
            </a:br>
            <a:br>
              <a:rPr lang="en-US" sz="3200" u="sng" dirty="0"/>
            </a:br>
            <a:br>
              <a:rPr lang="en-US" sz="2800" u="sng" dirty="0"/>
            </a:br>
            <a:endParaRPr lang="en-US" sz="2800" u="sng"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875213" y="1162992"/>
            <a:ext cx="6705600" cy="4532016"/>
          </a:xfrm>
        </p:spPr>
      </p:pic>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73</a:t>
            </a:fld>
            <a:endParaRPr lang="en-US" dirty="0"/>
          </a:p>
        </p:txBody>
      </p:sp>
    </p:spTree>
    <p:extLst>
      <p:ext uri="{BB962C8B-B14F-4D97-AF65-F5344CB8AC3E}">
        <p14:creationId xmlns:p14="http://schemas.microsoft.com/office/powerpoint/2010/main" val="243492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812" y="533400"/>
            <a:ext cx="6667500" cy="4445000"/>
          </a:xfrm>
          <a:prstGeom prst="rect">
            <a:avLst/>
          </a:prstGeom>
        </p:spPr>
      </p:pic>
      <p:sp>
        <p:nvSpPr>
          <p:cNvPr id="6" name="Title 5"/>
          <p:cNvSpPr>
            <a:spLocks noGrp="1"/>
          </p:cNvSpPr>
          <p:nvPr>
            <p:ph type="title"/>
          </p:nvPr>
        </p:nvSpPr>
        <p:spPr/>
        <p:txBody>
          <a:bodyPr>
            <a:normAutofit/>
          </a:bodyPr>
          <a:lstStyle/>
          <a:p>
            <a:r>
              <a:rPr lang="en-US" dirty="0"/>
              <a:t>The Real Estate Agents Best Friend!</a:t>
            </a:r>
            <a:br>
              <a:rPr lang="en-US" dirty="0"/>
            </a:br>
            <a:r>
              <a:rPr lang="en-US" dirty="0"/>
              <a:t>GO TO: </a:t>
            </a:r>
            <a:r>
              <a:rPr lang="en-US" dirty="0">
                <a:hlinkClick r:id="rId3"/>
              </a:rPr>
              <a:t>www.hud.gov</a:t>
            </a:r>
            <a:r>
              <a:rPr lang="en-US" dirty="0"/>
              <a:t> </a:t>
            </a:r>
          </a:p>
        </p:txBody>
      </p:sp>
      <p:sp>
        <p:nvSpPr>
          <p:cNvPr id="7" name="Content Placeholder 6"/>
          <p:cNvSpPr>
            <a:spLocks noGrp="1"/>
          </p:cNvSpPr>
          <p:nvPr>
            <p:ph idx="1"/>
          </p:nvPr>
        </p:nvSpPr>
        <p:spPr>
          <a:xfrm flipH="1">
            <a:off x="-382588" y="762000"/>
            <a:ext cx="76200" cy="76200"/>
          </a:xfrm>
        </p:spPr>
        <p:txBody>
          <a:bodyPr>
            <a:normAutofit fontScale="25000" lnSpcReduction="20000"/>
          </a:bodyPr>
          <a:lstStyle/>
          <a:p>
            <a:pPr marL="0" indent="0">
              <a:buNone/>
            </a:pPr>
            <a:endParaRPr lang="en-US"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74</a:t>
            </a:fld>
            <a:endParaRPr lang="en-US" dirty="0"/>
          </a:p>
        </p:txBody>
      </p:sp>
    </p:spTree>
    <p:extLst>
      <p:ext uri="{BB962C8B-B14F-4D97-AF65-F5344CB8AC3E}">
        <p14:creationId xmlns:p14="http://schemas.microsoft.com/office/powerpoint/2010/main" val="46710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804(C) of the Fair Housing Act</a:t>
            </a:r>
          </a:p>
        </p:txBody>
      </p:sp>
      <p:sp>
        <p:nvSpPr>
          <p:cNvPr id="3" name="Content Placeholder 2"/>
          <p:cNvSpPr>
            <a:spLocks noGrp="1"/>
          </p:cNvSpPr>
          <p:nvPr>
            <p:ph idx="1"/>
          </p:nvPr>
        </p:nvSpPr>
        <p:spPr/>
        <p:txBody>
          <a:bodyPr>
            <a:normAutofit/>
          </a:bodyPr>
          <a:lstStyle/>
          <a:p>
            <a:pPr marL="0" indent="0">
              <a:buNone/>
            </a:pPr>
            <a:r>
              <a:rPr lang="en-US" sz="4000" i="1" dirty="0"/>
              <a:t>It is unlawful “to make, print, or publish, or cause to be made, printed, or published, any notice, statement, or preference, limitation, or discrimination because of race, religion, sex, handicap, familial status, or national origin, or an intention to make such preference, limitation, or discrimination.”</a:t>
            </a:r>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75</a:t>
            </a:fld>
            <a:endParaRPr lang="en-US" dirty="0"/>
          </a:p>
        </p:txBody>
      </p:sp>
    </p:spTree>
    <p:extLst>
      <p:ext uri="{BB962C8B-B14F-4D97-AF65-F5344CB8AC3E}">
        <p14:creationId xmlns:p14="http://schemas.microsoft.com/office/powerpoint/2010/main" val="288344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804(C) of the Fair Housing Act</a:t>
            </a:r>
          </a:p>
        </p:txBody>
      </p:sp>
      <p:sp>
        <p:nvSpPr>
          <p:cNvPr id="3" name="Content Placeholder 2"/>
          <p:cNvSpPr>
            <a:spLocks noGrp="1"/>
          </p:cNvSpPr>
          <p:nvPr>
            <p:ph idx="1"/>
          </p:nvPr>
        </p:nvSpPr>
        <p:spPr/>
        <p:txBody>
          <a:bodyPr>
            <a:normAutofit lnSpcReduction="10000"/>
          </a:bodyPr>
          <a:lstStyle/>
          <a:p>
            <a:pPr marL="0" indent="0">
              <a:buNone/>
            </a:pPr>
            <a:r>
              <a:rPr lang="en-US" sz="4000" i="1" dirty="0"/>
              <a:t>Applies to ALL advertising media, including;</a:t>
            </a:r>
          </a:p>
          <a:p>
            <a:r>
              <a:rPr lang="en-US" sz="4000" i="1" dirty="0"/>
              <a:t>Newspapers</a:t>
            </a:r>
          </a:p>
          <a:p>
            <a:r>
              <a:rPr lang="en-US" sz="4000" i="1" dirty="0"/>
              <a:t>Magazines</a:t>
            </a:r>
          </a:p>
          <a:p>
            <a:r>
              <a:rPr lang="en-US" sz="4000" i="1" dirty="0"/>
              <a:t>Television</a:t>
            </a:r>
          </a:p>
          <a:p>
            <a:r>
              <a:rPr lang="en-US" sz="4000" i="1" dirty="0"/>
              <a:t>Radio</a:t>
            </a:r>
          </a:p>
          <a:p>
            <a:r>
              <a:rPr lang="en-US" sz="4000" i="1" dirty="0"/>
              <a:t>AND Internet &amp; Social Media!</a:t>
            </a:r>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76</a:t>
            </a:fld>
            <a:endParaRPr lang="en-US" dirty="0"/>
          </a:p>
        </p:txBody>
      </p:sp>
    </p:spTree>
    <p:extLst>
      <p:ext uri="{BB962C8B-B14F-4D97-AF65-F5344CB8AC3E}">
        <p14:creationId xmlns:p14="http://schemas.microsoft.com/office/powerpoint/2010/main" val="390358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85000" lnSpcReduction="20000"/>
          </a:bodyPr>
          <a:lstStyle/>
          <a:p>
            <a:pPr marL="0" indent="0">
              <a:buNone/>
            </a:pPr>
            <a:r>
              <a:rPr lang="en-US" dirty="0"/>
              <a:t>DATES TO REMEMBER;</a:t>
            </a:r>
          </a:p>
          <a:p>
            <a:r>
              <a:rPr lang="en-US" b="1" dirty="0"/>
              <a:t>1989 </a:t>
            </a:r>
            <a:r>
              <a:rPr lang="en-US" dirty="0"/>
              <a:t>HUD published advertising guidelines,</a:t>
            </a:r>
          </a:p>
          <a:p>
            <a:r>
              <a:rPr lang="en-US" b="1" dirty="0"/>
              <a:t>1995</a:t>
            </a:r>
            <a:r>
              <a:rPr lang="en-US" dirty="0"/>
              <a:t> additional guidelines were published.</a:t>
            </a:r>
          </a:p>
        </p:txBody>
      </p:sp>
      <p:sp>
        <p:nvSpPr>
          <p:cNvPr id="6" name="Content Placeholder 5"/>
          <p:cNvSpPr>
            <a:spLocks noGrp="1"/>
          </p:cNvSpPr>
          <p:nvPr>
            <p:ph sz="half" idx="2"/>
          </p:nvPr>
        </p:nvSpPr>
        <p:spPr/>
        <p:txBody>
          <a:bodyPr>
            <a:normAutofit fontScale="85000" lnSpcReduction="20000"/>
          </a:bodyPr>
          <a:lstStyle/>
          <a:p>
            <a:pPr marL="0" indent="0">
              <a:buNone/>
            </a:pPr>
            <a:r>
              <a:rPr lang="en-US" dirty="0"/>
              <a:t>GUIDELINES;</a:t>
            </a:r>
          </a:p>
          <a:p>
            <a:pPr marL="514350" indent="-514350">
              <a:buFont typeface="+mj-lt"/>
              <a:buAutoNum type="arabicPeriod"/>
            </a:pPr>
            <a:r>
              <a:rPr lang="en-US" dirty="0"/>
              <a:t>Advertising that contains words, phrases, symbols or visual aids that indicate a discriminatory preference or limitation.</a:t>
            </a:r>
          </a:p>
          <a:p>
            <a:pPr marL="514350" indent="-514350">
              <a:buFont typeface="+mj-lt"/>
              <a:buAutoNum type="arabicPeriod"/>
            </a:pPr>
            <a:r>
              <a:rPr lang="en-US" dirty="0"/>
              <a:t>Advertising that selectively uses media, human models, logos and location to indicate an illegal preference or limitation.</a:t>
            </a:r>
          </a:p>
          <a:p>
            <a:pPr marL="514350" indent="-514350">
              <a:buFont typeface="+mj-lt"/>
              <a:buAutoNum type="arabicPeriod"/>
            </a:pPr>
            <a:r>
              <a:rPr lang="en-US" dirty="0"/>
              <a:t>Various types of discriminatory advertising practices condemned by the Fair Housing Acts.</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77</a:t>
            </a:fld>
            <a:endParaRPr lang="en-US" dirty="0"/>
          </a:p>
        </p:txBody>
      </p:sp>
    </p:spTree>
    <p:extLst>
      <p:ext uri="{BB962C8B-B14F-4D97-AF65-F5344CB8AC3E}">
        <p14:creationId xmlns:p14="http://schemas.microsoft.com/office/powerpoint/2010/main" val="235273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If Kayla and Juan had rented out their home using an online ad that stated “NO CHILDREN” would they have been exempt?</a:t>
            </a:r>
            <a:br>
              <a:rPr lang="en-US" dirty="0"/>
            </a:br>
            <a:br>
              <a:rPr lang="en-US" dirty="0"/>
            </a:b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5454333" y="685800"/>
            <a:ext cx="5212080" cy="5212080"/>
          </a:xfrm>
        </p:spPr>
      </p:pic>
      <p:sp>
        <p:nvSpPr>
          <p:cNvPr id="4" name="Text Placeholder 3"/>
          <p:cNvSpPr>
            <a:spLocks noGrp="1"/>
          </p:cNvSpPr>
          <p:nvPr>
            <p:ph type="body" sz="half" idx="2"/>
          </p:nvPr>
        </p:nvSpPr>
        <p:spPr/>
        <p:txBody>
          <a:bodyPr>
            <a:normAutofit fontScale="92500"/>
          </a:bodyPr>
          <a:lstStyle/>
          <a:p>
            <a:r>
              <a:rPr lang="en-US" dirty="0"/>
              <a:t>Reference Section 20-327 through 20-334 of Nebraska Fair Housing Book.</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78</a:t>
            </a:fld>
            <a:endParaRPr lang="en-US" dirty="0"/>
          </a:p>
        </p:txBody>
      </p:sp>
    </p:spTree>
    <p:extLst>
      <p:ext uri="{BB962C8B-B14F-4D97-AF65-F5344CB8AC3E}">
        <p14:creationId xmlns:p14="http://schemas.microsoft.com/office/powerpoint/2010/main" val="218462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Answer:  </a:t>
            </a:r>
            <a:r>
              <a:rPr lang="en-US" u="sng" dirty="0"/>
              <a:t>NO!  They would have lost their exemption because of discriminatory advertising.</a:t>
            </a:r>
            <a:br>
              <a:rPr lang="en-US" u="sng" dirty="0"/>
            </a:br>
            <a:br>
              <a:rPr lang="en-US" dirty="0"/>
            </a:br>
            <a:br>
              <a:rPr lang="en-US" dirty="0"/>
            </a:br>
            <a:br>
              <a:rPr lang="en-US" dirty="0"/>
            </a:b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5454333" y="685800"/>
            <a:ext cx="5212080" cy="5212080"/>
          </a:xfrm>
        </p:spPr>
      </p:pic>
      <p:sp>
        <p:nvSpPr>
          <p:cNvPr id="4" name="Text Placeholder 3"/>
          <p:cNvSpPr>
            <a:spLocks noGrp="1"/>
          </p:cNvSpPr>
          <p:nvPr>
            <p:ph type="body" sz="half" idx="2"/>
          </p:nvPr>
        </p:nvSpPr>
        <p:spPr/>
        <p:txBody>
          <a:bodyPr>
            <a:normAutofit fontScale="92500"/>
          </a:bodyPr>
          <a:lstStyle/>
          <a:p>
            <a:r>
              <a:rPr lang="en-US" dirty="0"/>
              <a:t>Reference Section 20-327 through 20-334 of Nebraska Fair Housing Book.</a:t>
            </a:r>
          </a:p>
          <a:p>
            <a:endParaRPr lang="en-US" dirty="0"/>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79</a:t>
            </a:fld>
            <a:endParaRPr lang="en-US" dirty="0"/>
          </a:p>
        </p:txBody>
      </p:sp>
    </p:spTree>
    <p:extLst>
      <p:ext uri="{BB962C8B-B14F-4D97-AF65-F5344CB8AC3E}">
        <p14:creationId xmlns:p14="http://schemas.microsoft.com/office/powerpoint/2010/main" val="281635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20000"/>
                <a:lumOff val="80000"/>
              </a:schemeClr>
            </a:gs>
            <a:gs pos="58000">
              <a:schemeClr val="bg2">
                <a:lumMod val="40000"/>
                <a:lumOff val="60000"/>
              </a:schemeClr>
            </a:gs>
            <a:gs pos="100000">
              <a:schemeClr val="bg2"/>
            </a:gs>
          </a:gsLst>
          <a:lin ang="17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0" indent="0">
              <a:buNone/>
            </a:pPr>
            <a:endParaRPr lang="en-US" sz="5400" b="1" dirty="0"/>
          </a:p>
          <a:p>
            <a:pPr marL="0" indent="0">
              <a:buNone/>
            </a:pPr>
            <a:r>
              <a:rPr lang="en-US" sz="5400" b="1" dirty="0"/>
              <a:t>What are License Laws?</a:t>
            </a:r>
          </a:p>
          <a:p>
            <a:endParaRPr lang="en-US" i="1" dirty="0"/>
          </a:p>
          <a:p>
            <a:endParaRPr lang="en-US" i="1" dirty="0"/>
          </a:p>
          <a:p>
            <a:endParaRPr lang="en-US" i="1" dirty="0"/>
          </a:p>
          <a:p>
            <a:endParaRPr lang="en-US" i="1" dirty="0"/>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8</a:t>
            </a:fld>
            <a:endParaRPr lang="en-US" dirty="0"/>
          </a:p>
        </p:txBody>
      </p:sp>
    </p:spTree>
    <p:extLst>
      <p:ext uri="{BB962C8B-B14F-4D97-AF65-F5344CB8AC3E}">
        <p14:creationId xmlns:p14="http://schemas.microsoft.com/office/powerpoint/2010/main" val="53621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Recommended by HUD to reflect a commitment to fair housing practices on real estate advertising.</a:t>
            </a:r>
            <a:br>
              <a:rPr lang="en-US" sz="2700" dirty="0"/>
            </a:br>
            <a:br>
              <a:rPr lang="en-US" sz="2700" dirty="0"/>
            </a:br>
            <a:r>
              <a:rPr lang="en-US" sz="2700" dirty="0"/>
              <a:t>Logo choice depends on the type of advertising and the size of the advertisement.</a:t>
            </a:r>
            <a:br>
              <a:rPr lang="en-US" sz="2700" dirty="0"/>
            </a:br>
            <a:br>
              <a:rPr lang="en-US" sz="2700" dirty="0"/>
            </a:br>
            <a:r>
              <a:rPr lang="en-US" sz="2700" dirty="0"/>
              <a:t>Other types of advertising; </a:t>
            </a:r>
            <a:r>
              <a:rPr lang="en-US" sz="2700" i="1" dirty="0"/>
              <a:t>Equal Housing Logo should be the size at least equal to the largest of other types of logos.  If no logos are used, 3-5% of the advertisement should be a Fair Housing Logo.</a:t>
            </a:r>
            <a:endParaRPr lang="en-US" i="1"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5226021" y="685800"/>
            <a:ext cx="6003984" cy="5486400"/>
          </a:xfrm>
        </p:spPr>
      </p:pic>
      <p:sp>
        <p:nvSpPr>
          <p:cNvPr id="4" name="Text Placeholder 3"/>
          <p:cNvSpPr>
            <a:spLocks noGrp="1"/>
          </p:cNvSpPr>
          <p:nvPr>
            <p:ph type="body" sz="half" idx="2"/>
          </p:nvPr>
        </p:nvSpPr>
        <p:spPr/>
        <p:txBody>
          <a:bodyPr>
            <a:noAutofit/>
          </a:bodyPr>
          <a:lstStyle/>
          <a:p>
            <a:r>
              <a:rPr lang="en-US" sz="2800" b="1" dirty="0"/>
              <a:t>Equal Housing Opportunity Logo</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80</a:t>
            </a:fld>
            <a:endParaRPr lang="en-US" dirty="0"/>
          </a:p>
        </p:txBody>
      </p:sp>
    </p:spTree>
    <p:extLst>
      <p:ext uri="{BB962C8B-B14F-4D97-AF65-F5344CB8AC3E}">
        <p14:creationId xmlns:p14="http://schemas.microsoft.com/office/powerpoint/2010/main" val="319817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346" y="679537"/>
            <a:ext cx="3962400" cy="4724400"/>
          </a:xfrm>
        </p:spPr>
        <p:txBody>
          <a:bodyPr>
            <a:normAutofit fontScale="90000"/>
          </a:bodyPr>
          <a:lstStyle/>
          <a:p>
            <a:br>
              <a:rPr lang="en-US" b="1" dirty="0"/>
            </a:br>
            <a:r>
              <a:rPr lang="en-US" b="1" dirty="0"/>
              <a:t>Where should this poster be displayed?</a:t>
            </a:r>
            <a:br>
              <a:rPr lang="en-US" b="1" dirty="0"/>
            </a:br>
            <a:br>
              <a:rPr lang="en-US" b="1" dirty="0"/>
            </a:br>
            <a:r>
              <a:rPr lang="en-US" b="1" dirty="0"/>
              <a:t>Why?</a:t>
            </a:r>
            <a:br>
              <a:rPr lang="en-US" b="1" dirty="0"/>
            </a:br>
            <a:br>
              <a:rPr lang="en-US" b="1" dirty="0"/>
            </a:br>
            <a:br>
              <a:rPr lang="en-US" b="1" dirty="0"/>
            </a:br>
            <a:br>
              <a:rPr lang="en-US" b="1" dirty="0"/>
            </a:br>
            <a:br>
              <a:rPr lang="en-US" b="1" dirty="0"/>
            </a:br>
            <a:endParaRPr lang="en-US" i="1"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5919987" y="695195"/>
            <a:ext cx="4371633" cy="5486400"/>
          </a:xfrm>
        </p:spPr>
      </p:pic>
      <p:sp>
        <p:nvSpPr>
          <p:cNvPr id="4" name="Text Placeholder 3"/>
          <p:cNvSpPr>
            <a:spLocks noGrp="1"/>
          </p:cNvSpPr>
          <p:nvPr>
            <p:ph type="body" sz="half" idx="2"/>
          </p:nvPr>
        </p:nvSpPr>
        <p:spPr/>
        <p:txBody>
          <a:bodyPr>
            <a:noAutofit/>
          </a:bodyPr>
          <a:lstStyle/>
          <a:p>
            <a:r>
              <a:rPr lang="en-US" sz="2800" b="1" dirty="0"/>
              <a:t>Fair Housing Poster</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81</a:t>
            </a:fld>
            <a:endParaRPr lang="en-US" dirty="0"/>
          </a:p>
        </p:txBody>
      </p:sp>
    </p:spTree>
    <p:extLst>
      <p:ext uri="{BB962C8B-B14F-4D97-AF65-F5344CB8AC3E}">
        <p14:creationId xmlns:p14="http://schemas.microsoft.com/office/powerpoint/2010/main" val="213599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chemeClr val="accent3"/>
                </a:solidFill>
              </a:rPr>
              <a:t>Which Words are Acceptable in Fair Housing Advertising?</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5219" y="685800"/>
            <a:ext cx="6730998" cy="4724399"/>
          </a:xfrm>
        </p:spPr>
      </p:pic>
      <p:sp>
        <p:nvSpPr>
          <p:cNvPr id="4" name="Text Placeholder 3"/>
          <p:cNvSpPr>
            <a:spLocks noGrp="1"/>
          </p:cNvSpPr>
          <p:nvPr>
            <p:ph type="body" sz="half" idx="2"/>
          </p:nvPr>
        </p:nvSpPr>
        <p:spPr/>
        <p:txBody>
          <a:bodyPr>
            <a:normAutofit fontScale="92500" lnSpcReduction="20000"/>
          </a:bodyPr>
          <a:lstStyle/>
          <a:p>
            <a:r>
              <a:rPr lang="en-US" dirty="0"/>
              <a:t>Fair Housing Advertising Word and Phrase Quiz.</a:t>
            </a:r>
          </a:p>
          <a:p>
            <a:r>
              <a:rPr lang="en-US" dirty="0">
                <a:hlinkClick r:id="rId3"/>
              </a:rPr>
              <a:t>www.neoc.ne.gov</a:t>
            </a:r>
            <a:endParaRPr lang="en-US" dirty="0"/>
          </a:p>
          <a:p>
            <a:endParaRPr lang="en-US" dirty="0"/>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82</a:t>
            </a:fld>
            <a:endParaRPr lang="en-US" dirty="0"/>
          </a:p>
        </p:txBody>
      </p:sp>
    </p:spTree>
    <p:extLst>
      <p:ext uri="{BB962C8B-B14F-4D97-AF65-F5344CB8AC3E}">
        <p14:creationId xmlns:p14="http://schemas.microsoft.com/office/powerpoint/2010/main" val="170338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787" y="2085975"/>
            <a:ext cx="2381250" cy="2686050"/>
          </a:xfrm>
          <a:prstGeom prst="rect">
            <a:avLst/>
          </a:prstGeom>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83</a:t>
            </a:fld>
            <a:endParaRPr lang="en-US" dirty="0"/>
          </a:p>
        </p:txBody>
      </p:sp>
    </p:spTree>
    <p:extLst>
      <p:ext uri="{BB962C8B-B14F-4D97-AF65-F5344CB8AC3E}">
        <p14:creationId xmlns:p14="http://schemas.microsoft.com/office/powerpoint/2010/main" val="186467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Module 4:</a:t>
            </a:r>
            <a:br>
              <a:rPr lang="en-US" dirty="0"/>
            </a:br>
            <a:r>
              <a:rPr lang="en-US" b="1" dirty="0"/>
              <a:t>Understanding Real Estate Law</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84</a:t>
            </a:fld>
            <a:endParaRPr lang="en-US" dirty="0"/>
          </a:p>
        </p:txBody>
      </p:sp>
      <p:pic>
        <p:nvPicPr>
          <p:cNvPr id="9" name="Content Placeholder 8" descr="A picture containing diagram&#10;&#10;Description automatically generated">
            <a:extLst>
              <a:ext uri="{FF2B5EF4-FFF2-40B4-BE49-F238E27FC236}">
                <a16:creationId xmlns:a16="http://schemas.microsoft.com/office/drawing/2014/main" id="{657AA086-76BA-9064-B434-1CF062C751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6013" y="685800"/>
            <a:ext cx="5079312" cy="4419600"/>
          </a:xfrm>
        </p:spPr>
      </p:pic>
    </p:spTree>
    <p:extLst>
      <p:ext uri="{BB962C8B-B14F-4D97-AF65-F5344CB8AC3E}">
        <p14:creationId xmlns:p14="http://schemas.microsoft.com/office/powerpoint/2010/main" val="121030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graphicFrame>
        <p:nvGraphicFramePr>
          <p:cNvPr id="4" name="Content Placeholder 3" descr="Vertical Bullet List" title="SmartArt"/>
          <p:cNvGraphicFramePr>
            <a:graphicFrameLocks noGrp="1"/>
          </p:cNvGraphicFramePr>
          <p:nvPr>
            <p:ph sz="half" idx="1"/>
            <p:extLst>
              <p:ext uri="{D42A27DB-BD31-4B8C-83A1-F6EECF244321}">
                <p14:modId xmlns:p14="http://schemas.microsoft.com/office/powerpoint/2010/main" val="2551839569"/>
              </p:ext>
            </p:extLst>
          </p:nvPr>
        </p:nvGraphicFramePr>
        <p:xfrm>
          <a:off x="1293813" y="685800"/>
          <a:ext cx="5029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2"/>
          </p:nvPr>
        </p:nvSpPr>
        <p:spPr/>
        <p:txBody>
          <a:bodyPr/>
          <a:lstStyle/>
          <a:p>
            <a:r>
              <a:rPr lang="en-US" dirty="0"/>
              <a:t>YOU WILL NEED:A copy of NEBRASKA REAL ESTATE LICENSE ACT.  If one is not provided by your instructor, please go to the Nebraska Real Estate Commission website, </a:t>
            </a:r>
            <a:r>
              <a:rPr lang="en-US" dirty="0">
                <a:hlinkClick r:id="rId7"/>
              </a:rPr>
              <a:t>www.nrec.ne.gov</a:t>
            </a:r>
            <a:r>
              <a:rPr lang="en-US" dirty="0"/>
              <a:t>.</a:t>
            </a:r>
          </a:p>
          <a:p>
            <a:pPr marL="0" indent="0">
              <a:buNone/>
            </a:pPr>
            <a:endParaRPr lang="en-US" dirty="0"/>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85</a:t>
            </a:fld>
            <a:endParaRPr lang="en-US" dirty="0"/>
          </a:p>
        </p:txBody>
      </p:sp>
    </p:spTree>
    <p:extLst>
      <p:ext uri="{BB962C8B-B14F-4D97-AF65-F5344CB8AC3E}">
        <p14:creationId xmlns:p14="http://schemas.microsoft.com/office/powerpoint/2010/main" val="56230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buNone/>
            </a:pPr>
            <a:r>
              <a:rPr lang="en-US" sz="6000" b="1" dirty="0"/>
              <a:t>What makes real estate operations successful?</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86</a:t>
            </a:fld>
            <a:endParaRPr lang="en-US" dirty="0"/>
          </a:p>
        </p:txBody>
      </p:sp>
    </p:spTree>
    <p:extLst>
      <p:ext uri="{BB962C8B-B14F-4D97-AF65-F5344CB8AC3E}">
        <p14:creationId xmlns:p14="http://schemas.microsoft.com/office/powerpoint/2010/main" val="37071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Estate Law</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91222" y="685800"/>
            <a:ext cx="3634382" cy="4191000"/>
          </a:xfrm>
        </p:spPr>
      </p:pic>
      <p:sp>
        <p:nvSpPr>
          <p:cNvPr id="4" name="Content Placeholder 3"/>
          <p:cNvSpPr>
            <a:spLocks noGrp="1"/>
          </p:cNvSpPr>
          <p:nvPr>
            <p:ph sz="half" idx="2"/>
          </p:nvPr>
        </p:nvSpPr>
        <p:spPr/>
        <p:txBody>
          <a:bodyPr/>
          <a:lstStyle/>
          <a:p>
            <a:pPr marL="0" indent="0">
              <a:buNone/>
            </a:pPr>
            <a:r>
              <a:rPr lang="en-US" b="1" dirty="0"/>
              <a:t>Successful real estate operations </a:t>
            </a:r>
            <a:r>
              <a:rPr lang="en-US" dirty="0"/>
              <a:t>depend on;</a:t>
            </a:r>
          </a:p>
          <a:p>
            <a:pPr marL="0" indent="0">
              <a:buNone/>
            </a:pPr>
            <a:endParaRPr lang="en-US" dirty="0"/>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87</a:t>
            </a:fld>
            <a:endParaRPr lang="en-US" dirty="0"/>
          </a:p>
        </p:txBody>
      </p:sp>
    </p:spTree>
    <p:extLst>
      <p:ext uri="{BB962C8B-B14F-4D97-AF65-F5344CB8AC3E}">
        <p14:creationId xmlns:p14="http://schemas.microsoft.com/office/powerpoint/2010/main" val="208745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Estate Law</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91222" y="685800"/>
            <a:ext cx="3634382" cy="4191000"/>
          </a:xfrm>
        </p:spPr>
      </p:pic>
      <p:sp>
        <p:nvSpPr>
          <p:cNvPr id="4" name="Content Placeholder 3"/>
          <p:cNvSpPr>
            <a:spLocks noGrp="1"/>
          </p:cNvSpPr>
          <p:nvPr>
            <p:ph sz="half" idx="2"/>
          </p:nvPr>
        </p:nvSpPr>
        <p:spPr/>
        <p:txBody>
          <a:bodyPr/>
          <a:lstStyle/>
          <a:p>
            <a:pPr marL="0" indent="0">
              <a:buNone/>
            </a:pPr>
            <a:r>
              <a:rPr lang="en-US" b="1" dirty="0"/>
              <a:t>Successful real estate operations </a:t>
            </a:r>
            <a:r>
              <a:rPr lang="en-US" dirty="0"/>
              <a:t>depend on;</a:t>
            </a:r>
          </a:p>
          <a:p>
            <a:pPr marL="514350" indent="-514350">
              <a:buFont typeface="+mj-lt"/>
              <a:buAutoNum type="arabicPeriod"/>
            </a:pPr>
            <a:r>
              <a:rPr lang="en-US" dirty="0"/>
              <a:t>Ethics and honesty of its brokers and agents.</a:t>
            </a:r>
          </a:p>
          <a:p>
            <a:pPr marL="514350" indent="-514350">
              <a:buFont typeface="+mj-lt"/>
              <a:buAutoNum type="arabicPeriod"/>
            </a:pPr>
            <a:endParaRPr lang="en-US" dirty="0"/>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88</a:t>
            </a:fld>
            <a:endParaRPr lang="en-US" dirty="0"/>
          </a:p>
        </p:txBody>
      </p:sp>
    </p:spTree>
    <p:extLst>
      <p:ext uri="{BB962C8B-B14F-4D97-AF65-F5344CB8AC3E}">
        <p14:creationId xmlns:p14="http://schemas.microsoft.com/office/powerpoint/2010/main" val="7034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Estate Law</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91222" y="685800"/>
            <a:ext cx="3634382" cy="4191000"/>
          </a:xfrm>
        </p:spPr>
      </p:pic>
      <p:sp>
        <p:nvSpPr>
          <p:cNvPr id="4" name="Content Placeholder 3"/>
          <p:cNvSpPr>
            <a:spLocks noGrp="1"/>
          </p:cNvSpPr>
          <p:nvPr>
            <p:ph sz="half" idx="2"/>
          </p:nvPr>
        </p:nvSpPr>
        <p:spPr/>
        <p:txBody>
          <a:bodyPr/>
          <a:lstStyle/>
          <a:p>
            <a:pPr marL="0" indent="0">
              <a:buNone/>
            </a:pPr>
            <a:r>
              <a:rPr lang="en-US" b="1" dirty="0"/>
              <a:t>Successful real estate operations </a:t>
            </a:r>
            <a:r>
              <a:rPr lang="en-US" dirty="0"/>
              <a:t>depend on;</a:t>
            </a:r>
          </a:p>
          <a:p>
            <a:pPr marL="514350" indent="-514350">
              <a:buFont typeface="+mj-lt"/>
              <a:buAutoNum type="arabicPeriod"/>
            </a:pPr>
            <a:r>
              <a:rPr lang="en-US" dirty="0"/>
              <a:t>Ethics and honesty of its brokers and agents.</a:t>
            </a:r>
          </a:p>
          <a:p>
            <a:pPr marL="514350" indent="-514350">
              <a:buFont typeface="+mj-lt"/>
              <a:buAutoNum type="arabicPeriod"/>
            </a:pPr>
            <a:r>
              <a:rPr lang="en-US" dirty="0"/>
              <a:t>That the public also sees them as ethical and honest and trusts them.</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89</a:t>
            </a:fld>
            <a:endParaRPr lang="en-US" dirty="0"/>
          </a:p>
        </p:txBody>
      </p:sp>
    </p:spTree>
    <p:extLst>
      <p:ext uri="{BB962C8B-B14F-4D97-AF65-F5344CB8AC3E}">
        <p14:creationId xmlns:p14="http://schemas.microsoft.com/office/powerpoint/2010/main" val="167247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20000"/>
                <a:lumOff val="80000"/>
              </a:schemeClr>
            </a:gs>
            <a:gs pos="58000">
              <a:schemeClr val="bg2">
                <a:lumMod val="40000"/>
                <a:lumOff val="60000"/>
              </a:schemeClr>
            </a:gs>
            <a:gs pos="100000">
              <a:schemeClr val="bg2"/>
            </a:gs>
          </a:gsLst>
          <a:lin ang="17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dirty="0"/>
          </a:p>
        </p:txBody>
      </p:sp>
      <p:sp>
        <p:nvSpPr>
          <p:cNvPr id="4" name="Content Placeholder 3"/>
          <p:cNvSpPr>
            <a:spLocks noGrp="1"/>
          </p:cNvSpPr>
          <p:nvPr>
            <p:ph sz="half" idx="2"/>
          </p:nvPr>
        </p:nvSpPr>
        <p:spPr>
          <a:xfrm>
            <a:off x="6551614" y="685800"/>
            <a:ext cx="5029199" cy="5257800"/>
          </a:xfrm>
        </p:spPr>
        <p:txBody>
          <a:bodyPr>
            <a:normAutofit fontScale="40000" lnSpcReduction="20000"/>
          </a:bodyPr>
          <a:lstStyle/>
          <a:p>
            <a:r>
              <a:rPr lang="en-US" sz="6000" b="1" dirty="0"/>
              <a:t>License Laws</a:t>
            </a:r>
          </a:p>
          <a:p>
            <a:r>
              <a:rPr lang="en-US" sz="6000" dirty="0"/>
              <a:t>Particular state laws having to do with qualifications, licensing, and oversight of real estate or other professionals within the state in order to (1) ensure minimal levels of expertise, (2) promulgate enforceable standards to protect consumers from fraud, abuse, or negligence, and (3) provide mechanisms for self-policing of the industry. One can check the license status of any purported real estate broker or agent by going to the Web site of the Association of Real Estate License Law Officials </a:t>
            </a:r>
            <a:r>
              <a:rPr lang="en-US" sz="6000" u="sng" dirty="0">
                <a:solidFill>
                  <a:schemeClr val="accent3"/>
                </a:solidFill>
              </a:rPr>
              <a:t>www.arello.org</a:t>
            </a:r>
            <a:r>
              <a:rPr lang="en-US" sz="6000" dirty="0"/>
              <a:t> and clicking on License Registration Verification.</a:t>
            </a:r>
            <a:endParaRPr lang="en-US" dirty="0"/>
          </a:p>
          <a:p>
            <a:r>
              <a:rPr lang="en-US" sz="1900" dirty="0"/>
              <a:t>http://financial-dictionary.thefreedictionary.com/license+laws</a:t>
            </a:r>
          </a:p>
        </p:txBody>
      </p:sp>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9</a:t>
            </a:fld>
            <a:endParaRPr lang="en-US" dirty="0"/>
          </a:p>
        </p:txBody>
      </p:sp>
    </p:spTree>
    <p:extLst>
      <p:ext uri="{BB962C8B-B14F-4D97-AF65-F5344CB8AC3E}">
        <p14:creationId xmlns:p14="http://schemas.microsoft.com/office/powerpoint/2010/main" val="336462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20000"/>
                <a:lumOff val="80000"/>
              </a:schemeClr>
            </a:gs>
            <a:gs pos="58000">
              <a:schemeClr val="bg2">
                <a:lumMod val="40000"/>
                <a:lumOff val="60000"/>
              </a:schemeClr>
            </a:gs>
            <a:gs pos="100000">
              <a:schemeClr val="bg2"/>
            </a:gs>
          </a:gsLst>
          <a:lin ang="17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Estate Law</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2612" y="685800"/>
            <a:ext cx="4206240" cy="4206240"/>
          </a:xfrm>
          <a:effectLst>
            <a:softEdge rad="101600"/>
          </a:effectLst>
        </p:spPr>
      </p:pic>
      <p:sp>
        <p:nvSpPr>
          <p:cNvPr id="3" name="Content Placeholder 2"/>
          <p:cNvSpPr>
            <a:spLocks noGrp="1"/>
          </p:cNvSpPr>
          <p:nvPr>
            <p:ph sz="half" idx="1"/>
          </p:nvPr>
        </p:nvSpPr>
        <p:spPr/>
        <p:txBody>
          <a:bodyPr/>
          <a:lstStyle/>
          <a:p>
            <a:pPr marL="0" indent="0">
              <a:buNone/>
            </a:pPr>
            <a:r>
              <a:rPr lang="en-US" b="1" dirty="0"/>
              <a:t>NAR (National Association of REALTORS) </a:t>
            </a:r>
            <a:r>
              <a:rPr lang="en-US" dirty="0"/>
              <a:t>is a Professional organization which has a strict Code of Ethics to which all members must adhere.</a:t>
            </a:r>
          </a:p>
          <a:p>
            <a:pPr marL="0" indent="0">
              <a:buNone/>
            </a:pPr>
            <a:endParaRPr lang="en-US" dirty="0"/>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90</a:t>
            </a:fld>
            <a:endParaRPr lang="en-US" dirty="0"/>
          </a:p>
        </p:txBody>
      </p:sp>
    </p:spTree>
    <p:extLst>
      <p:ext uri="{BB962C8B-B14F-4D97-AF65-F5344CB8AC3E}">
        <p14:creationId xmlns:p14="http://schemas.microsoft.com/office/powerpoint/2010/main" val="151063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Estate Law</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2612" y="685800"/>
            <a:ext cx="4206240" cy="4206240"/>
          </a:xfrm>
        </p:spPr>
      </p:pic>
      <p:sp>
        <p:nvSpPr>
          <p:cNvPr id="3" name="Content Placeholder 2"/>
          <p:cNvSpPr>
            <a:spLocks noGrp="1"/>
          </p:cNvSpPr>
          <p:nvPr>
            <p:ph sz="half" idx="1"/>
          </p:nvPr>
        </p:nvSpPr>
        <p:spPr/>
        <p:txBody>
          <a:bodyPr/>
          <a:lstStyle/>
          <a:p>
            <a:pPr marL="0" indent="0">
              <a:buNone/>
            </a:pPr>
            <a:r>
              <a:rPr lang="en-US" dirty="0"/>
              <a:t>Many problems stem from Licensees putting their own interests before those of their client’s, driving them to make decision which may result in violations of the license act, and forgetting to work in a fair and ethical manner with </a:t>
            </a:r>
            <a:r>
              <a:rPr lang="en-US" b="1" dirty="0"/>
              <a:t>BOTH </a:t>
            </a:r>
            <a:r>
              <a:rPr lang="en-US" dirty="0"/>
              <a:t>their clients and their peers.</a:t>
            </a:r>
          </a:p>
          <a:p>
            <a:pPr marL="0" indent="0">
              <a:buNone/>
            </a:pPr>
            <a:endParaRPr lang="en-US" dirty="0"/>
          </a:p>
        </p:txBody>
      </p:sp>
      <p:sp>
        <p:nvSpPr>
          <p:cNvPr id="4" name="Footer Placeholder 3"/>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91</a:t>
            </a:fld>
            <a:endParaRPr lang="en-US" dirty="0"/>
          </a:p>
        </p:txBody>
      </p:sp>
    </p:spTree>
    <p:extLst>
      <p:ext uri="{BB962C8B-B14F-4D97-AF65-F5344CB8AC3E}">
        <p14:creationId xmlns:p14="http://schemas.microsoft.com/office/powerpoint/2010/main" val="416697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be successful in the real estate industry you must have </a:t>
            </a:r>
            <a:r>
              <a:rPr lang="en-US" u="sng" dirty="0"/>
              <a:t>a basic understanding </a:t>
            </a:r>
            <a:r>
              <a:rPr lang="en-US" dirty="0"/>
              <a:t>of License Law &amp; the legal process.</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0776" y="838200"/>
            <a:ext cx="7748702" cy="4023360"/>
          </a:xfrm>
          <a:effectLst>
            <a:softEdge rad="215900"/>
          </a:effectLst>
        </p:spPr>
      </p:pic>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92</a:t>
            </a:fld>
            <a:endParaRPr lang="en-US" dirty="0"/>
          </a:p>
        </p:txBody>
      </p:sp>
    </p:spTree>
    <p:extLst>
      <p:ext uri="{BB962C8B-B14F-4D97-AF65-F5344CB8AC3E}">
        <p14:creationId xmlns:p14="http://schemas.microsoft.com/office/powerpoint/2010/main" val="250756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b="1" i="1" dirty="0"/>
              <a:t>“In everything that you do, every statement you make, and every paper you prepare, remember that there is a possibility that your action may be the subject of a court decision.  Conduct yourself as if it is not only possible but likely.”</a:t>
            </a:r>
          </a:p>
          <a:p>
            <a:pPr marL="0" indent="0">
              <a:buNone/>
            </a:pPr>
            <a:r>
              <a:rPr lang="en-US" dirty="0"/>
              <a:t>						~unknown broker</a:t>
            </a:r>
          </a:p>
        </p:txBody>
      </p:sp>
      <p:sp>
        <p:nvSpPr>
          <p:cNvPr id="2" name="Footer Placeholder 1"/>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93</a:t>
            </a:fld>
            <a:endParaRPr lang="en-US" dirty="0"/>
          </a:p>
        </p:txBody>
      </p:sp>
    </p:spTree>
    <p:extLst>
      <p:ext uri="{BB962C8B-B14F-4D97-AF65-F5344CB8AC3E}">
        <p14:creationId xmlns:p14="http://schemas.microsoft.com/office/powerpoint/2010/main" val="104454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General Framework of Law and Regulation </a:t>
            </a:r>
            <a:br>
              <a:rPr lang="en-US" sz="4400" dirty="0"/>
            </a:br>
            <a:r>
              <a:rPr lang="en-US" sz="4400" dirty="0"/>
              <a:t>in the United States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6335514"/>
              </p:ext>
            </p:extLst>
          </p:nvPr>
        </p:nvGraphicFramePr>
        <p:xfrm>
          <a:off x="1293813" y="685800"/>
          <a:ext cx="10287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94</a:t>
            </a:fld>
            <a:endParaRPr lang="en-US" dirty="0"/>
          </a:p>
        </p:txBody>
      </p:sp>
    </p:spTree>
    <p:extLst>
      <p:ext uri="{BB962C8B-B14F-4D97-AF65-F5344CB8AC3E}">
        <p14:creationId xmlns:p14="http://schemas.microsoft.com/office/powerpoint/2010/main" val="142748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General Framework of Law and Regulation </a:t>
            </a:r>
            <a:br>
              <a:rPr lang="en-US" sz="4400" dirty="0"/>
            </a:br>
            <a:r>
              <a:rPr lang="en-US" sz="4400" dirty="0"/>
              <a:t>in the United States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8970104"/>
              </p:ext>
            </p:extLst>
          </p:nvPr>
        </p:nvGraphicFramePr>
        <p:xfrm>
          <a:off x="1293813" y="685800"/>
          <a:ext cx="10287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95</a:t>
            </a:fld>
            <a:endParaRPr lang="en-US" dirty="0"/>
          </a:p>
        </p:txBody>
      </p:sp>
    </p:spTree>
    <p:extLst>
      <p:ext uri="{BB962C8B-B14F-4D97-AF65-F5344CB8AC3E}">
        <p14:creationId xmlns:p14="http://schemas.microsoft.com/office/powerpoint/2010/main" val="135209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General Framework of Law and Regulation </a:t>
            </a:r>
            <a:br>
              <a:rPr lang="en-US" sz="4400" dirty="0"/>
            </a:br>
            <a:r>
              <a:rPr lang="en-US" sz="4400" dirty="0"/>
              <a:t>in the United States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703147"/>
              </p:ext>
            </p:extLst>
          </p:nvPr>
        </p:nvGraphicFramePr>
        <p:xfrm>
          <a:off x="1293813" y="685800"/>
          <a:ext cx="10287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PPT_NREC2015.mjf</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96</a:t>
            </a:fld>
            <a:endParaRPr lang="en-US" dirty="0"/>
          </a:p>
        </p:txBody>
      </p:sp>
    </p:spTree>
    <p:extLst>
      <p:ext uri="{BB962C8B-B14F-4D97-AF65-F5344CB8AC3E}">
        <p14:creationId xmlns:p14="http://schemas.microsoft.com/office/powerpoint/2010/main" val="216615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9234722"/>
              </p:ext>
            </p:extLst>
          </p:nvPr>
        </p:nvGraphicFramePr>
        <p:xfrm>
          <a:off x="1293813" y="685800"/>
          <a:ext cx="10287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97</a:t>
            </a:fld>
            <a:endParaRPr lang="en-US" dirty="0"/>
          </a:p>
        </p:txBody>
      </p:sp>
    </p:spTree>
    <p:extLst>
      <p:ext uri="{BB962C8B-B14F-4D97-AF65-F5344CB8AC3E}">
        <p14:creationId xmlns:p14="http://schemas.microsoft.com/office/powerpoint/2010/main" val="57188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21334191"/>
              </p:ext>
            </p:extLst>
          </p:nvPr>
        </p:nvGraphicFramePr>
        <p:xfrm>
          <a:off x="1293813" y="685800"/>
          <a:ext cx="10287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98</a:t>
            </a:fld>
            <a:endParaRPr lang="en-US" dirty="0"/>
          </a:p>
        </p:txBody>
      </p:sp>
    </p:spTree>
    <p:extLst>
      <p:ext uri="{BB962C8B-B14F-4D97-AF65-F5344CB8AC3E}">
        <p14:creationId xmlns:p14="http://schemas.microsoft.com/office/powerpoint/2010/main" val="29102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04469041"/>
              </p:ext>
            </p:extLst>
          </p:nvPr>
        </p:nvGraphicFramePr>
        <p:xfrm>
          <a:off x="1293813" y="685800"/>
          <a:ext cx="10287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PPT_NREC2015.mjf</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99</a:t>
            </a:fld>
            <a:endParaRPr lang="en-US" dirty="0"/>
          </a:p>
        </p:txBody>
      </p:sp>
    </p:spTree>
    <p:extLst>
      <p:ext uri="{BB962C8B-B14F-4D97-AF65-F5344CB8AC3E}">
        <p14:creationId xmlns:p14="http://schemas.microsoft.com/office/powerpoint/2010/main" val="97479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rketing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D7DC9D6-C974-4760-AF25-FD6F69EC14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Beautiful%20Nebraska</Template>
  <TotalTime>0</TotalTime>
  <Words>12569</Words>
  <Application>Microsoft Office PowerPoint</Application>
  <PresentationFormat>Custom</PresentationFormat>
  <Paragraphs>1211</Paragraphs>
  <Slides>225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225</vt:i4>
      </vt:variant>
    </vt:vector>
  </HeadingPairs>
  <TitlesOfParts>
    <vt:vector size="232" baseType="lpstr">
      <vt:lpstr>Arial</vt:lpstr>
      <vt:lpstr>Corbel</vt:lpstr>
      <vt:lpstr>Open Sans</vt:lpstr>
      <vt:lpstr>Roboto</vt:lpstr>
      <vt:lpstr>system-ui</vt:lpstr>
      <vt:lpstr>Wingdings</vt:lpstr>
      <vt:lpstr>Marketing 16x9</vt:lpstr>
      <vt:lpstr>NEBRASKA LICENSE LAW COURSE 2024</vt:lpstr>
      <vt:lpstr>Introduction</vt:lpstr>
      <vt:lpstr>Mari Jo Mentzer graduated  with a Bachelor of Science in Adult Education, from Bellevue University in 2014, and has been a licensed Real Estate Professional since 1999.  She has been licensed in both Iowa and Nebraska, as well as an approved Instructor of Pre-Licensing courses for  NREC.  Earlier in her career she participated on several committees for both local and state organizations.  Away from real estate Mari Jo enjoys traveling, family and cooking for her three grown children, Kayla, Arthur and Caitlyn.  In addition, she enjoys being a Grandma! </vt:lpstr>
      <vt:lpstr>Module 1: GETTING YOUR NEBRASKA REAL ESTATE LICENSE</vt:lpstr>
      <vt:lpstr>OBJECTIVES</vt:lpstr>
      <vt:lpstr>PowerPoint Presentation</vt:lpstr>
      <vt:lpstr>PowerPoint Presentation</vt:lpstr>
      <vt:lpstr>PowerPoint Presentation</vt:lpstr>
      <vt:lpstr> </vt:lpstr>
      <vt:lpstr>The Real Estate Agent’s Best Friend!</vt:lpstr>
      <vt:lpstr>Who is ARELLO?</vt:lpstr>
      <vt:lpstr>History of Association of Real Estate License Law Officials</vt:lpstr>
      <vt:lpstr>PowerPoint Presentation</vt:lpstr>
      <vt:lpstr>http://www.nrec.ne.gov</vt:lpstr>
      <vt:lpstr>PowerPoint Presentation</vt:lpstr>
      <vt:lpstr>http://www.realtor.org</vt:lpstr>
      <vt:lpstr>PowerPoint Presentation</vt:lpstr>
      <vt:lpstr>http://www.nebraskarealtors.com</vt:lpstr>
      <vt:lpstr>“Are license laws constitutional?”     </vt:lpstr>
      <vt:lpstr>Where do I find testing information?</vt:lpstr>
      <vt:lpstr>What’s on the test?</vt:lpstr>
      <vt:lpstr>PowerPoint Presentation</vt:lpstr>
      <vt:lpstr>PowerPoint Presentation</vt:lpstr>
      <vt:lpstr>PowerPoint Presentation</vt:lpstr>
      <vt:lpstr>Criminal History Check; Who’s Checking?</vt:lpstr>
      <vt:lpstr>“4 Pillars to Finding a Brokerage”    by:  Twenty New Clients  </vt:lpstr>
      <vt:lpstr>Developing Interview 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FREE business plan information go to www.sba.org.</vt:lpstr>
      <vt:lpstr>Module 2:  NEBRASKA FAIR HOUSING ACT Part 1</vt:lpstr>
      <vt:lpstr>OBJECTIVES</vt:lpstr>
      <vt:lpstr>PowerPoint Presentation</vt:lpstr>
      <vt:lpstr>“Matter of Place”  by The Fair Housing Justice Center</vt:lpstr>
      <vt:lpstr>PowerPoint Presentation</vt:lpstr>
      <vt:lpstr>What is discrimination?</vt:lpstr>
      <vt:lpstr>    www.google.com </vt:lpstr>
      <vt:lpstr>   What does this list represent?</vt:lpstr>
      <vt:lpstr>What is Redlining?</vt:lpstr>
      <vt:lpstr>In the United States, redlining is the practice of denying services, either directly or through selectively raising prices, to residents of certain areas based on the racial or ethnic makeups of those areas.</vt:lpstr>
      <vt:lpstr>What is BLOCKBUSTING?</vt:lpstr>
      <vt:lpstr>Blockbusting was a business practice of U.S. real estate agents and building developers to convince white property owners to sell their house at low prices out of fear that persons of color will soon move into the neighborhood. The agents then sold the houses at much higher prices to black families desperate to escape the overcrowded ghettos.   </vt:lpstr>
      <vt:lpstr>Who is HUD?</vt:lpstr>
      <vt:lpstr>HUD: The United States Department of Housing and Urban Development is a Cabinet department in the Executive branch of the United States federal government. Although its beginnings were in the House and Home Financing Agency, it was founded as a Cabinet department in 1965, as part of the "Great Society" program of President Lyndon Johnson, to develop and execute policies on housing and metropolises.</vt:lpstr>
      <vt:lpstr>What is the FAIR HOUSING ACT?</vt:lpstr>
      <vt:lpstr>     </vt:lpstr>
      <vt:lpstr>Fair Housing Act 1968</vt:lpstr>
      <vt:lpstr>NEBRASKA Fair Housing ACT</vt:lpstr>
      <vt:lpstr>The 1974 Housing and Community Development Act</vt:lpstr>
      <vt:lpstr>The 1988 Fair Housing Amendment Act</vt:lpstr>
      <vt:lpstr>NEBRASKA FAIR HOUSING ACT</vt:lpstr>
      <vt:lpstr>Reference; Section 20-322 Nebraska Fair Housing Book</vt:lpstr>
      <vt:lpstr>PowerPoint Presentation</vt:lpstr>
      <vt:lpstr>Module 3:  NEBRASKA FAIR HOUSING ACT, Part 2</vt:lpstr>
      <vt:lpstr>OBJECTIVES</vt:lpstr>
      <vt:lpstr>Immigration and Fair Housing—California Poised to Open Mortgage Assistance to Illegal Immigrants </vt:lpstr>
      <vt:lpstr>California is poised to make history for offering state-financed mortgage assistance to illegal immigrants. According to combined media reports, the proposed legislation AB 1840 would require the California Dream for All Shared Appreciation Loans program to overlook the immigration status of applicants for loans that are up to 20% of the home’s purchase price, with assistance provided up to $150,000 per person. The only interest paid on this loan is 15% or 20% of the home’s increase in value upon selling the property, depending on their income level. The program is run by the California Housing Finance Agency and receives state funding. (Aug. 26. 2024)</vt:lpstr>
      <vt:lpstr>2) If the Fair Housing Act of 1968 prohibited discrimination on the basis of race, color, religion, sex and national origin does these rights extend to people who are not citizens of the United States?  </vt:lpstr>
      <vt:lpstr>FAIR HOUSING Complaints Trending Upwards   </vt:lpstr>
      <vt:lpstr>20-324. Equal Opportunity Commission; educational and conciliatory activities; programs of compliance and enforcement. 20-325.  Commission; duties. Also reference*; 20-326; Discriminatory housing practice ;complaint; procedure; investigation. 20-337.  Hearing officer; powers and duties; civil penalties; order; effect.</vt:lpstr>
      <vt:lpstr>Reference 20-327 through 20-334.</vt:lpstr>
      <vt:lpstr>Section 20-326.  Discriminatory housing practice; complaint; procedure; investigation.  Nebraska Fair Housing Book</vt:lpstr>
      <vt:lpstr>Section 20-326.  Discriminatory housing practice; complaint; procedure; investigation.  Nebraska Fair Housing Book</vt:lpstr>
      <vt:lpstr>Section 20-326.  Discriminatory housing practice; complaint; procedure; investigation.  Nebraska Fair Housing Book</vt:lpstr>
      <vt:lpstr>1) Did a discriminatory act occur? 2) Can Julie and Sam file a complaint with the NREC? If so, against whom? 3) If Kayla and Juan had not hired Roger to represent them, would they have been exempt from the fair housing Act? </vt:lpstr>
      <vt:lpstr>1) Did a discriminatory act occur? Answer:  YES!  Licensed property managers are not allowed to consider risk and circumstances of a home when making rental decisions.  For that reason they cannot discriminate based on Familial Status.     </vt:lpstr>
      <vt:lpstr>2) Can Julie and Sam file a complaint with the NREC? If so, against whom?  Answer:  YES!  They can file a complaint against Roger the Property Manager.      </vt:lpstr>
      <vt:lpstr> 3) If Kayla and Juan had not hired Roger to represent them, would they have been exempt from the fair housing Act? Answer:  Yes, they would have been exempt if they had no agent.     Reference;  Section 20-322 of the Nebraska Fair Housing Book .   </vt:lpstr>
      <vt:lpstr>The Real Estate Agents Best Friend! GO TO: www.hud.gov </vt:lpstr>
      <vt:lpstr>Section 804(C) of the Fair Housing Act</vt:lpstr>
      <vt:lpstr>Section 804(C) of the Fair Housing Act</vt:lpstr>
      <vt:lpstr>PowerPoint Presentation</vt:lpstr>
      <vt:lpstr>4.  If Kayla and Juan had rented out their home using an online ad that stated “NO CHILDREN” would they have been exempt?  </vt:lpstr>
      <vt:lpstr>Answer:  NO!  They would have lost their exemption because of discriminatory advertising.    </vt:lpstr>
      <vt:lpstr>Recommended by HUD to reflect a commitment to fair housing practices on real estate advertising.  Logo choice depends on the type of advertising and the size of the advertisement.  Other types of advertising; Equal Housing Logo should be the size at least equal to the largest of other types of logos.  If no logos are used, 3-5% of the advertisement should be a Fair Housing Logo.</vt:lpstr>
      <vt:lpstr> Where should this poster be displayed?  Why?     </vt:lpstr>
      <vt:lpstr>Which Words are Acceptable in Fair Housing Advertising?</vt:lpstr>
      <vt:lpstr>PowerPoint Presentation</vt:lpstr>
      <vt:lpstr>Module 4: Understanding Real Estate Law</vt:lpstr>
      <vt:lpstr>OBJECTIVES</vt:lpstr>
      <vt:lpstr>PowerPoint Presentation</vt:lpstr>
      <vt:lpstr>Real Estate Law</vt:lpstr>
      <vt:lpstr>Real Estate Law</vt:lpstr>
      <vt:lpstr>Real Estate Law</vt:lpstr>
      <vt:lpstr>Real Estate Law</vt:lpstr>
      <vt:lpstr>Real Estate Law</vt:lpstr>
      <vt:lpstr>To be successful in the real estate industry you must have a basic understanding of License Law &amp; the legal process.</vt:lpstr>
      <vt:lpstr>PowerPoint Presentation</vt:lpstr>
      <vt:lpstr>General Framework of Law and Regulation  in the United States</vt:lpstr>
      <vt:lpstr>General Framework of Law and Regulation  in the United States</vt:lpstr>
      <vt:lpstr>General Framework of Law and Regulation  in the United States</vt:lpstr>
      <vt:lpstr>DEFINE:</vt:lpstr>
      <vt:lpstr>DEFINE:</vt:lpstr>
      <vt:lpstr>DEFINE:</vt:lpstr>
      <vt:lpstr>Real Estate Law</vt:lpstr>
      <vt:lpstr>Real Estate Law</vt:lpstr>
      <vt:lpstr>Real Estate Law</vt:lpstr>
      <vt:lpstr>Who governs real estate conflicts?</vt:lpstr>
      <vt:lpstr>Real estate conflicts are governed by both!</vt:lpstr>
      <vt:lpstr>Federal and State Laws follow these basic principles.</vt:lpstr>
      <vt:lpstr>Federal and State Laws follow these basic principles.</vt:lpstr>
      <vt:lpstr>Federal and State Laws follow these basic principles.</vt:lpstr>
      <vt:lpstr>Federal and State Laws follow these basic principles.</vt:lpstr>
      <vt:lpstr>Federal and State Laws follow these basic principles.</vt:lpstr>
      <vt:lpstr>Federal and State Laws follow these basic principles.</vt:lpstr>
      <vt:lpstr>Federal and State Laws follow these basic principles.</vt:lpstr>
      <vt:lpstr>Specific Framework of Law and  Regulation of Real Estate Licensees</vt:lpstr>
      <vt:lpstr>Specific Framework of Law and Regulation of Real Estate Licensee</vt:lpstr>
      <vt:lpstr>Specific Framework of Law and Regulation of Real Estate Licensee</vt:lpstr>
      <vt:lpstr>Specific Framework of Law and Regulation of Real Estate Licensee</vt:lpstr>
      <vt:lpstr>What happens if YOU get caught acting as an agent or providing brokerage services without a license?       81-885.01(2)</vt:lpstr>
      <vt:lpstr>PowerPoint Presentation</vt:lpstr>
      <vt:lpstr>PowerPoint Presentation</vt:lpstr>
      <vt:lpstr>Module 5: Understanding Real Estate Law</vt:lpstr>
      <vt:lpstr>OBJECTIVES</vt:lpstr>
      <vt:lpstr>Which of these things is NOT like the others?       </vt:lpstr>
      <vt:lpstr>PowerPoint Presentation</vt:lpstr>
      <vt:lpstr>“Train-the-Trainer”</vt:lpstr>
      <vt:lpstr>When the Commission denies your application.       </vt:lpstr>
      <vt:lpstr>When the Commission denies your application.       </vt:lpstr>
      <vt:lpstr>Susie Salesperson leaves company A for a better opportunity at Company B.  What should Susie do with her license?   </vt:lpstr>
      <vt:lpstr>PowerPoint Presentation</vt:lpstr>
      <vt:lpstr>Module 6: TRUST ACCOUNTS</vt:lpstr>
      <vt:lpstr>OBJECTIVES</vt:lpstr>
      <vt:lpstr>TRUST ACCOUNTS WORD FIND        </vt:lpstr>
      <vt:lpstr>What is a  Trust Account?</vt:lpstr>
      <vt:lpstr>What is a  Trust Account?  An account that is managed by one party for the benefit of another.</vt:lpstr>
      <vt:lpstr>81-885.21. Broker; separate trust account; notify commission where maintained; examination by representative of commission; broker entitled to money; when.  THROUGH 81.885.23 Attorney General; special  counsel; appoint; fees allowed; taxed as costs.</vt:lpstr>
      <vt:lpstr>81-885.21. Broker; separate trust account; notify commission where maintained; examination by representative of commission; broker entitled to money; when.  THROUGH 81.885.23 Attorney General; special  counsel; appoint; fees allowed; taxed as costs.</vt:lpstr>
      <vt:lpstr>81-885.21. Broker; separate trust account; notify commission where maintained; examination by representative of commission; broker entitled to money; when.  THROUGH 81.885.23 Attorney General; special  counsel; appoint; fees allowed; taxed as costs.</vt:lpstr>
      <vt:lpstr>81-885.21. Broker; separate trust account; notify commission where maintained; examination by representative of commission; broker entitled to money; when.  THROUGH 81.885.23 Attorney General; special  counsel; appoint; fees allowed; taxed as costs.</vt:lpstr>
      <vt:lpstr>81-885.21. Broker; separate trust account; notify commission where maintained; examination by representative of commission; broker entitled to money; when.  THROUGH 81.885.23 Attorney General; special  counsel; appoint; fees allowed; taxed as costs.</vt:lpstr>
      <vt:lpstr>81-885.21. Broker; separate trust account; notify commission where maintained; examination by representative of commission; broker entitled to money; when.  THROUGH 81.885.23 Attorney General; special  counsel; appoint; fees allowed; taxed as costs.</vt:lpstr>
      <vt:lpstr>81-885.21. Broker; separate trust account; notify commission where maintained; examination by representative of commission; broker entitled to money; when.  THROUGH 81.885.23 Attorney General; special  counsel; appoint; fees allowed; taxed as costs.</vt:lpstr>
      <vt:lpstr>    The Real Estate Agents Best Friend! GO TO: www.nrec.ne.gov/legal/trustaccountinfo.html </vt:lpstr>
      <vt:lpstr>What records do Agents NEED to keep copies of?   What do you turn into Brokers?</vt:lpstr>
      <vt:lpstr>AGENTS MUST MAKE IT A PRIORITY TO RECEIVE AND DELIEVER FUNDS IMMEDIATELY!  </vt:lpstr>
      <vt:lpstr>AGENTS MUST RECEIVE A CHECK WHEN WRITING THE OFFER, NOT AFTER THE OFFER IS ACCEPTED!  </vt:lpstr>
      <vt:lpstr>Closing can be handled by?</vt:lpstr>
      <vt:lpstr>Closing can be handled by?</vt:lpstr>
      <vt:lpstr>Closing can be handled by?</vt:lpstr>
      <vt:lpstr>Closing can be handled by?</vt:lpstr>
      <vt:lpstr>PowerPoint Presentation</vt:lpstr>
      <vt:lpstr>Trust Accounts in Real Estate Property Management</vt:lpstr>
      <vt:lpstr>Trust Accounts in Real Estate Property Management</vt:lpstr>
      <vt:lpstr>Trust Accounts in Real Estate Property Management</vt:lpstr>
      <vt:lpstr>Trust Accounts in Real Estate Property Management</vt:lpstr>
      <vt:lpstr>BROKER EXAMINATION LIST</vt:lpstr>
      <vt:lpstr>PowerPoint Presentation</vt:lpstr>
      <vt:lpstr>Module 7: “THOU SHALT NOT”</vt:lpstr>
      <vt:lpstr>OBJECTIVES</vt:lpstr>
      <vt:lpstr>“Thou Shalt Not” Crossword        </vt:lpstr>
      <vt:lpstr>81-885.24.  Commission investigative powers; disciplinary powers; civil fine; violations of unfair trade practices.</vt:lpstr>
      <vt:lpstr>“Thou Shalt Not” Worksheet        </vt:lpstr>
      <vt:lpstr>PowerPoint Presentation</vt:lpstr>
      <vt:lpstr>UNFAIR TRADE PRACTICES COMPLAINTS PROCESS      </vt:lpstr>
      <vt:lpstr>PowerPoint Presentation</vt:lpstr>
      <vt:lpstr>CASE STUDY  1, Attachment 7c</vt:lpstr>
      <vt:lpstr>CASE STUDY  1, Attachment 7C</vt:lpstr>
      <vt:lpstr>CASE STUDY  2, Attachment 7C</vt:lpstr>
      <vt:lpstr>CASE STUDY  2, Attachment 7C</vt:lpstr>
      <vt:lpstr>CASE STUDY  2, Attachment 7C</vt:lpstr>
      <vt:lpstr>CASE STUDY  3, Attachment 7c</vt:lpstr>
      <vt:lpstr>CASE STUDY  3, Attachment 7C</vt:lpstr>
      <vt:lpstr>Module 8: SUBDIVISIONS, TITLE 299 &amp; 305</vt:lpstr>
      <vt:lpstr>OBJECTIVES</vt:lpstr>
      <vt:lpstr>81-885.01 (9) Subdivision or Subdivided Land 81-885.33 Subdivision real estate; sale or offer to sell; requirements. THROUGH 81-885.42 Subdivision real estate; sales of twenty-five or more lots.</vt:lpstr>
      <vt:lpstr>However, for purposes of the Nebraska Real Estate License Act:  81-885.01 (9) Subdivision or Subdivided Land  81-885.33 Subdivision real estate; sale or offer to sell; requirements. THROUGH 81-885.42 Subdivision real estate; sales of twenty-five or more lots.</vt:lpstr>
      <vt:lpstr>What information must be included when making application for a subdivision in the State of Nebraska?</vt:lpstr>
      <vt:lpstr>Why is it important to understand subdivision laws? </vt:lpstr>
      <vt:lpstr>“BUST TO BOOM: The Standing Stone subdivision near Gretna filed for bankruptcy protection a few years ago, when it had 150 empty lots. But today, the subdivision is bustling with construction again.” </vt:lpstr>
      <vt:lpstr>What is Title 299?    </vt:lpstr>
      <vt:lpstr>MULTIPLE CHOICE QUESTIONS BY  YOU!  </vt:lpstr>
      <vt:lpstr>PowerPoint Presentation</vt:lpstr>
      <vt:lpstr>BUSINESS PRACTICES; EMPLOYMENT OF SALESPERSON OR ASSOCIATE BROKER; ADVERTISING; SOLICITING LISTINGS OR REPRESENTATION; TRANSMISSION OF WRITTEN OFFER TO OWNER; CLOSING REAL ESTATE TRANSACTIONS…. </vt:lpstr>
      <vt:lpstr>Title 299; CHAPTER 3         RECORDS; TRUST ACCOUNTS; REQUIREMENT; DISPOSITION OF EARNEST DEPOSITS.</vt:lpstr>
      <vt:lpstr>Title 299; CHAPTER 4</vt:lpstr>
      <vt:lpstr>Title 299; CHAPTER 5</vt:lpstr>
      <vt:lpstr>Title 299 Chapter 5, Common Disciplinary Violations</vt:lpstr>
      <vt:lpstr>Title 299; CHAPTER 6</vt:lpstr>
      <vt:lpstr>PowerPoint Presentation</vt:lpstr>
      <vt:lpstr>Module 9: AGENCY RELATIONS </vt:lpstr>
      <vt:lpstr>OBJECTIVES</vt:lpstr>
      <vt:lpstr>PowerPoint Presentation</vt:lpstr>
      <vt:lpstr>PowerPoint Presentation</vt:lpstr>
      <vt:lpstr>PowerPoint Presentation</vt:lpstr>
      <vt:lpstr>First Substantial Contact NREC COMMISSION POLICIES AND INTERPRETATIONS WWW.NREC.ne.gov/</vt:lpstr>
      <vt:lpstr>First Substantial Contact NREC COMMISSION POLICIES AND INTERPRETATIONS WWW.NREC.ne.gov/</vt:lpstr>
      <vt:lpstr>First Substantial Contact NREC COMMISSION POLICIES AND INTERPRETATIONS WWW.NREC.ne.gov/</vt:lpstr>
      <vt:lpstr>First Substantial Contact NREC COMMISSION POLICIES AND INTERPRETATIONS WWW.NREC.ne.gov/</vt:lpstr>
      <vt:lpstr>First Substantial Contact NREC COMMISSION POLICIES AND INTERPRETATIONS WWW.NREC.ne.gov/</vt:lpstr>
      <vt:lpstr>First Substantial Contact NREC COMMISSION POLICIES AND INTERPRETATIONS WWW.NREC.ne.gov/</vt:lpstr>
      <vt:lpstr>First Substantial Contact NREC COMMISSION POLICIES AND INTERPRETATIONS WWW.NREC.ne.gov/</vt:lpstr>
      <vt:lpstr>First Substantial Contact NREC COMMISSION POLICIES AND INTERPRETATIONS WWW.NREC.ne.gov/</vt:lpstr>
      <vt:lpstr>First Substantial Contact NREC COMMISSION POLICIES AND INTERPRETATIONS WWW.NREC.ne.gov/</vt:lpstr>
      <vt:lpstr>First Substantial Contact NREC COMMISSION POLICIES AND INTERPRETATIONS WWW.NREC.ne.gov/</vt:lpstr>
      <vt:lpstr>Types of Agency (Agency Statutes Chapter 76-2401-2430)</vt:lpstr>
      <vt:lpstr>REAL ESTATE TEAMS</vt:lpstr>
      <vt:lpstr>    The Real Estate Agents Best Friend! GO TO: www.nrec.ne.gov/legal/trustaccountinfo.html </vt:lpstr>
      <vt:lpstr>CASE STUDY  1, Attachment 9B</vt:lpstr>
      <vt:lpstr>CASE STUDY  2, Attachment 9B</vt:lpstr>
      <vt:lpstr>PowerPoint Presentation</vt:lpstr>
      <vt:lpstr>Module 10: MAKING SENSE OF IT ALL</vt:lpstr>
      <vt:lpstr>OBJECTIVES</vt:lpstr>
      <vt:lpstr>81-885.43 Violations; Attorney General; maintain action. THROUGH 81-885.48. Term, how construed.  81-885.55.  Errors an omissions insurance; commission; duties; certificate of coverage; required when; group plan unavailable at a reasonable premium; effect.</vt:lpstr>
      <vt:lpstr>81-885.49 Continuing Education; purpose THROUGH 81.885.54 Continuing Education; rules  Regulations.</vt:lpstr>
      <vt:lpstr>81-885.49 Continuing Education; purpose THROUGH 81.885.54 Continuing Education; rules  Regulations.</vt:lpstr>
      <vt:lpstr>81-885.49 Continuing Education; purpose THROUGH 81.885.54 Continuing Education; rules  Regulations.</vt:lpstr>
      <vt:lpstr>81-885.49 Continuing Education; purpose THROUGH 81.885.54 Continuing Education; rules  Regulations.</vt:lpstr>
      <vt:lpstr>    SELLER PROPERTY CONDITION DISCLOSURE STATEMENT GO TO: www.nrec.ne.gov/licensing-forms/formlist.html#Form5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I find testing information?</vt:lpstr>
      <vt:lpstr>What’s on the test?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2015-06-29T12:47:08Z</dcterms:created>
  <dcterms:modified xsi:type="dcterms:W3CDTF">2024-10-02T15:30:21Z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TC028010849991</vt:lpwstr>
  </property>
</Properties>
</file>